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18"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08312E7-DF7A-40D8-8765-0D9FB9E4D842}" type="datetimeFigureOut">
              <a:rPr lang="en-US" smtClean="0"/>
              <a:pPr/>
              <a:t>10/7/2013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FBC8FA3-3238-415E-AE09-F40E2B73270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8312E7-DF7A-40D8-8765-0D9FB9E4D842}"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C8FA3-3238-415E-AE09-F40E2B7327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8312E7-DF7A-40D8-8765-0D9FB9E4D842}"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C8FA3-3238-415E-AE09-F40E2B7327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08312E7-DF7A-40D8-8765-0D9FB9E4D842}"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C8FA3-3238-415E-AE09-F40E2B73270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8312E7-DF7A-40D8-8765-0D9FB9E4D842}" type="datetimeFigureOut">
              <a:rPr lang="en-US" smtClean="0"/>
              <a:pPr/>
              <a:t>10/7/2013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FBC8FA3-3238-415E-AE09-F40E2B7327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08312E7-DF7A-40D8-8765-0D9FB9E4D842}"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C8FA3-3238-415E-AE09-F40E2B73270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08312E7-DF7A-40D8-8765-0D9FB9E4D842}" type="datetimeFigureOut">
              <a:rPr lang="en-US" smtClean="0"/>
              <a:pPr/>
              <a:t>10/7/2013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BC8FA3-3238-415E-AE09-F40E2B73270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8312E7-DF7A-40D8-8765-0D9FB9E4D842}" type="datetimeFigureOut">
              <a:rPr lang="en-US" smtClean="0"/>
              <a:pPr/>
              <a:t>10/7/2013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BC8FA3-3238-415E-AE09-F40E2B7327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312E7-DF7A-40D8-8765-0D9FB9E4D842}" type="datetimeFigureOut">
              <a:rPr lang="en-US" smtClean="0"/>
              <a:pPr/>
              <a:t>10/7/2013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BC8FA3-3238-415E-AE09-F40E2B7327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8312E7-DF7A-40D8-8765-0D9FB9E4D842}"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C8FA3-3238-415E-AE09-F40E2B73270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8312E7-DF7A-40D8-8765-0D9FB9E4D842}" type="datetimeFigureOut">
              <a:rPr lang="en-US" smtClean="0"/>
              <a:pPr/>
              <a:t>10/7/2013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FBC8FA3-3238-415E-AE09-F40E2B73270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08312E7-DF7A-40D8-8765-0D9FB9E4D842}" type="datetimeFigureOut">
              <a:rPr lang="en-US" smtClean="0"/>
              <a:pPr/>
              <a:t>10/7/2013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BC8FA3-3238-415E-AE09-F40E2B7327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8, to page 280</a:t>
            </a:r>
            <a:endParaRPr lang="en-US" dirty="0"/>
          </a:p>
        </p:txBody>
      </p:sp>
      <p:sp>
        <p:nvSpPr>
          <p:cNvPr id="2" name="Title 1"/>
          <p:cNvSpPr>
            <a:spLocks noGrp="1"/>
          </p:cNvSpPr>
          <p:nvPr>
            <p:ph type="ctrTitle"/>
          </p:nvPr>
        </p:nvSpPr>
        <p:spPr/>
        <p:txBody>
          <a:bodyPr/>
          <a:lstStyle/>
          <a:p>
            <a:r>
              <a:rPr lang="en-US" dirty="0" smtClean="0"/>
              <a:t>Emotional and Social Development in Early Childhood</a:t>
            </a:r>
            <a:endParaRPr lang="en-US" dirty="0"/>
          </a:p>
        </p:txBody>
      </p:sp>
      <p:sp>
        <p:nvSpPr>
          <p:cNvPr id="64514" name="AutoShape 2" descr="data:image/jpeg;base64,/9j/4AAQSkZJRgABAQAAAQABAAD/2wCEAAkGBhQPDxQUEBQUFBQUFBQVEBcVFBQUFBAWFBQVFBQWFBQXHCYeFxkjGRUUHzIgJScpLiwtFR4xNTAqNSYrLCkBCQoKBQUFDQUFDSkYEhgpKSkpKSkpKSkpKSkpKSkpKSkpKSkpKSkpKSkpKSkpKSkpKSkpKSkpKSkpKSkpKSkpKf/AABEIAMMBAwMBIgACEQEDEQH/xAAcAAABBQEBAQAAAAAAAAAAAAAAAgMEBgcBBQj/xABDEAACAQIDBQcCAggDBgcAAAABAgADEQQSIQUGBzFBEyJRYXGBkTKhQrEUI1JicoKSorLB0RUWM0NToyRjdJOzwtL/xAAUAQEAAAAAAAAAAAAAAAAAAAAA/8QAFBEBAAAAAAAAAAAAAAAAAAAAAP/aAAwDAQACEQMRAD8AyzD0LSYiTqU48qQOKkdVYpUjipASqxxVi1SOKkBCrHFSLVI4qQEKsWFiwkWEgIVYsLHAkWFgICxYWLCRQWAgLOhY5ligsBsLO5Y5ligsBsLO5Y4FnQkBvLO5Y7knckBnLDLHsk7kgMZZzJJGScyQGMkSVknJOFIEYpElJJKRJSBFKxBSSmSIKQIuSEfyTsCqKkeRJ1UjyJASqR1UilSOKkBKpHFSLVI4qQEBI4qRapHFSAhUiwkWEiwkBASLCRYWLCwGwsUFjgSKCQGwsUEjgSKCwGwsUEjgSKCwGgk7kjuSKCQGsk6EjwSdyQGck7kj2SdyQGMkMkfyQyQI+SJKSVkickCMUicklGnE9nAiOkaKSbUSMlYEfJCPZIQKsqR1EnVSOqkDipHVSdVI6qQEqkdVIpUjipASqxYSLVI4FgICxQWLCRYWAgLFhYsLFhYDYSLCRYSLCQGwkUFlI3h3/elWanh1SyEqzMC2ZhobAEWF5J2BxDWqy08QuRmIAdfoJPK4Oq/J9oFvCRQSOhIoJAaCRQSOhIoJAaCToSPBIoJAZyQyR8JO5IDGScySRkhkgR8kOzkjJO5IEU05zs5L7OcanA8+okZNOeg1KNNSgQ+znJL7KdgU9VjqrOqsdVYHnYzbVKi+Ryc2XNoL3GunrpJOzNp08Qt6ZvbmDoV9RKhvvTtiVPjTX7FhPDoYlqZujFT4gkQNbVY1tDaCYemXqGwHIdWPgo6mVXD78lcN3gGr3yroQCLDvv8A6Dn5SXsLYVTFOMRjrt/0kYWFvEr0Xy68z5g5urvM+KrOlQKO7mTKLWsQCD4/UPiWwJKfS2lRpbWqs7KirTFMG1gX7l+Q9fiXPD1VdQyMGB5FSCD7iABZB2ft2hiGK0qgZlBJFiLAGxOoFxDeTaK4fC1Gf8SlEHVmYEAf5+glJ3W3fd3xOU6pRamCP+pUWxX2sw+IHq4viQiVCKdIuoNsxfLm8wMp09ZYd3t4qeNUmmGUrbOGtpe9rEc+Ux9lIJBFiNCDzEvfCuiS9driwVFt1uSSD6aH5gX8LFBY1tDGph6T1ahsqC58fAAeZJA95WE4nYfIzFKgYGyJoS/mTyUcvHnyMCgbxbPbD4qqjX+tipP4lY3U/Bjm6uHSpjaKVBdWexB66G33tIW0NoPiKhqVWLMepPIdAPADwhs7aD4eqtSkcrryNgeYsdD5EwN6CTO98d4cTVrVqWFzrTw+tZqdw1xzLOOSg3FvIn0se7u/lHFkIVdKmQvUuAaahFu5DX5adRIXD0jFDHVGGlatrf8AZYObfDQPb3QxTVsDQeoczFSGN7k5WZQSfGwF/Oe0ElJ4dYw0alfA1frpOzU/MXyuB75WH8RjW3+KAo12p0KYcISrsSRcg2OW3SBfQk8je7ab4TB1KtIAsuW1xcAMwUkj3kLc7flNoM1Mp2dRRmAzZg69bGw1Gmkf4ibRFDZ1UG2arakg8c2rH2UN9oHh8N95KlZqlHEuzVDapRzk3ZSO8Fv0+k+hMvuSZ/vjupUp4XDYjDZhVwtKmlQrcNlVR3xbqpvfyPlJm6nEqlWRaeMYU6o0zkWp1PA3GiHxvYefSBcarBFLMQqqCWJNgANSSTyEqR4nYTtSnfyj/mZe63oPq+0icTt6UXD/AKPRcM1WxqFTcLTGtsw0uxt7A+MyqB9FYTEJWRXpsGRhdSOREeyyh8Hi5oV7k9mKiZPAMVJe3tklv3h27TwNA1auvRFB1qN0Uf5noIDO3N46GCUGu9ifpRe87+i+HmbCP7J2iMTTLqroL2s4UNyBuVBJXnyNj5cpTd090BtLNjcfmY1XJpJcqpUaAnrlvoBcaL1vNFw+DWmoWmqoo5KoCgegECO1KNmjJ5pTnZwIX6PCTOznIFBVY6qzirHlWBnW+mLz4orb/hqF9b94/wCK3tPBnsb2rbG1fVfuizyqKXYDxIHyYF93Q3S7PLXrfWRdEIFkB5E3/Fb4v8XFUnVSQt4MYaGEq1F+pU7vkSQoPsTf2gZJtSpmr1W8ajn5Yz29xdodjiGL1MlIU2arf6TawXTxuRa2vTrK2TLLutuVUxlqjnJRv9X4nsbEIPtc/eBLNartPEVK4VjRw6u1JbaEqMyLbqzEKT5C3hPI2PvVWwastILd3zOXUsTYWtz9fmbDgNnpQprTpKFReQH5nxPnKPxVwdloOOV6in1IUg/Y/ECgYiu1R2dzdmYsx8STcn5lr3J3xp4MGnWTuMb50Azg/vj8Q/LXnKhNP3T3boY7ZlMVk1VqoV17rr3ydG6jXkbiBE3z3qpV+xo0m7SkWWriClz3FN8lvGwJPhYeco+19o/pNd6uRUzWsqCyqAAAAPQTQq3DHsaddqFQ1HakVoq4VbEkZu9exJXMo0H1Sq7d3NfBYOnVraVHqFSgIIRcpIuRzbQ/aBW47hFU1ED3yllD255SRe3naNRyge8PUfY3gXXa/DPFYdicIxqqQVOU5KmU6EFb2YEaaHXwl04e7CfCYICqpWo7s7qea8lUH2W/vLUovr46/MWEgZNv9j/0La1KvQP60U0aqOjalbN/EgAPtKLjqqvVdkvlZ2K5rZrEki9usvvFrd1krDFLcpUypU/8tlUBfZgPkHxEzuBcOFdMnaS2FwKdUt+6Mtrn3IHvLBtysNq7ZoYZDmo4ck1SNQxUhquvh3VT1vKfsne5sJg6tCggFSsT2tUm7ZCuUKi27p1bW55y2cFMPeriXtypooNuV2JsD55ftA1HJKzvDw7wuNuxXsqh/HTsL/xpyb7HzluyQyQMD3x3CqbNCuXFSmxyhgMpVrEgMtzzAOoPQyrTc+LSgbLe417Wll8jc6/Fx7zDIFt2PxJxGFwy0KaUbL9LFDm1JJuAQGOvO3zPT3b3YxG2a/6RjmfsRyJ7vafuUhyVPEj89RUd3NlHF4ujRX8bgHyUaufZQTPpSlhwoAUAAaKBoABoAB0FoDFDDBFCqAqqAFA0CgCwAHhaOdnJApRXZQIvZwNOS+znOygROynJL7KdgZoqztaoKaM7clUsfRRc/lFqJ5e91fJgavmFX+pgD9rwMzxeJNWoztqzMWPvPY3L2T+kYtb/AE0rVH88pGUe5t7Xngy9cL11xB8qY+c/+kC/KsrXEXFdngsuv6x1X0A75v8A0iWlRKbxSrAYeitxc1C1utlUi9vDvQM1mo8Mce1TDNTIuKbHKfANY5fksfmZdNg4c7JNDBAtzrN2gHgpAC/IF/cQLOFlP4qUx+hITzFZbe6PeXQLMn4n7aNXFdiNEoaHX6nYAsfYWHsYFMm2cPMNk2bRv+LO/wA1Gt9gJic3jceoH2bhivSnlPqrMp+4J94HtBZl3FTePPU/REAy0yr1Da5LlbgDwAVvcnymrqs+ctrYs1sRVqE3L1Ha/jdiYESS9k7NfE10o0rZ6jZVubD3PhaRJ6u6pIx+GK8+3o296ij/ADgfQOz6TrSQVSpqBVFQqLKWA1KjwkoJHFSLCQKTxWxnZbMZetWpTpjy17Qn/t/eYdNv4x4QNs0MTYpXplf3iyupHwSfaYhAeweFNWqlNfqd1RfViFH3M+j92N2Kez8OtGnrbWo5FjUc82P5AdBMf4T7vnFbRVyAaeH/AFr3/a1FIeubX+QzfhTgMCnO9nJPZw7OBnnGSoF2ZYnVq9MKPGwdj9hMMmicZt5e3xYwyfRhrh/3qrWzW8lFl9c0zuBpHBDZoqYutVP/ACqQC+RqNa/9KsPebWKUxPgbtHJtB6Rv+uom3Kwamc+v8uce83cUoEcUooUpJFKKFKBF7KHZSX2c72cCH2MJL7KdgZEolR4jYqyUqY6lnPsAq/m0uCzNt+KzNjGzAhVASncEAgC5I8e8TAr0v/C2ibV26E01HqM5P5j5lBKnTz5TXdxMAKWBpnrUvUb+Y2H9oWBYVEyfiNUJ2g4P4UphfIZQ35k/M1tRMX3ypZdoYgAk/rCe8bnUAkelzYeVoHlYalndV/aYD5Np9C0KQVQFtlAAW3KwFhb2mH7m4IVtoUEIuM4Zh5IC+v8ATN0pUgoAAAA5AaAQE1qy01L1CFVRdiTYADqTPn/bGIFXE1nBzB6tRg2ozAsSDY6jSXPitt1mrLhgGVKYDvfQVWYXBHioGnqW8JQIBN64f4I0tmYcHmUL/wDuOzj7MJhWGw5qOqLzdlVfViAPuZ9L4TCimiovJFVV9FAUfYQIG8FfssHiHGhWjVIPnka33tPnKfQ2++zquI2fWp4cZqjhQACBmAdSwuSB9IMxfHbkYvD0Gr16Rp01Kg52UMSzBRZb35mB4MuPCnZfb7SQnlRU1T6qQE/uIPtKdNf4G7NtSxFYjVnSmp8lGdre7L8QNMWnHAkWqxYWBjPHKtUGIw6E/quyLKL83zkMSPTKPmZhNU481R22FW2op1Gv1szgAf2H5mVwNF4I7V7PHvRI0r0jbyaldx7Zc49xN3CT594MUc216Z/ZpVm/7ZX/AO0+hwsBISIrsERmIJCqWIUXY2F7AdT5SQFkfalbssPVqfsUqj/0Izf5QPlfefaa4rHYiugIWrWqOgb6grMSL262nlzpM5A1HgNu/wBri6uJYG1BMtPwL1QQdfJA39Qm7inKnwl2QMPsfD2Fmqq1Zz1Y1GOUn+QIPaXMJAbCTopx4JFBIDPZw7OSAkUKcCL2cJK7OEDElme7RDbQ2p2RJyK5pi34US+cjzNmPuJexXlJ3ZxAp/pmKPNVYJ5lySPkhR7wPPoYRMZtEU6ahKRfKAotanTGp06kKTfxM17D0QihVACqAFA5AAWAEoPDXZlg+Ibmf1dP00Ln8h7GX5HgSFEyHiLhSm0HJt+sVHW3QZQmvndCfcTXUaYrvdtA4jHVm6Byifwp3B82v7wLPwjwF61aqQe6gRTbS7G7WPjZR8zU1E8TdXYoweFp0x9Vs1Q/tOwGb40HoontKYFC4vugoUQUU1Gdsr/iRVF2APmWWI3L4e0KmB7XFAua6ZgB3TRUMbFG55iAD4dLGNcVKLV8Tg6CfU+YL61HRAT8TSMHhVpU0pqO6iqi/wAKgKPsIGH8P9nivtSiOSo5qi+txTBcA266Cb8omN8IcFmx9Wp0p0mt6uwUfYNNkWA4omY8a9sFUoYZeTXrVPOxKIPnOfYTTQZjfGo/+Oo/+nH/AMlSBR9l4I169KkOdSoiD+dgv+c+ntm7LpYamKdBFpovIKAPc+JPUzB+FOze22nTJ5UQ1X1Kiyf3MD7T6CpcheA4qxwLECOrAxnjvs2p29CtkPYil2ZfoHL1GynwNtfmZp/s1v0bt/wdr2Q82yZz9rfM2vjvUts6kOpxK2/lpVb/AJiUk7BB3WFYHvLjTUYeRAw+Uf2n5gTuBmwKtTGNilKClSDU6gJOdjUQ2ygC2lgSSZvAWZhwBqg4CuvUYm59GpJb/C01NRA4FjO0MD29GpSJK9pTemWHNc6lbjzF5KAjgED5Bw2BSjjOyxoZVSo1Ovl+qnYlCwHXKdbdbR9sE2zMcgxdFanZOjtTbWniKdwQVbkyMOR5fcTXOM/DU1w2Owi3qKL4pBzqKo/4qj9pQNR1AvzBvWtoYmltvYKvcLjdl0lFQHTtcOCEuD10CnyYH9oQNz2FiqdfC0amHAFJ6SNSAAUKhUZVyjQW5W6WnohJQOB+2Vr7Ip0w13w7PTqDqoZ2qUzbwIawP7p8JoiiAkJFhIsCKAgJCRWSLhATkhFQgfLm8NasaB7GxuCH558p6r9/mUQYlghQEhSQzDxK3Av8me7ht7iP+Il/NTb7GSP9t4V2DOne53NMX97HX3gexuFtdWodjyamSbftKxvf2Jt8S3JiJmuBrYeliVq0awRSSHRlbkRqAbcr258rT3xvfR7TIG62LaBBpe+YnXwgXKniJley9m9vtbIR3RXqM/8ACjsxB9bW95dk2qHpM9G1SwOUA6MwGgv01tKVuptE0toE1gQ1TOrXFrO5DajzIt7wNiSvHlrTwRtAAXYgAdSbCO4faKVQcrBhyNj5f6GBSau2hjdv0WUnJTqrTpm97imWJI8mN/Yy7b9bVxGHwhqYVVI7wrEglqastg62PQ8736ec8HA7j0KOJStSaouRswQkMunS5F7S4LiQRY2IOhvqCOtxAoHBnHKtevTY9+oiFBY69mXza/zCa4rTLsRulUweLXE7OOmYdpRuL5SRnVMxAKkdCQR08tDXFQJOOxa0qbO7BVUEsTyAHMzDuJO36eMximkwdadMIHAIDG7Mefhmt7TVd5doIMOy1BdXGV/Czd03+faYXtjZrYau9NvwnQ/tKdVPuIGk8FcEAlesRcllpg+AAzHXzzL8CazSa4ExHhFvCaOIbDNbJW7y3PJ0HT1X/CJtNOtpAlqY6pkVasdWpAzzjvTvgKDeGIt/VSf/APM4+wwu6OTr2C4k/wARqCv/AIdPaSONdcDZYFgc2IpAG/02Wobjx0BHvGdrbfH+64dMpzYalQIBvlJyUXHqBfSBJ4C4XJs6q5/5mIa3mERB+ZaaaplC4PVlOx6IFrhqwaxBN+1Y963I2K6eFpeFeBJUxxTIyvHFeBE3k2uuDwdevUAZaVJ2KnQObWVD/ExC+8+QhXILZSVzXBCkgEH8PmPKfUnEjYFbaGzKtDD27RjTYBjlDhHDFc3Tlf1AmSbF4CY2sT+ktTw6gaG4rMxv0VDYe5gReBu0q9Pa9OlRP6usG/SV0sUpo7Bj4FWOnrbrPppRKDw74WUdju9XtGrVnTJmKhFRbhiFW55kDUnp6y+qYDiiLiFMXAIQhAIQhA+HIQhAIQhAcpYhk+lmX0JH5RGY3v18ZyECXX2rVqLZ3Zh+8b/cxmhinpm9NmU/usV/KNQgWHZu+tekQKjNUW45t3tDewY358tQYvbm+9bEMvZF6Kr0VzdiepItf09ZW4QL/u3xDVaYTFFrrYBwC2Ya/X1v+csC8QMJa/bf2VL/ABlmQQga/jt48PWAXtqRDD9sajwN+XLlIOIwmGxByVOzcAd3vaqP3WU3tMuhA1vZ+6OFp1qVSgWWpTbNYVM2a3MMGvp6Wl3o4rTrPm5WINxofKSTtSqbXq1NOXfbT010gfSCYyPLjZ87Ut7sWvLEVenNyeXrPUo8TcaoF2Rrc70173ra32gehxc281fHdjqEoKoAvozOodmt6MF/lju18IMJu9Rpkkviay1yPC6aC38IT3M8LEb9Vqr5qtPDVG/CXoIxTwsefzeKxW/2IrALXFGqgN8j0lsfjUeogXrgVtEiliaVtA9Nwb9WVlIt/IJq64qfO+yuJFbC6UaOHRC12VUK5v5g17+ZvLA3GxrC2GAN1veqSLX7wHdFjbkfzgbauJjq4iY7R42Us5zUKoSwsQyls3UFdBbzv7SfT404S+q1xodSi6W5DR+sDVxX846K8y1+MuCXk1VtOlI/HeIi9l8ZsHVB7QvQIOgdS2YW5goD94Gp06sfWtMwTjHgM+XtmA073ZVMpuSPC+nmOvWeinFPAa2xKHLz+oXHWxYAN6A3PS50gaItSPK0zx+LOzkKA4pDnvYqHYLa312F159R4z3MDvzg6oY08Vh2CglrVU7oHMm55ecC1QlVTiVs7Nl/TcNcGxvVUC48+R9bz0v98MFcA4vDAt9I/SKVz6d6B7EJ4r77YBTY43CAjmDiKOn90IHxtCEIBCEIBCEIBCEIBCEIBCEIBCEIBCEIBCEIBCEIBCEIBCEIBCEIBCEIBCEIBeEIQCEIQCEIQCEIQCEIQCEIQCEIQCEIQCEIQCEIQCEIQCEIQCEIQCEIQCEIQCEIQCEIQCEIQCEIQCEIQCEIQCEIQCEIQCEIQCEIQCEIQCEIQCEIQCEIQCEIQCEIQCEIQCEIQCEIQCEIQCEIQP/Z"/>
          <p:cNvSpPr>
            <a:spLocks noChangeAspect="1" noChangeArrowheads="1"/>
          </p:cNvSpPr>
          <p:nvPr/>
        </p:nvSpPr>
        <p:spPr bwMode="auto">
          <a:xfrm>
            <a:off x="63500" y="-901700"/>
            <a:ext cx="2466975" cy="1857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4516" name="Picture 4" descr="http://primetimeschools.com/blog/wp-content/uploads/2011/06/friendship-grey-children-image-31000.jpg"/>
          <p:cNvPicPr>
            <a:picLocks noChangeAspect="1" noChangeArrowheads="1"/>
          </p:cNvPicPr>
          <p:nvPr/>
        </p:nvPicPr>
        <p:blipFill>
          <a:blip r:embed="rId2" cstate="print"/>
          <a:srcRect/>
          <a:stretch>
            <a:fillRect/>
          </a:stretch>
        </p:blipFill>
        <p:spPr bwMode="auto">
          <a:xfrm>
            <a:off x="5925403" y="4006461"/>
            <a:ext cx="1981200" cy="1488225"/>
          </a:xfrm>
          <a:prstGeom prst="rect">
            <a:avLst/>
          </a:prstGeom>
          <a:noFill/>
        </p:spPr>
      </p:pic>
      <p:sp>
        <p:nvSpPr>
          <p:cNvPr id="64518" name="AutoShape 6" descr="data:image/jpeg;base64,/9j/4AAQSkZJRgABAQAAAQABAAD/2wCEAAkGBhQSEBUUEhQUFBUUFBQUFRUXFBUVFhUUFBUVFBYUFRcXHCYeFxkjGRQUHy8gJCcpLCwsFh4xNTAqNSYrLCkBCQoKDgwOGg8PGiwkHSQsKSksLCwsLCwsLCwpLCksLCwsLCwsLCksKSwsLCkpKSwsLCwsLCwpLCwsKSwpLCwsLP/AABEIALcBEwMBIgACEQEDEQH/xAAcAAAABwEBAAAAAAAAAAAAAAAAAQMEBQYHAgj/xAA/EAACAQIEBAQEBAUCBQQDAAABAgADEQQSITEFBkFREyJhgQcycZEUQqGxUmLB0fAjkjNyguHxFUOiwiVjc//EABsBAAIDAQEBAAAAAAAAAAAAAAECAAMEBQYH/8QAKxEAAgIBBAEDAwMFAAAAAAAAAAECEQMEEiExQRNRcSIyYQUUkUJSobHR/9oADAMBAAIRAxEAPwDTAJ0BBaGBOlZy0gWh2hwRbGoKCHBBY1BQ4cKAlBQQ7QRrA0FDhQ5AAghwWkIFCnREK0hAoIcEhDmCHBCAKFOoUgAoU6gtCCjmCHaC0gAoU6tCkIFBDhWhsFBQiJ1aFICjkiJsIsROCIyYrQjaCd2gj2LQ6AnVoAIdpmbNiQUEO0FoBgoIdoLSECgh2gtIQKCHaCQgUOCCGwUCHOYcgA4UEEhKBBBCkJQIUMxhxbjNPDUzUqsFUfcnsO5hJQ+jbF8SpUv+JURP+ZgP3mMc0fFevWYrQPhU9gF+c/Vv7SqpWq1SWZiSdSSbn3maWoS6L46dvs9EUeYKDmy1qZPYOsfo887Jh2te97ff2lh5e5+xOGIVr1aexRtbD+VtxFjq4vsaWla6NstBlkTwLmahiafiIwXLbOrEApfv6esmkIIBBBB2I1E0qafRmcGuxPLBki2WERDYtCWSFkkTxnnLC4VstWpd/wCBFLsPrbQe5jbhnxCwVdwgqFGJsBUQpc9gdvuYN6Lv22Wt210T+SFkilVwouxAHrIqtzRh1vdjpuQNNJHkUe2Lj02XL9kWyQyQikhsFzatVvJSfIPzkgD2B3kvTxiN1t9dIsc8H0x8uhz4/ugwskEVzr3H3EEt9Re5n9Gf9r/gUtCLATu0ZcSx6UrZzqxsB+ut9hpK7L6OqvEaai5YdT7DcyKrc74VCoZ7Am1+i7DzdRuJS+N81UmbLkyhjpUzWWxJGYgjKw0Oulusz7mJ6KVWQVAxDHXKCpU20JHzEG/poNojlQ8YWegF5mwxbL4yXIva/eSaMCAQQQdiJ5ZqYo0ambC1XKKylS1rkgWLW2HX2k3wr4o4qi6fmUEXToRsbdiRF9RB9P2PRSuCSAQSNxfUTq0y4/FHMy1KOXIi60curAkBrN0PXtpNJ4Zj1rJnQ3U7EAi4/wDFoykmK4Ndi9oLRQrCKxrFoTtBad5YVoQUc2gnVoLQgoKC0O0O0lko5tCM7tCIkslCZnnn4h83tjMS+UnwaZK0xfSw0zH1M3Tm2uaeAxLrutCoR9cpnmAAmU5pcUXYl5HHDMMzuABe8vfCOUWIN9NQNthuf6D3ifI/BRmFQ6i1h9TNNoYTy+s505W6R0cUfLKmvAFUnT2gHAKI1cHXoCR9rSx46j4aMxFz0HcnaVPi/ET4iYejc1CL1Hte2hOg08oIt6XG/WpY3I0ScUOKHLyBw1FypG6tqGB6XH9ZcOC8VajZamqnTT8p/tIPheCsttSdiTqSepjjEnprDCcoPgWeHdGmi9LjqZBIcWXfXb2lQ4vzYLGo2ZUW+RSLeIw+Ww3Nz9gD2kAeHpWqKtRnSz5i6GzFeqg9OmvSaBgsJRpIFRFAtufMx/5ma7E/UzoR1KrooxY8eF3Vsw/EnOWYklmJZj3J1Ji3D+HIzXqMQi6tpq38omrY/kzCVmzNTyk9UYp+g0/SR1blPC4QFyKjjezsCunewESWW1x2dSOrxN/VdexFYjjOaj/pk5UTKguTlt5ba63kJheIM9GzG5sR9un2j7ifH8NXQihlVl0ZQMtxtcd/aV/AVPKw7Of1Ex5HZ29I4TgnFV+C28Jxv+mNLAaWj8cTtIGjUyUxf/LxNsUTIui54lJllHGR3MEq3iwQlf7eHsWnmDmOqSlFFdWqa+NY5Sq6nILg221NvS95mPMvML5nR3OW6lhcaOFykDS9rg/cazTOK4mtVFQq1GmRUAKlr3UEkLkSzFje/XaZTzPhWSoHORznLApcgiw8wzi5UHa569d50pPg8BFEE+Pdz89hqBpdiCLWJ6jcfeTnLXKRxLgvY0wBt6dIlyvy82KqFnGWmp8zdz2EueJx9LDp4dPWw6NrM8pGmEPIo3LOHXSw0ieJ5Cw9VdAFbcEd5G0Mf4hurE9wdCPaSFHHsnWZJ5H4NcIJoq3FuV6+EGamCbX1BO3W/YSb5O+I74akitqACCuw3uCN7fb99LRSxqYikyNoSCLzLeK4EUcQyakHXQLqb6b7A95dhyNmfNCj0xwfiAxFBKqg2cXFxY9r2ubR2UmZ/Cfmdyfw9ZwSVV9SLDMDlUG9g3lHlA2lr5554p8ORbrnqVL5UuAABa7ub6D9zNtmJxJ8pERWW9gy33tcbd5ieO4xxTH+YAqjDSzZBY3Onff9I1w3KeO+W666MVcg+m+h+kWWVR7HWFyN6ywZZjXAOb8dw9wuLWo9Im3nB0t/CwuBNf4NxaliqK1aLZkb7g9jGjkUuhJY3HsWyQ8kX8OArG3C0IZIMsrHMXxHw+GOVf8AUcnKANr9gevtKzW+JdZm8qIB3J/u0V5EhljbL/x3AeNha1LrUpVFHTUqbfrPMFDB+ax0tp9zNswfxeoU7LilZf51CsPcAzNOc8NSTEtVw7iph65L03GwJN2pnsyk7HoREk1NWh4pxdMufLqqiqB0A/a8teDxYvrtMx5d4rplJ+/+fSWtsSSMobKAuZ27DoB6mYEuTpRa2lk4kVqocpGmo+sgKNA6LlI1JJvpc2uQPWwkLhG8ZfEouRZiBqbEA6+h01uP7gWDA8VAW1UENttufQDeFp2NGqJCnSamPKM3rewjbMWchhY2vobiPa1TwqIY6k6265j3jHhaFyWfUsc30toAIu2kWbnV+CJ4s/h+bbKdfpLTwbGZlGu4ErvM9IBH9R1g4FxBqNSmjCytYK3TbQeki7KJ8l4pOblb37Ht9ZFcQ5mWi/gVrAvoua2V/pfQ/SHzHxD8NSGIsWVbeIALmx2IkZxJqHE8OBoysLq/VT6dj3EsK4x8vogOYeWEQmtRUKD8yjYX6qOn0lZwGJC1GB66/b/zJd+KVKFOphsQSWQWRj+ZOn16a/2lTq1PNcH6H/PtKZPk9NonOOL6vD4+CcbipapYnQ/L6ekdDEb+krtUhtuv7x3gMbm0b5hv6jvBZvU+aJbMTrBI5uJWNoIbLNyNhx3LqFia7vY+QKpKqx2LWUfMRbppr30yjiHLWXECkjO4L5AWNyD1UEaZQcwv6TWcLzNQdmLbVFATMLjyg3AP1OosCOsrHG69P8R41MlVpUSChKglyAFYKNh5j1JuJ0cn1I+eY3Ujk8NVKYpU7AKLfU9SfWZ1x/AvQqElbgm99f8A4m+/oY5x3MtQVL3Op0j6jxh2X/WsF0vdS2n0mKUmndG2MU1V8lawlZ2cEaP6HfS+ttJNPxMDysbHrLHw2hhWUujJsSNMt9Ol/wBpQeK3FUltmOmhOnTb/NIt75UGvTVk22PZNRseoOkguL4gvWUqpZ8p2GY6dbTmlXIuBcr1G4HqJFrxACpma/XY2P1vLMWOpWV5clxov/DQ9DBfi2LWZ0bO1O4LgMiISCLA3texGulrSMTiz42ua2KbxG2CnYAbC3bePud+Nf8A43C4ZMwH/FcOCKhLDMlT1QhiQRoem0rvAKhFrC/vYfUmasjpcGfGk5cmjUOPMVChQABaPKGPN7ymPj6q6gUiOym5jmjxlihbKdN5gybn5N8HFcUXzDcbU3WooYHQggEfYyL5e4kOHcRWmGP4XFXCrpZHvp7An7GV3BcYqsb+GrL9bG0Q5rxuenTKaZX2I8ykggg99O28OFyi6K80YyR6FyygfEPm9aTfh1axsC59Dsv1P7fWWvlbH+LgKFQtmJpC7bXK6E+m082858bapxKuxvpVbQ/ynKB+gm9vgwJck9hqviVDmUHNpY9B6dpL8J5JoVndmDWByjzHcb29OkjOVqLMLnVm3bog6gd2/QTReHUVVAqiwAmCU23SNsYJLkoXM3IaBL0mIt00mc4uk9BjTe+Um9unbMBtmE3njddKaEvc9gNST2mc8d4Y1fVqaLfpm84Hc9jDjnKL56JLGpLjsrmKweIwy0qtr0amtKsutN+6kj5WGoKnUES0cOxxxVFgpsWCqR2sdb9+v3lj+ElJkarga6rUw9VC+VrFS1zqFO4KjXsRH3NHw2XDO1fCDw10souUX+RwTcKTsel+k0SSatFWNvdsYXA+HqqhQAPa3vpHWKCqzGwBXdr6W3lUwXNDU3y1UNNh0Ox9VPWWDDcToVNajD6X095QzdXFCWD4i9Wpfpst9gO9pZcNTAX2/wAMhK3EMMnmUi49ZD43nxNVpjM3YbD6mGxG3Ji3N+MBIQG5J/SMOM4snABgbNlWx/hYEWI+hjGjd2LubsfsB2E7xTgYSojkaMQPodR7629ovwGKuSRa+WeY1x2HKVLXy5KqepFifodxKnTr1OHYlkGqX1Xo69GHZrSD4NXajVFRN9Aw6MOxlj49xKjUoo7FjUvexFrDsf8AOkVuzp4tM4TcZK4y/wACnMWMTEZWUeYC4PdT0lWbAqG8zMPQD+8VXisP8UGO0Xk6OPHCEFBM4OFFtD941qqyEMNbdj+kkxhwYS4GAulibXBHZs2o6wSTHBlO5I+kEeiishba9ZXaw2qaNb+IAlX9GFrX7H0lX5m4w6BEvuSD7fte4MaYDjQzhy2Yi5Crew0tdie15Ccc4r+Iq3HyroPU9T+gE0Y4yjGpHj8s4yncSRoIKnzC8kMEqWNPOwP8Lm6MPQ7ofXWQWA4jYWO8e1satQWIF+hERpothJCzU2SsLMUKm+U21HcW0cSXwDUMRTK1hsTZhoR9JVatK9rtqNjfaS/LnL9auxNNHdFPnYA2v2vsCYrx7uh1kS48DLj+GXD02CE/6hyrfew+ZvpsPeRfCeBVK7IucIxNPwgx0PiNa4PYEXO9vqddDq/D+qDRr16iBatUKSFzCkP/AGkysCtj5tTpf663TiPIRUUKOGorlBbxa7FALuxJzIBmbLuLEakes2Y40uTJlkm+DOPitwD8N+FQq2fwfMTUNUnIbdSbC5NreugvGPB+ANVogI1mAGmgvf1Ilq+L3Cmp4qkWzsv4ZERtyShYNmPe7A+8gMFxDwgOnlB/SU5pPwW4IrtnFLlqupJqE2/LdwQpvfQA69raby48M5eH4R0J1YHtfWVheKvVBbPkt8vp66xumIrhQFqN82bOSpJ9L7e8yy3SXJrioxfBzW4LiEYBFZhsfKHB326r0nXHeF1KeFXxdzVU+oGR95K0OPtSezH5tb9L9dOkT45jfGonbV1Av3FyT62jYpSclaFyQSi6ZrvJOC8LheGT/wDSDtb57t/9p59+I+HFPiuKAGnik/cBj+pM9H8uO5wOHNQefwaRYWtrlHT6WmPfGnlnLiFroP8AiJ5+2ZS2v+0fpOg+UcxcSG3L+PFOgpIJYgWUbk22k/Q49VU+cU06hQ2ZresgeD8PZ6SOg85Sy32B2P2MnuDciCmTUcu7uPMSfL0Jsv1F5zqSb9zormh5xWka1EVE1P7SI4ZydT1Zi1Ryb5nO3oAJZMPjqdBSji9zYDfYdY1o4xgpIXLY6A9j6xbY6VnPB0NGuoAGZWzLtcr+YA9+tvrLTU5yQ2GihwACRmALdx1HeUnEVmYrUXQq1wR3EY8Txg8O4NnJtc6b3uQBt1mzS1yijU490o15YlzfiqFWqwoqFUEjyqMt+pXNfT7CVH/0ci+WrUA3tpYSbpUm6kW9JC8V4jmJRD5epH5v+0uybIq2jqwxKkiOp0lY2qO5/wCo29wI9rcMVVvT8tux/fuIyy6RfDY0qLHUftOa3JO4/wAGn0oVTQ6weIOXNmItCYGq9zfppfTTS/1ka7kE5dib2/tHeE4hlBvoYzdg02GEJXInKVNEGguR32vGuMpltTrGa8SEW/8AUriIdXfF8HFKmsdIVERpAN0ijYS+0A6XHArSxIvHiuLSPXARyuEstydNoyGTa7F/EgkTU4lYkDpBDYnqL3Ohy4xG5t2zXEKvwMAaqD7WMu/4JewiVfh4I0v+4nrFhh7HxRfqGRvlmYY3BZTpqO/UfWNBUYS78X4L1A19P6ysVOHWcdr6j/Ok5uo023mPR39Lq45Vz2dcLRlqK7IjKCDlqXKt6FQRp7zdeVPiFhHRaT01wttAAB4JPoQPL7j3mSPhri/tHWFplSsz8I07mzfcRhxWVGpujBWDA6Oh0I/Kdxe4PQiSCiY7wbHVKJDUmZD1A2P1Gx95bsPz46i9WmrabqSp+xuP2gTC0WHmPlihjaapXBOQ3VlbKyk72PYzHfiNy0uDxICC1F1BTc2sMpUk7nT9Zp2I+JXD6ao1TEBM4uFKVCw7g5VNiJnPxS+JOFxKrRw6mtlNzW1VdR8qAi7dNdNos42izHNp/gqWCwdIMGqDOtwbEtoL6iwO0smJr4DwwBRW+UAWZ9x1t0vpr6SpcL4gjaEyXp+F3mScmuDdCMZcjJ8KAb3NvyrmJAt6nvNI5K+H7VKdGvWYLTzM/hlLs6mwGp0ANvtK7ypwmnicVSVjcFvk7gam/YWBm5gWFhoBoB2A2EvxxvllGfJX0oJhIDmbgAxNGqpUM1vICAdmViBfS5y2lghWl76oxp07Me4HhDSzUtiLsgO4IvmQ9jJ2nxvykdhLXzBy0ldWZQEreUioDlN1IPmNiNgRextM+4wi4fEaVKThtbJUV7dwQNRbvaYpYnFWdGGaMmHV4qgIv5qlibAXNt9fSNMfTeuMuewawsh2UjcuOvp+sdVVo1BfKpI7gX+8kMLTpqNMoHppK1RojNR8cjB1FOllGygAfQaStVGDC+5PTp2kvzLxVbWU6m4Hv/QStivkUtv0A9f7RIufqKMX8/BrwYIyi5zXx8ifFMQKaeGu9tfQHpIILF61UsbmJ2mjLPczdCFI4IiDiO/DiVSnaVDSiIr/AFjlFiFMa2j3DJcfSLIsxKwqaCPKdJYVPDxX8LFNahR0aoA0jihWBjMYIxSngyIR1uQ/LgRhxPFELa//AGh4l8guTcyKLFzC2LN+DgUzBJJaYAggF9JGgLDYTk1UG7CdCqp2YT2h8DQ1xGHzDv8AvKxxbhZHmALD0FyPaXBhGOIS8WUVJUy/DleOVordFMrANsw3/rHNWl5lsb/SKvh1YtTuc484uOhNtD1H9ZV+PceKDIvlcjU9VH95wZrbJo9filvgpLyWPF81UcObEl3/AIV6fU7CNqPxFVjlqUSFP5g2Yj1sQL/eZ8Hna1IhfRduYseqUf8ATKOKhBUEK4H8TAHr9R1lKdTe4+w0/SGHBnWSGwJUIZo/w1ZT1YHtmP6RuyzgJEkrHjKjQfhpzLh8HimrYgvYU2Vcq5iCxAJOo/LebZgOdcHXzGnXUhbXJBX5trXGu88reEbeXft3k9wLmKrhxZQpzKUa+oy/wixG/fpbSPFccEk1J8nqOhXV1zIQw7jWKWmC8FxWJSslUGpTonUEOSGJF1zZb/S5F/SXzB/ECpTp2qgPUOtjcZQehP5iB+0KbYkopc2Rnxk47WpolJGyh+mwZixWzMTqAMptt5wdZWPwPB8JR8epWONxQtlBD+EtQ2sfDst1W97MdbdLyZ5p5qOLQLUSmVBvZqaOBvtmB9ZQuM4IMgVEpLppkphM1je5sdWOmsjTJGSoisbzM6FfBqs3zF8wFmJYm4H5RbSwknwrmepWupqBSBe2Um/0N7SAxZVqZ+VWBN72DaaWt+1oywSMai+GGH7trtKJ47XHZqwze5exdVBJuSWY9T/TsJ1j3CoF/M36Aake5tDp3VQD8x/SNX81Q9l09+v6yrHFY8Td22epStpVSQmKM6NCLgQwJSaUkI+DG1WhJFo2qNASUVRHPRjnBVAf+Ybj/OkNljKvSIN1NiNj/nSNVlFvG7RP0qgjgGQ+ExWZQToev1jxMTFN0ciaskFtOWqxoa04atDYzkNMfUzNbtOqNIILmEGAYkxB6udvSApvz5FfEJ1gige0OAevyaMKKjoPtEqmDU7C0bNxtPyqzTgcTqt8qAfWe0Pgexi+Ur1iNR50MRV/Mq/UTpMFVq5sq5ggzPa3lH9TubDXQwSaStlmPHKctsVbKlxfjC0sVn3CUTcd2ZxZfrqDKJxLGGrVaowALNcgbD0EtXxDxlP8SaVEgqq0wSNmcKc59b+X7ekpzTg5Z75uR7LT4/TxRh7I6WGYSGGZWXBqs6KkRMGHmkAdBjDFQzm8LNIEc06sOlU3+8beJDFSEha+E89VKAVCiOg06qxXsSDY+4lnfii1lV1JKkaX+Yfyn1Ey7PLTyvWPhOv82nuB/aMmI0TtRz/nptGeJOoHZdPqb6+1o8A0/wA/zrIfFVizG3ufQdPeNyHHjeSVI4r4IOM1vzKi6C9u8f5PDAAHm2HoJ3SrZUI6j9pwiE+pO/8AaVqKzYlz33/w9NihDA6iuhKo+VWbc9PU9PaNcKpjrHjUL21P9IiDaZ8qSe2PSNuNt8scKZ0zgCIh7C5ia3Y3O0oNO4UvfUxFljhjOLQEYiREnWOGHUxHeERoY5ih02P+XhjGE7GK1UjbEYP/ANxTbow6E9DaOlZklOcHS6HFDHG9jHfiRnh+GVDSNYKSisEZhqEc6gN2vbQ9Z2XtFcS7FlbXIWJaDDm04qGHSMWi1PkXNWCImrCkobeaUtEDpO7+kKlXDC436iJ4jFkfIoJnsz4TTBiS2Qlb3sbS98rJS/C0zS1DKGY9S+z5vW4I9pRuGJUxFRU0A3Yj8qjcx5wjnmjTXiAUhVw/np66Mcopmx9aij7zma+Sa2r5PRfo+Nx3Sa4Me5vpquPxCp8q1qg98xv7dJDGd1azOzOxuzEsx7ljcn7mcTnHbAsMtCgkICCFDkAC8EKCQgcAhQxIQ7WWTlOqLuvU2YeoGh/cSuIJNcCXLVRjsL39RYi3vHigd8Flx9Y2yjc317D/ADSNadGwigXM1zue23oAO0l+HcArVTZEZvYj+kvSo62CEcMeeyMVNB9jHOHpa6S78O+FFRrGo60+6jzH+km8H8NFRTet5ujCmNPYk/51mXFH0pNdx7X4LMmsxyXfJkOMo+dvr+kZtpv9pqHHPhnVvnpkVbjzW0bQdAd/aZnisIUqurXurEaix0NtR0MryLmzbp88JrhiYF94qWtEs0NdZno6CZ2Ded2sLnadZQouekY1KpqGw0UfrAPe0Nnzm/TpOjoIZFoTSCiDQYRhmyt8reU+/X2OsKo0bFtY8ezNlVo2z4S8oeHQrPUqUqqVwEakAWAym/8AqZh81jtbY7yL51+ELLergQXXUmgT5l//AJk/MPQ6/WUzgfOFbB1BWotewAqIflqJ0uO47+om08nfEHD8QFl/06oGtNjqe5Q9R+s0JKqONknnxTeSL+TztWQglWBBBsQRYgjcEHacAzTfjVy6qV6eIRbeMCr9jUXW/wBSv3yzMCZRPHR1sGoWSKkEYJz4gglVF+5F1NB0IZTrJChXzrm/MN4LKPmZfvBRrUVOjXJ6DW/2nsuj4w25+OS08CQLhcTVtqEbb+VC0xzjrpTwiIpPiVMrVNBZg1qhud9LUgB/zTVOP8WTC8Jqgnz1wUVb63cW/RbkzH+aKZXwVO/hBj/1bfpacTK1LJOSPUaWLx4ccGvn/ZCQQQCZjcAwoDBIQEEEEgAQQQSBBAIIJADigL6TX+UvhS9fC06rOlPxEDLcFjlbUXXSxtrv2mRYKizuFUEsxCqBuSTYAe5E9X8pYpamCw7KLA0aYy/wlVCMp+jKR7S1NpEUnF2hnwH4f4XDKPL4r9Xf+ijQD7yxUqSqLKoUdgAB+k6gi3YJTcu2CCHeFIKGZkPxL4EKWKNaxyV9c3TP+YH16+812NOLcKTEUWpVRdWHurdGHqDA1Zo0+b0p34PN+IpWaw1nRcU/m37f3ll5y5Wq4E3JBDfKyg2P32PpKh4NtW1J1+8zyiemxZk1ceTjEVS59IshsNI3DXad3lTL4vydkzh6lpw1SIlrmAMpAd4izQ6z6xJoyRmlIdYWuA2uo2I9DNJ+EfK4fGnEE+SimZbdaj3Vb/QBjbvaZcJvfwf5ZqYbCmtVJBxAUrT6KguVY/zG/sLesvjyc7VT2wa9yW+J3A/xXDKygeamPGTvmp6m3/Tmnm5sR/H/ALv7z106Agg6gggj0OhnlTmHhpoYmtRIt4dR19gTb9LRp9FWhdpxIphBFBw4nXb0vDlPB0KmWnh3BM72YnKAWY31sJB8Q5uZWKYZVpqDYNa7H112ggnT1Mnvo8do1uhufY64HwHEYuqtTEufCXVmZsxKjUqqja8jee+ILWxrFBZVCqo7AbfpaCCZ/wChs0v70vwyAgMEErLTkTqCCQgIUEEgA4BBBIEO0NRBBCgF/wDg7wAYjidMt8tAGufUoQEH+9lPtNx5ZHh1sXh+lOv4yelPFDxbe1TxdIIJYxCfgggikBDggkIFBBBIQr3P/CPxGAcdaZFQf9OjD/aTMAxQu7ejED20EEErkjsaCT2tDdF1gr1baCFBM52E6iIk6XnIawvBBABsQTU3gLdB7n+0EEJS+iU4PhRmDtrbUD+pm9/D3jXiUfCO66r9Oo+/7wQS/Ezi6ptu2W6Yb8Y+DCnjxW6VkVrfzp5Tf2CwQSx9A0cmsqozmpiNTCggmc7W9n//2Q=="/>
          <p:cNvSpPr>
            <a:spLocks noChangeAspect="1" noChangeArrowheads="1"/>
          </p:cNvSpPr>
          <p:nvPr/>
        </p:nvSpPr>
        <p:spPr bwMode="auto">
          <a:xfrm>
            <a:off x="63500" y="-841375"/>
            <a:ext cx="2619375" cy="17430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4520" name="Picture 8" descr="http://www.mommyhelp.com/wp-content/uploads/2010/12/175485.jpg"/>
          <p:cNvPicPr>
            <a:picLocks noChangeAspect="1" noChangeArrowheads="1"/>
          </p:cNvPicPr>
          <p:nvPr/>
        </p:nvPicPr>
        <p:blipFill>
          <a:blip r:embed="rId3" cstate="print"/>
          <a:srcRect/>
          <a:stretch>
            <a:fillRect/>
          </a:stretch>
        </p:blipFill>
        <p:spPr bwMode="auto">
          <a:xfrm>
            <a:off x="533400" y="3984852"/>
            <a:ext cx="2286000" cy="1520598"/>
          </a:xfrm>
          <a:prstGeom prst="rect">
            <a:avLst/>
          </a:prstGeom>
          <a:noFill/>
        </p:spPr>
      </p:pic>
      <p:pic>
        <p:nvPicPr>
          <p:cNvPr id="64522" name="Picture 10" descr="http://t0.gstatic.com/images?q=tbn:ANd9GcRTEvFUaYqWTNZJv404VwtfMy4gOYNJ8FkUu8NtZPdTH9XkCwSZ"/>
          <p:cNvPicPr>
            <a:picLocks noChangeAspect="1" noChangeArrowheads="1"/>
          </p:cNvPicPr>
          <p:nvPr/>
        </p:nvPicPr>
        <p:blipFill>
          <a:blip r:embed="rId4" cstate="print"/>
          <a:srcRect/>
          <a:stretch>
            <a:fillRect/>
          </a:stretch>
        </p:blipFill>
        <p:spPr bwMode="auto">
          <a:xfrm>
            <a:off x="3733800" y="3984852"/>
            <a:ext cx="1524000" cy="17716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Self-Conscious Emotions</a:t>
            </a:r>
            <a:endParaRPr lang="en-US" dirty="0"/>
          </a:p>
        </p:txBody>
      </p:sp>
      <p:sp>
        <p:nvSpPr>
          <p:cNvPr id="3" name="Content Placeholder 2"/>
          <p:cNvSpPr>
            <a:spLocks noGrp="1"/>
          </p:cNvSpPr>
          <p:nvPr>
            <p:ph sz="quarter" idx="1"/>
          </p:nvPr>
        </p:nvSpPr>
        <p:spPr>
          <a:xfrm>
            <a:off x="533400" y="1295400"/>
            <a:ext cx="8153400" cy="4876800"/>
          </a:xfrm>
        </p:spPr>
        <p:txBody>
          <a:bodyPr>
            <a:normAutofit fontScale="85000" lnSpcReduction="20000"/>
          </a:bodyPr>
          <a:lstStyle/>
          <a:p>
            <a:r>
              <a:rPr lang="en-US" dirty="0" smtClean="0"/>
              <a:t>As self-concept develops, children become increasingly sensitive to praise and blame or the possibility of such feedback</a:t>
            </a:r>
          </a:p>
          <a:p>
            <a:r>
              <a:rPr lang="en-US" dirty="0" smtClean="0"/>
              <a:t>They more often experience </a:t>
            </a:r>
            <a:r>
              <a:rPr lang="en-US" b="1" i="1" dirty="0" smtClean="0"/>
              <a:t>self-conscious emotions </a:t>
            </a:r>
            <a:r>
              <a:rPr lang="en-US" dirty="0" smtClean="0"/>
              <a:t>– feelings that involve injury to or enhancement of their sense of self</a:t>
            </a:r>
          </a:p>
          <a:p>
            <a:r>
              <a:rPr lang="en-US" dirty="0" smtClean="0"/>
              <a:t>By age 3, self-conscious emotions are clearly linked to self-evaluation</a:t>
            </a:r>
          </a:p>
          <a:p>
            <a:r>
              <a:rPr lang="en-US" dirty="0" smtClean="0"/>
              <a:t>Preschoolers depend on the messages of parents, teachers, and others who matter to them to know when to feel proud, ashamed, or guilty </a:t>
            </a:r>
          </a:p>
          <a:p>
            <a:pPr lvl="1"/>
            <a:r>
              <a:rPr lang="en-US" dirty="0" smtClean="0"/>
              <a:t>To induce adaptive levels of shame and pride, parents should focus on how to improve performance, not on labeling the child</a:t>
            </a:r>
          </a:p>
          <a:p>
            <a:pPr lvl="1"/>
            <a:r>
              <a:rPr lang="en-US" dirty="0" smtClean="0"/>
              <a:t>Ex. When parents comment on the worth of the child and her performance (“That’s a bad job! I thought you were a good girl!”), children experience self-conscious emotions intensely – more shame after failure and more pride after success</a:t>
            </a:r>
          </a:p>
          <a:p>
            <a:pPr lvl="1"/>
            <a:r>
              <a:rPr lang="en-US" dirty="0" smtClean="0"/>
              <a:t>Ex. When parents focus on how to improve performance (“You did it this way; now try doing it that way.”) induce moderate, more adaptive levels of shame and pride and greater persistence on difficult tasks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Empathy</a:t>
            </a:r>
            <a:endParaRPr lang="en-US" dirty="0"/>
          </a:p>
        </p:txBody>
      </p:sp>
      <p:sp>
        <p:nvSpPr>
          <p:cNvPr id="3" name="Content Placeholder 2"/>
          <p:cNvSpPr>
            <a:spLocks noGrp="1"/>
          </p:cNvSpPr>
          <p:nvPr>
            <p:ph sz="quarter" idx="1"/>
          </p:nvPr>
        </p:nvSpPr>
        <p:spPr>
          <a:xfrm>
            <a:off x="533400" y="1447800"/>
            <a:ext cx="8153400" cy="4572000"/>
          </a:xfrm>
        </p:spPr>
        <p:txBody>
          <a:bodyPr>
            <a:normAutofit fontScale="92500" lnSpcReduction="20000"/>
          </a:bodyPr>
          <a:lstStyle/>
          <a:p>
            <a:r>
              <a:rPr lang="en-US" dirty="0" smtClean="0"/>
              <a:t>The capacity for empathy is an important motivator of </a:t>
            </a:r>
            <a:r>
              <a:rPr lang="en-US" b="1" i="1" dirty="0" smtClean="0"/>
              <a:t>prosocial</a:t>
            </a:r>
            <a:r>
              <a:rPr lang="en-US" dirty="0" smtClean="0"/>
              <a:t>, or </a:t>
            </a:r>
            <a:r>
              <a:rPr lang="en-US" b="1" i="1" dirty="0" smtClean="0"/>
              <a:t>altruistic behavior</a:t>
            </a:r>
            <a:r>
              <a:rPr lang="en-US" i="1" dirty="0" smtClean="0"/>
              <a:t> </a:t>
            </a:r>
            <a:r>
              <a:rPr lang="en-US" dirty="0" smtClean="0"/>
              <a:t>– actions that benefit another person with no expected reward for the self</a:t>
            </a:r>
          </a:p>
          <a:p>
            <a:r>
              <a:rPr lang="en-US" dirty="0" smtClean="0"/>
              <a:t>Empathetic responding increases as the ability to take another’s perspective improves</a:t>
            </a:r>
          </a:p>
          <a:p>
            <a:pPr lvl="1"/>
            <a:r>
              <a:rPr lang="en-US" dirty="0" smtClean="0"/>
              <a:t>Ex. When a 4 year old girl got a Christmas gift she hadn’t included on her list to Santa, she assumed it belonged to another little girl and pleaded with her parents, “We’ve got to give it back! Santa’s made a big mistake! I think the other girl’s </a:t>
            </a:r>
            <a:r>
              <a:rPr lang="en-US" dirty="0" err="1" smtClean="0"/>
              <a:t>crying’cause</a:t>
            </a:r>
            <a:r>
              <a:rPr lang="en-US" dirty="0" smtClean="0"/>
              <a:t> she didn’t get her present!”</a:t>
            </a:r>
          </a:p>
          <a:p>
            <a:r>
              <a:rPr lang="en-US" dirty="0" smtClean="0"/>
              <a:t>For</a:t>
            </a:r>
            <a:r>
              <a:rPr lang="en-US" i="1" dirty="0" smtClean="0"/>
              <a:t> </a:t>
            </a:r>
            <a:r>
              <a:rPr lang="en-US" b="1" i="1" dirty="0" smtClean="0"/>
              <a:t>some</a:t>
            </a:r>
            <a:r>
              <a:rPr lang="en-US" i="1" dirty="0" smtClean="0"/>
              <a:t> </a:t>
            </a:r>
            <a:r>
              <a:rPr lang="en-US" dirty="0" smtClean="0"/>
              <a:t>children, empathy (feeling what another person is feeling and responding in a similar way) </a:t>
            </a:r>
            <a:r>
              <a:rPr lang="en-US" b="1" dirty="0" smtClean="0"/>
              <a:t>does not </a:t>
            </a:r>
            <a:r>
              <a:rPr lang="en-US" dirty="0" smtClean="0"/>
              <a:t>lead to sympathy (feelings of concern or sorrow for another person)</a:t>
            </a:r>
          </a:p>
          <a:p>
            <a:pPr lvl="1"/>
            <a:r>
              <a:rPr lang="en-US" dirty="0" smtClean="0"/>
              <a:t>For these children (usually highly emotionally reactive), empathizing escalates into personal distress and the child then focuses on trying to reduce their own anxiety rather than the other person’s </a:t>
            </a:r>
            <a:endParaRPr lang="en-US" dirty="0"/>
          </a:p>
        </p:txBody>
      </p:sp>
      <p:sp>
        <p:nvSpPr>
          <p:cNvPr id="54274" name="AutoShape 2" descr="data:image/jpeg;base64,/9j/4AAQSkZJRgABAQAAAQABAAD/2wCEAAkGBhQSERQTExQUExUVFxgXGRcYFhcXFxgXFxcVFxcWGBgXHCYeGBkjGRYUIC8gIycpLCwsFx4xNTAqNSYrLCkBCQoKDgwOGg8PGSkcHCQsKSkpKSksKSkpKSwpKSkpKSkpKSkpLCkpKSwpKSksKSksKSwpKSkpKSwsLCwsKSksLP/AABEIALcBEwMBIgACEQEDEQH/xAAcAAABBQEBAQAAAAAAAAAAAAADAAIEBQYBBwj/xAA9EAABAwIEBAQEBAUDBAMBAAABAAIRAyEEEjFBBVFhcQYigZETobHBMkLR8BQjUuHxcpKyB2KCwnOTohX/xAAaAQACAwEBAAAAAAAAAAAAAAABAgADBAUG/8QAJhEAAgICAgIDAQACAwAAAAAAAAECEQMhEjEEQRMiUWEUsTJScf/aAAwDAQACEQMRAD8AuGlce5NzGU6F5CwDwU6UyQoePrNDTJj+102NOTSCjlHjtJ7nNY7zN526GOcJnEuMZGWgO2320jc/qvPsdix8UuYS0ak6GT03XcRxp2YEGQDYEmYEct12l4ce0NR6jRf5ROsCY0mLx6p+ZZ3gXiIVIY4QQJB2P91c/wAU0akLmZcEoSqhWiTnTTUA5oBxY2M9rn2VdxHiJa2DYnQTe/TT5o4/HlJ7REi1OJvpYbyPv6J7Kwdof8rOVMaWguBJ7zMHlO+vyRsPxcElzQYsLxy5Dpv0V8vFdaDRoQukKtpcQbnDc02udveLKfmCx5Mbg9gHSmlyRrLhqKvYDr2mEBwRH10J1VTZDuSU0NS+IhmoE6bIOgroJTMwTswHVG2AflTfkuZgk4jqoiHHVOqQqlGwmBfVMMaXfIDudlat4FTpNzV6gA5NMD/cfsFohilPoKTfRSNcj4fDl5gDS5PIfdS6/G6DJFCixxmMzhLQfW5PQKDW8VP0B9AGtHcgWHZXLxd7ZYsT9ks8OfEhju8IDWkGHNvsI17yoVfxSQzZzjpaw5zGsW9Sq2px+s4TmEjctFj0hWvx0+mH4zQ1qRGrWj/xEe8KKaQO0Kr4d4hLxlqaixI1BnXqCrEuIm/tsqMmNxFlGjnwU34ScXpshZPsICyFJdNTqUkPsCicAeaY15GpCY6v0QzW6KpjBMQJBusfxnHvL30phrAJJJOaRr00K1GKYHsLTIzCJBgjseax/iXh/wACjIzuc8w57jJIuY5AduS6HguN17CmZzFYudDCF8Y62Uipw2MOyqJu7Ke8En6KNSI30K7cWn0Ql4PFuFwYPrz2Cmv4o4CMzvUm/NVrXCfsuH5fv2RpELenxJ2XWRyRBxKSI1HMyJVM1xRA8C8qUFMvanFnaa/L5IGDx8OMmxn3O/76qHTGYd0KpQcJslpdDGiocXZmINg4zp0+lvmtRgMc2oJabfdeZioRrIK0fBOIFhAkQT9lmz4FKOhXs2q6KiBRxWbRF+INFw3CmIcfUQnTzTqjRCaA2E1Eo4HdVxtRP+ENRZcaNd0NEOGoutcFwpruiFgD5VPwPDWmX1XQ0XM2A7kn5C+mkqvw9TL53NJA0ABu7l2FvdB4njXuEOhon8OYCBrztczOvUrXgxX9pF0Md7LTiXi3I3JQa1rQYBJAk75WtJgAQSTJuBY3Ga+O6s8PqOL4veQ0RoGt112HqVFxVdoygQTAA7kmdep+l1LbUyxGo+U6H/V9Lra3SLlEdVqFpjV1+zbad7n5+lZiasNO/PqYUipYSDJn5KBjKodpPm/5tNx6zKMWMyQ4eYjk2P8Aab/OfdDoG3ck+xCeTJzDRwJHqSfqSEOkQcvUu+p/RGxRtEw49THv/f7K64fXtB00PQ8j0Ox6Kvp0hnM7Ae4M/NHrHJUJFwfKeRkWn1HzSy+2iNJotalNCDYvKh4LiIJiSfuDF+hFp91McQTzC5+SPBmWapnPiDmku5GpKrkxRzbHQogd3TBU3myeKnJZrsJ0sJ7KBxvhPx6ZZMRcTz5HpdTXPgJocTdW45OLTRDE4zEmhQdh30mwTLDOYTN3X+VgQs4bfvZajxu+X0xyB73I/usvWsV6LBuHL9GGh3NFY+PVRxfREa5aAEs0pFlykz1TCe8otFqAQ1JxBv7q1wLS6Lc1WU6Rt+uquuHkjXsOt7lUyZbFBzw8OAkQQfX9/opGG4CWwWmRMxuN/VXGGoAiSFYUmtAgCFnc2aFjTItNkAD59U7Pe4IT6zeWq4ARYjr6rlZNSdmOceMqGPNglLotunucO0qOXuBsQW72ukTtChhJN5Sl3omCoZCe+tGyiVgHErrG5rDVRzWKbSxMGVOOyEni+JZTDaZLiInynLrY3HrdVNXDNglrQLTzJ1/MZMqLxPEEOBdJF4PdMwuPzOA9Pr+/VdRVWjbDoFQYWweTz9v0VhSbqev6Qg4gBcpYojnKDdjhMQ23lud/7qv+B5oP4XXnkRoe8b9ByXcZxYi2WDzB1QMDxIVJD9tLx84g8k6tKxHTJGHqhrjTdaDIOx/7gdpGu2osh42t8Mt1GVxPo7ke8+6uMLRoublf8S2joDi31AmPdVPEvgiWuzcwRMeogx8kE9kYPD405xeziL/6dfoD6qY7EioCNwHO9hA+cqnw9EgwPMNRzjpCIaZph7ubdOTQb7DmU9JsWzmExR+M22pg9jb7rVAWWc8M4QVKxIuGhxHeRr2WidT1IgrF5LpmbI7Y7OeSSCQf6klh5CBPUxoisffqkaZaLg35BJlMFpIm/wC7pkq9BH/HA1G95Tm4pqjVqTdyT2NvZdp5NjPRPxVEMp42P8xh2ykfMFZqq5a3xjhwaYe38p+RiVjiV3PGd40MNaLo9IQJ+aYylspTSIA9FeRHGwb7pU5nVMiEfD0roNjJE3Bgk/QALQ8PofmI/fdVuCb5g0WnXstpg8E0tAhZckzRjj7BYV6M6QitwYaVFxfFMoIY3MeZ0VHZe9Dq9SNNSm/FdtH3UWnXIEP879SYgCdh2EI7cQJ/CARr++aw5Y/YwZXcmHLnEjRD+I1vK5VVXxVRtQbtKllwd5ohJwZWyYKk6fvqu5bKAah0ix3TgSd4hRRASKnZCNPrdcNWIMghObVG8KNMg6hhxmHxIIvaN4MIGIwjA7MIB9vkpDa97WKjcRwn8oGIJLrdBF/eVqwSb0y/DL0MFIHqh1KUdFT0cVUpGHDM3WZ06FWVDiWcWB9lscGjRysrOI4Mm4VfghlcZBJiw6k9uUrU1aNlS4yhBJj1Cil6Fok8JrNNTLEmdD15Sg42pL3uBEkSRZzYAEAREGBooFGo5pkWOk91KpwbEg2iNIjkf8pa2FAaNY2OgMwBE26bDX2Uiix1Qkl07EaOAixAJuOyDX4eGAOLj5hIHLNOWeUQhYKvmBa7Vp1A039ka9oX+F54W4Xkqvyn4kt2OWL6memyu8XQZTYIl7t7jKPYXVZ4fpuaW1GECxkOJgmdJbeeiu8ZxJjruAzGBInQbQVny09soyUVBcFxEc9q6sXEoDFziIJnpKVGhlbaOwXGubzhNfU1g/5VadlgSSHC1tzy5LraM7D6INMHZ2YG5SNOxPW/6pumSyPxDh4cxwjuCVg8XgDScQewK3WLOUb6E8+qz3FDm1BPb93XU8VySCZ6k2EVrxMbpVQAbIbTe1l0GFGo8P8ADx+IgG9p0EalSatF1SpDy1zYsWtiDNg125S8J15BaRJBmOYIvY6xa3KVb1OF+dlUADK6SDmBMiLbei58pNSdm6MbiVuDwWWppYLT4KtCqW1pM9VNoFLJ2NVFuaea3PdU1Twu81m56hdTNyAcs2sDFyJVhTqKa2uA0nkopURxsoOK8LLXEfl1aek/bRKkBv6nfurDiPFKb2BovlM72tH77KqbXbeQBMGdx7rJNfajBkX2Y7L/AEwD911rSNT9E2lVMAF0xzGoPbdOkxoNbhVytaK2PNhfTomCo0iJne+6aajoB+S6CGmYI9NZ5pVv2AT6dvRBNIx1/dkeoQST9E1rnSYEGwvp3TruyAadAzPz2Cl8RxAeTl0aIA5Afrr6ob6zoPT59U2oxtRgBhr5taCZAET3WjBK5UXYZJOmGpUmOYHQCCOS4yk3ZALTSGQ2ymIT6NWVrdm3tDqjVEqYXNsrNrJXTTSgZR1+G2MRMC3cqOeFFt5EC/QepVm/CeYuJMn6Km8TtcaYYCRP7umQLSRBxPGaL3Q4OIaQAQYmBAmTYdhuuYGqx5cSIB5bdD6KCzhDxZzL+oHuFNwvh2XAtBYORMzz2HzTScYrszuXs1PBzla0A5WmL8ukbjVW3Em0QJDn1HG1w1oHcN1VNTpQIHQW+ic8Pta/VYJZL6KZSsEe66mumdQkqBA5xIE2N+S4zGj+k80KYdtdEEzqCB1VSpDBP4jkIXG1ydZITKjLeXbadkFrjEx7HTsBumpeiBcRTaVWf/xX1S4UxYNLj0aNY6mYHdWGcE2Ft+36reeDuGN/hi/U1D6ta0kZT1mfkuh4ik5UGzxDGtaTYG3MX+SBToSQvVfHH/T7Mw4ig3zNu9gF3N3Ij8w16jqsXhOE+WdV0JviWwXIjYWiQQWkgjQhaPDcfqtZDgHHYqswVO8FCx9XIb+6zSqTNKuPRY4eqrLDPVFgcUDF1cUHhVyQy2Sy8q24cwEht3PIzZGguflkDNAuBJ1Kp3OnKBMuOURe/qtZ4P8ADTMM41CS55MlxMn3Nz+4VmLHy2xMmTj0ZPiDGmo8gBmsgm47jmgU3AiLOiy9krY2k3zPLIOhMT2WU8a4yk6kcjGEkgB+USN7GJ2VGfAofbkY+Llsx3xQACLX0ifTohvqumYAB63CBTqxpe8dCDqEnVb+v+ZWKnYgZ+KiBEiNhuuOr80AOjQ3kRfmu/EBnePvsjxAHNWxtE+/on4erNj6qLmzdL69ITahcCP2UOJLDYikfynrqo1dr3McwmA4QdCDfeUejSqOqBrGlznGABcn0Wow/g0NIdialzP8unr6vNp7A91ow4skncURSp6MYKrw0Mc7OBo43dHKdx02TqdQhbGv4co1RlYPhZdCCXn/AMi4300EKs4j4RNGg+t8QPyCS0N1AIDrzsJPounLFJdmuGVMgUMRAXKvEQLbqFxLCGYa45fqPRQ6VAtPdUUW2W9El1yju4UKgumYNoCtaNQAT/k9uaVp+ia9gj4fL2gMcGuGxmHdZAMH0UDHcLqU2Nc9vlOjhcdjuL8wtTgcI5xDnDK3+n8x78h0V9TDXsLXAFpkQRY9OoT/AOJ8i/GZMlXo8mq4kWF/Rd/iTBuVb+J/Dj8NUc4U/wCQT5XgyGg7P5GeevNUDqYJNyD8lzZQcJcZFQ52Lvt6pJh4edikh9f0FllY/hF+cfYoRY0x5j0On9oXDWBuLXtM/uEFuGzG7ja86ADlG8qj+jkkREDfnEhOhsGBFpMbx0QGiHRNpjW/OVZ8H4e+vVbRYILtXG+Vm7j2tbckBWKLbqIA3h7ghxNYNyeUXcSPwtP3Ow/RelYbBMosDGMysGw1vqeZKLwvhTKFMU6YgDUm5cd3Hr+wpTiu94+BYlvshFFLdtws3xXwUyoS+jDHG5Zo0nmP6T8uy1FSkR5ma7jZ36Hqm0MQyppZw1B1HcK+UVJbHjJx6PIeIcCdTqlrmlpje3r1CzmKpOzRF5H6r37HcPbUblqNzDY7jsdlhuNeA3sdnozUbqB+dvpuOyySxODtbRojkUtMoMVgRiafxmNDKrLvaAACDcvAG0mTy10JCrsOCJzWjZX/AABrqVY03tIIGdsjK4D8wgjQHmNCp/iHg7PhmtTIaGhpc0jyw4xLeWul/TRV5IOuSE58H+lBVrZXUXNEimQ4jTNz+Z16K/fxSoWh7ajslvw2y9HAaHvqsxSrC8yeU7xf0COzGixaLm0esx17XWN5ZSVf6FjlfK2rNKzinxXeYXDTpoSL89TzVR4lxDpaHSBl57zBsN7J+GxoFSwIg6GxHQjXdSOK0XVxTaC2cxOUkNERBN+sD1WP5JynxkbsuJPHcSibVBEgz3XXUWkSblH4nwl1EtZUiXSWkEEGOo1PQqHUpANkuN/lG3JWcXFnL/gYU2lsRoJn7So1SjB3PXe3ZJzCNDnbE3Ee8IdOtJAvcREGZTbASJcwAkSD8+vsi0S6oA0MLnucA3melusKM6pMWM/YLYeCuG/DYcRUmXWpjk3Rz/UyB0nmrsOF5JJAZc4XBU8JROUA1IAc86nWQOTQZsFFxuJJeyf6fmQT90LF1i5uQ6l+X0cZ+koONqfzG9SV6GEFFUhAtPE5S4j8rSfXQKbTP8prXXBbcHedQeiqao8rupA9r/Uj2Ut9WwUkrGiykx/Ay1xDCHNFgCYIGwM2Mc1EHBHyCQ0d3D7SrziFIyCJP75hRmg7wO8k/MrL8Bf87QHD8CvLn+jR9z+ivMJg6dISAJH5tXH1KjYWs3ck/vopuN/AI0PJWwwpFcsrY7Dv+ISTZg23ceU8uil08SM0RcD0HRV9WG0acWNz72QsPVvE9z9Veooqcmami4OaWkBzSIINwQvNfGfhT+Hq/FpAii/lcMdu3oDt7bBbzB4mR0U2tSbUYWPEtcII6FUZ8CyxoiZ4syoI1hJXWP8ABmKp1HNZTFRgPldIEg3FucGPRJcX/Gl/1DZVU6kQIAEWPrayY3FAzI0kHvNkKu4mQXeUSRlAkb6jquUGHkek9N+qxuKLAjXNJkEz2ja8r0PguHOHo5gIqVcpMC4b+RnS1z1PRYrg1MVcRTZFnOGY9Bcx6Ar0/h1HO9z+Vh0J/RdLwcSbcwE3BB0S435cv7qWwT2Udwjr0GqksqaWXWCOIVbxDBHN8Rlnj591ZApBAhHwGP8AiMJNiLOHIqO/ixDyMktDmtzA3k2uDGh5ToU6vhzTd8Rgk6ObzEz6EJg+G85jSM21tMaE3gqDxaXYXF0qbwalRrSGAw6ASB+aDEgdN+Sw3jyu+k1tNjD8KpBzi4cW6UyPyga3mbRotvjqRqMLSYB1A+6gDgxNN1N/mY4RBvruJ5KrLDlGkL2eWspluoLZB7GU6hWDTIERIBm87+vRMdhwx7xABkgzzFiMumyaXzBHO47bri9PRE6ei1bXaKmR1MueDEhrifcCHDoVI+AHPc4OeHA5Wsc0gx63i5ugnFPAaWlpJiSTF4vNipjDr8SrP/ay2nzPpC1qMW7o6am2htaia9IiQ6oCS0HmLFs8z9QFny0aOceUEDfvv0WswWEH4hDRsN55/T2UDxPg7fGaNxmtN9nEc9p6BV5oa5IyZobspXuAH71jdcMQHNjc2sRIGsqNVrFzwNZH6ojasjmdevJZY2ZbJuD4Y6tUbTbbNbsNS6OgBPovQ6oDW5W/hADQOQAAHyVV4c4Z8Gh8d4irVaMo/op7Du6x9uqa/EuAI7+q7nh4eEbfbEbG5/5o6An1Fh/yPsh40xUpqFw/Gl1ZwOoafq1G4jUiow9QtwpPfT8oG+vumZdERzpJTYslCGy+UKNVwqkU3LtSdFCFTVpEdEbD8RIGV1wp3wQ4XgKI/B5TdQg/iGJtT5Qfkf7hAo1Dkc7nA/3EA/KUHirstEu/pcP/ANeU/wDqm06v8lkauc35Ncf0TiF/g8RAA1/fzVzRefT97LMsqZWzN/3or3htQmmCVAomjEfuAkohekgGzxWlVBuzKNunQXUxtEwJtB5bchyTajiLCLRoPURZCGIczNEktJMFwOup00Xle+i41fg/hjjWL48tJpJdFi54LWgdYLvZb+i3K1o6TA3JvJUXw7w0UcIxjgA5wDngbOIHl/8AEQ30KuDSBEhdzx8fCCT7ADbTlvIo125TshZCCDupJuryBRohPcusGyZUCgRvxEsqc2mnFQgnNsk8wJXBVBtIlNqaRogQ8o8atDMXV2khw6Zhm+6piARIIvqO/RXv/UIvp4rMLsqU2nTl5D9J9Vl21bASBc8zI6hcTLBxm/8A0BYUcaIII8vPT37qXw/GEPyshv8A3Rf09FWCoGeomNtJ+y5TrT58zWybaC/T0lKpyqkX48zjp9Go/ioqlmkQb6mQD91f4dzXNykAgiCOYOxXnz8cc8uMuMX59PRX/CuKyBdasT+uzS5LIrQDi/hNzSTTBfTPL8TNbEC5AmZ91L8HeFw9wrVQHUWaA6veIt/pG/Ow5q8o4tA4lxeowAtAc0fiabWP5mnYzrznpKeGKCmm+jNLE30WHEMZmf0lUWNrFmYdJCe3iTXblp5Ot89CoPF8X5Yn7Lrxaa0ZJJp7K7g+NnE/6muHtB+yteKPu3pCyPDa5GJpnaSD2II+60/EXzBUTAXrTKTd0LDulo10H0RigGhU7OR5QqYv3RSQgEYSCYXHMMRqORT8i4821RFK3itIOpVWCZNMmOo8w+YCrsFiZZhxzDz/ALWsH/sr+pRBGsHmsfUxcENNnNdUp/NhB9WgJkwUaGlW+I9oC07HZWgdFl/D1OXFx00Horv+MGbKZ1RATWPskntZZcUIeJsqOBNwTbeT3Ow2VvwLDMdiaIc27ntzG8mDJaeloVTTxIE+RwzAD8JG4AkjsFaeGaufFUrkEVM19xckHpr7DqvMwj9l6NB6nw2rmJb1J91Z06xbYqNwnA+Uv3dYdhr81PNIDUrvACU3AogCBSI2RJsoE5iK2VpdyCFh3EtE6qPxF3lA5uCYMYGgAkAnSSgQsXVAAolauTYWCfRpZryD2Ug4dQhXUWQZU1wlM/hSETNl1UIZT/qBgGnDB5AOR0E8mutPbMGLzE0QHOcwgEbG9tdYv/ZeweMADgq5dIGUaa/jbpO8wvIhhiLNJjWSIkGZ9oNly/MVTtewHKxLvxbQeUxp/hDxVVr2gCLFttryfQotaq145gmAOWvPU6LlACcrYN9Tz5nb/CyLW2EBSa7UCb7bDRS6OLyOmf8AKZWqZJIMwDoDGkWGvK6jvrGA0xBggkjQxEcz2VsMjT/g+OfFmtwPFgRqpVTFAjusKMU6kb6TE7KczjltVtVSVmpSXZdYioGjoqDEVC4mHFuwAJF+fKE6tinPE7cjvy9E3OCLzNo05D3VGTLw1Eoyz5aQPBeQ5sxcZ6GIjl91pX46uXAU202NA1LmiY3LiCVnHjzWno3QSddNourLG0yGgGxEaHoN+ULRgk8t2yrHPgy6wdTE5vN8I3t/Ok/SFcUX1BZzNd5BH1WJwWHqZ4bUBgAyPKJtJvJI1636K/w9TEt1dTc3bzHN6iISPR0f+S6NC62ibSv3UGliidRBUptS0q3Hnce9lE8Cl1oM4dUg3RDa9dLz3WmOeLM8vHmhztVg/FJLMRIGaXtIG8ny/R0+i2dav0PtP0WB8QV6pqfE+FUBa4H8JOhH2VnyR/Sn45fhuOGNytAF4EKxo0LyVlfDnjAVD8Nxhw2IgkDlOq2uGptcJv8A7lZGSa0I4tMlNdZJL+GH7JSRFPFKlAEXdl5c52n9Ouqs/DVI/wATRgkjONYmSQPXUfNVf8TTuC0GBcwTmJMbmBBvYbK/8GUS7GNJBDWhz2yABIaADEyPxA35LzuOEnJGg9Pq4sgCmwwGgCecWUEUKjzDCT9Pco+DpZ3GdG7c+n1Vj8N2gt0C7lAIdLC4lh1pu7kg/IKxw2Ok5XjKeWvsd0amHHWCg4zh+aCDlcLjkgEHjmSQPVQH4EOOkqdUJMCIMXT6bQNUAkFmALPwkhTsHinaO90n41o0ugvqvdoIUCTamMAtElDpU8xk94UQYV2qmULCNyoArfFhYcK9j5yvLW2MHXMP+K8y4jwSowZqc1WjWwzNGsxMFvbTcbq3/wCqPijLWp4encUvNUO2d2jbcm/8lX+HuNCoRDwCDcOMRG/VYM6U2a4YVKG+zP0ZJ/KZiLkwRvblJ9lKa3S0gOi8DTWw2uLf4QOJVmuqVC2Gy6LaWJlwjUE+iE0ZmQ05nQTe3U/IR7rFK7MjVOggqRqbC0cz3PZNZXdUpjLBiYJvYXJ9eaEapEEFrn2kES0HS/MaIdSvW/E+DsQ0AAQSLNaAPbqioqgImNquywQHOEk9iLT0EH3UYFtyGAGAdNb/AKArrn5pOhO2/SDuuNrQ+C03Nzl6Am2muU9dEqAcDtx+KNJuTz5brgwbnmJyOa7Q7jWOlpKe+lsYJB8ttQIiCNb3RaGMiNxpeZE/vXqmSRAtZsNvcCA4yBIvYT+z8le8Tpis+WQA4NIBt+UaeyzGPxjB+Jwgw4ATmt/f6+5meOmMDGCiS1gADrFwgRoB+q6XiRlG21SFY6vhm03gy5g5mYJPIjfp0Uinj2MIPx3E/wBMj/Kn4DjdKs2WAHeIEg+1ij16hN/M3oCRK0S8e9ply8lpVQ2n4ipjV4n2+q4fFbbBrgZ5FU9fFPJNyPUqTS4M6qPOwR/URDvcXSPxf6OvK/hoKHG2u3U2nxEHdYLiHCzRvTqn/S77HVQ2eIajLObPYg/dVywSRcs8WeosxYK5UDSvOz4scBMR12Psruh4gOjrEgEdWnQ+yrljku0OssZOkyXxXgbHnM3yuBkEcwgN4pjmCGVGAf8Axg/WUZvEgd09uLCWM5R6YZQjLsY3xBxCL1G//Wz9ElKFYJI/LP8ARfhh+GJFWXZoOacuoAt1Enktz4G4S1rHYg3NQ5G82tbGbfUkN9jzSSSYIr5DAbGhifhDSZ1U2jjy/QQkkukiExhjW5T3NDkklCEbF4Z1iDtdR24OdSkkhQyYdmDARMsLiShB+QnSwQsViBTpvLbuDHETpIaSJ6TC4kll0Q+equOdWdnLpc/PfmdXE9TKFRxGWzXR0In/ACkksK2jZGTcLHPL80zYtHmO5OgjbZSqODgBxcJAMiNPxCSeVhbqkkqZaZjYzD4aCHZvwybCxOwudPbRGALBLrQdRcHYiOe6SSqlsUHUqGRaQSANL3MAzpPsmYzFClIIIJAMWtyGpAhJJasGCEkmxGyBT8RlpiDHfTtZSBxMODnNuf8ASOdpnlPySSW5+Pj00iMoqlYPccw83NDLC0xKSSvIS6GMNMgjXe8T35qwfxFz4JtMWGt9L7LiSaxWWPDuOUqd3U3PcNJdb2hSMb4ve78LQztqkkmFKTFY5z7uc53cwPYWUXW6SSDGHUa/liPwuBja9vqQfRSMVxKMktkhsS15abOfaC1wIHoV1JK1egp0SuF8SNRwY3O15MNDspzG5gObobHUR1CssNinuMAyRqOSSSzzxxNEJyLBrqsf3SSST/BAR55n/9k="/>
          <p:cNvSpPr>
            <a:spLocks noChangeAspect="1" noChangeArrowheads="1"/>
          </p:cNvSpPr>
          <p:nvPr/>
        </p:nvSpPr>
        <p:spPr bwMode="auto">
          <a:xfrm>
            <a:off x="63500" y="-841375"/>
            <a:ext cx="2619375" cy="17430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4276" name="Picture 4" descr="http://2.bp.blogspot.com/_Ddagwd13JwY/TDfMpYQrS7I/AAAAAAAAAcY/B_5GXDNjLno/s1600/603%2520kids-sharing-thumb-460x307-96437.jpg"/>
          <p:cNvPicPr>
            <a:picLocks noChangeAspect="1" noChangeArrowheads="1"/>
          </p:cNvPicPr>
          <p:nvPr/>
        </p:nvPicPr>
        <p:blipFill>
          <a:blip r:embed="rId2" cstate="print"/>
          <a:srcRect/>
          <a:stretch>
            <a:fillRect/>
          </a:stretch>
        </p:blipFill>
        <p:spPr bwMode="auto">
          <a:xfrm>
            <a:off x="4724400" y="304800"/>
            <a:ext cx="1600200" cy="106796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Empathy</a:t>
            </a:r>
            <a:endParaRPr lang="en-US" dirty="0"/>
          </a:p>
        </p:txBody>
      </p:sp>
      <p:sp>
        <p:nvSpPr>
          <p:cNvPr id="3" name="Content Placeholder 2"/>
          <p:cNvSpPr>
            <a:spLocks noGrp="1"/>
          </p:cNvSpPr>
          <p:nvPr>
            <p:ph sz="quarter" idx="1"/>
          </p:nvPr>
        </p:nvSpPr>
        <p:spPr>
          <a:xfrm>
            <a:off x="381000" y="1295400"/>
            <a:ext cx="8305800" cy="4876800"/>
          </a:xfrm>
        </p:spPr>
        <p:txBody>
          <a:bodyPr>
            <a:normAutofit fontScale="85000" lnSpcReduction="20000"/>
          </a:bodyPr>
          <a:lstStyle/>
          <a:p>
            <a:r>
              <a:rPr lang="en-US" dirty="0" smtClean="0"/>
              <a:t>Temperament plays a role in whether empathy leads to sympathy and prosocial behavior or self-focused personal distress</a:t>
            </a:r>
          </a:p>
          <a:p>
            <a:pPr lvl="1"/>
            <a:r>
              <a:rPr lang="en-US" dirty="0" smtClean="0"/>
              <a:t>Children who are sociable, assertive, and good at regulating emotion are more likely to help, share, and comfort others in distress</a:t>
            </a:r>
          </a:p>
          <a:p>
            <a:pPr lvl="1"/>
            <a:r>
              <a:rPr lang="en-US" dirty="0" smtClean="0"/>
              <a:t>Children who are poor emotion regulators less often display sympathetic concern and prosocial behavior</a:t>
            </a:r>
          </a:p>
          <a:p>
            <a:pPr lvl="2"/>
            <a:r>
              <a:rPr lang="en-US" dirty="0" smtClean="0"/>
              <a:t>When faced with someone in need, they react with physiological distress – frowning, lip biting, a rise in heart rate, and a sharp increase in brain-wave activity in the right cerebral hemisphere (location of negative emotions)</a:t>
            </a:r>
          </a:p>
          <a:p>
            <a:pPr lvl="3"/>
            <a:r>
              <a:rPr lang="en-US" dirty="0" smtClean="0"/>
              <a:t>This indicates they are overwhelmed by their feelings</a:t>
            </a:r>
          </a:p>
          <a:p>
            <a:r>
              <a:rPr lang="en-US" dirty="0" smtClean="0"/>
              <a:t>Parenting affects empathy and sympathy</a:t>
            </a:r>
          </a:p>
          <a:p>
            <a:pPr lvl="1"/>
            <a:r>
              <a:rPr lang="en-US" dirty="0" smtClean="0"/>
              <a:t>When parents are warm, encourage emotional expressiveness, and show sensitive, empathetic concern for their preschoolers’ feelings, children are likely to react in similar fashion to others’ distress</a:t>
            </a:r>
          </a:p>
          <a:p>
            <a:pPr lvl="1"/>
            <a:r>
              <a:rPr lang="en-US" dirty="0" smtClean="0"/>
              <a:t>Angry, punitive parenting disrupts empathy and sympathy at an early age</a:t>
            </a:r>
          </a:p>
          <a:p>
            <a:pPr lvl="1"/>
            <a:r>
              <a:rPr lang="en-US" dirty="0" smtClean="0"/>
              <a:t>In one study, physically abused preschoolers at a child-care center rarely expressed concern at a peer’s unhappiness and instead reacted with fear, anger, and physical attacks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Relations</a:t>
            </a:r>
            <a:endParaRPr lang="en-US" dirty="0"/>
          </a:p>
        </p:txBody>
      </p:sp>
      <p:sp>
        <p:nvSpPr>
          <p:cNvPr id="3" name="Content Placeholder 2"/>
          <p:cNvSpPr>
            <a:spLocks noGrp="1"/>
          </p:cNvSpPr>
          <p:nvPr>
            <p:ph sz="quarter" idx="1"/>
          </p:nvPr>
        </p:nvSpPr>
        <p:spPr>
          <a:xfrm>
            <a:off x="609600" y="1752600"/>
            <a:ext cx="7924800" cy="4572000"/>
          </a:xfrm>
        </p:spPr>
        <p:txBody>
          <a:bodyPr>
            <a:normAutofit lnSpcReduction="10000"/>
          </a:bodyPr>
          <a:lstStyle/>
          <a:p>
            <a:r>
              <a:rPr lang="en-US" dirty="0" smtClean="0"/>
              <a:t>As children become increasingly self-aware and better at communicating and understanding the thoughts and feelings of others, their skill at interacting with peers improves rapidly </a:t>
            </a:r>
          </a:p>
          <a:p>
            <a:r>
              <a:rPr lang="en-US" dirty="0" smtClean="0"/>
              <a:t>Peers provide young children with unique learning experiences that they can’t get anywhere else</a:t>
            </a:r>
          </a:p>
          <a:p>
            <a:r>
              <a:rPr lang="en-US" dirty="0" smtClean="0"/>
              <a:t>Because peers interact as equals, children must work at keeping at keeping a conversation going, cooperating, and setting goals in play</a:t>
            </a:r>
          </a:p>
          <a:p>
            <a:r>
              <a:rPr lang="en-US" dirty="0" smtClean="0"/>
              <a:t>With peers, children form </a:t>
            </a:r>
            <a:r>
              <a:rPr lang="en-US" b="1" i="1" dirty="0" smtClean="0"/>
              <a:t>friendships</a:t>
            </a:r>
          </a:p>
          <a:p>
            <a:pPr lvl="1"/>
            <a:r>
              <a:rPr lang="en-US" dirty="0" smtClean="0"/>
              <a:t>Special relationships marked by attachment and common interests </a:t>
            </a:r>
            <a:endParaRPr lang="en-US" dirty="0"/>
          </a:p>
        </p:txBody>
      </p:sp>
      <p:sp>
        <p:nvSpPr>
          <p:cNvPr id="52226" name="AutoShape 2" descr="data:image/jpeg;base64,/9j/4AAQSkZJRgABAQAAAQABAAD/2wCEAAkGBhQSEBUUEhQVFBQUFRUWFRcUFRUUFBQUFBUWFRcWFBUXHCYeGBwjGRUUHy8gIycpLCwsFR8xNTAqNSYsLCkBCQoKDgwOGg8PGikcHB8sKSwpKSkpLCkpKSwpKSkpKSkpKSkpLCwpLCkpKSkpKSkpLCkpKSkpLCkpLCksLCkpLP/AABEIALsBDQMBIgACEQEDEQH/xAAcAAABBQEBAQAAAAAAAAAAAAADAQIEBQYABwj/xABAEAABAwICBggDBwMEAQUAAAABAAIRAyEEMQUSQVFhcQYTIoGRobHBMtHwBxQjQlJy4WKS8RWCstKiM0NTY8L/xAAZAQADAQEBAAAAAAAAAAAAAAAAAQIDBQT/xAAjEQACAgEDBAMBAAAAAAAAAAAAAQIRAxIhMQQTQVEiMmEU/9oADAMBAAIRAxEAPwDx4J7GEmACSdgufBPwmGNSo1jc3uDRuvtPDb3LSYHDlzKjqLzQw1KQ6qB+LVI2yIJm0NkAawFypAzlSi5vxAt/cCPVMIV5Q0j2X/ive1rS7q8QA9tS4EA6x1TebXsYKg6TwjWlrmT1dRuuycxchzCdpa4ETtsdqQECE9oTU5pQAZrUTq11NwRCoAjvYo7mqVUco7lSAaAlhcE5MDkoKRckA5dCRpTwErAbqppCNqJjmosAZCRPITYTsBzXIzHINNpJsFZYfQtZ1xTMbzDfVJjqyOKid1quaPRKo7Nze6T55KS3oe2LvJPAfJQVokZt1RDc9aodE6ZsS8HfB8xCiY/oPVaJY5r+E6rvA2PimqBwaM28psp9ag5pIcCCMwQQfAoZVogWV0pJSJgKSmOSlIUAIuSLkATtB1A3EU9YwCS2d2u0sB7i4FaPRI19H1sKLV2Od2DZzoe10Ccz2SPBY5Wg0gyoB17Xa4AAq0yA8gWGu11nkDbIO8lAEZ2DeAS5paBbtAtvuE5ngFL0i3VpUGH4g17yNwqulo/taHf7glbiaDe0G1Krxl12qGDmxpJdyLgFEr13PcXPMucZJ3lIABCQIhTUwH03J+sg66drqWArihkrnOTZVIDkspFyQCyuCSE4BFgK0IrV1NqIGKQFakc1PARKGHLzA/wEgIjaJJgAknIDNXeC6Mbapgfpbn3n5KThw2kAGAF52nPxzAUoYkG8yAJPGMhymVVGiilyS8JhmNHYYGj9USSe/NOfVggu7hEuPGBZdTr9kTcmx4b480JlbWqTssBbd8o+oVaUXZPpa5ALuwN0AmdggWnyHFGa1ojWL3HO5MX4Awq6pipA3HOLWMzlss0ciUenj5mbkzfhMCBsgE+CKCywp42+q0AEC8Se7ODmPNQtIVqgzdA2CM+7/CZhsQ1hBnfIEEAZxO0z/wAVIpaVZdx+KSJzyEmBwAgfyihWZvSg1hFVpG5xgEftMzHDJUmI0cWAOddpJAO/wWl0jo8ljqtY9t3IkXAAFyABbLehVsBq0wNlNwJ5jM+BjvRVEy3Me9sGCmrQ6U0PDA5rf/cqNtuDjB8IVNVwT25tMcigiiMSulOhIWoENSQnQkQBwCVIE5AD2pyGCnhIB0JppncU5qscHotz7iw3nKBt/wAIHRVEHcU+nSm11c16bGSDe2bhmdkDZt8EjsKAbbC3wdEe6elhRUfd73t9cUVuj5yPlBVu/DA3IBG3/sON9iLTw4Fgbg2PPYd+xNRGUg0Yd/kQlqYF7fy23t7Xmr00wACBnmMxzG6fcIjGgXYY2wZLSPa21LSOkzL9WdvmiCmtO7D06o7TYORIgOaRv2OCrMdod9O47TP1DZ+4bFDE4tFc1qIAkSpEiwpnW9W2B8Rud/Ae6iUzfkpOjMMa1QzkLnnsCONzSEbFpaxJccgIBTzW7JHLyV3i8BFEAZgEHnkVnJVQlqNJw0lg3E9kHdreY7Nu5Ow+KAeQdrSBzlrvZV7KmY3+oK6cu70j2VkFkyrYDcQR3W90R1W4iZ7I8pv6KB1wN+GXn6+qPRqyZOy/p8ygCxqYUlvZIaALk3u5u7bYkiePctOkKTmtadY5naWkm87s3DuUZmKsAbCXOPcGQPNo46qE3EXttcCd5DYMHhY+J7gkscfW1202untuBHIZ92QH7kbSFVppOEiXPA8XA/XJUlbFkueZs1lhyez2S1alht7U/wA+XkgouceWuc0DJ1R3DNlM+p80CnSLcxIuCCJFs+RQ8TUhtJ26pJ7w0z4AKzNQaodt27YIMzyuUmUZTT2her7Tbsdkdo4O+aoyFu9M0tUav5HSP2k5dyx2Jw2qfJJMznGuCGQmFH1E00lRAJKEiUJAKnBNU3R+E1jJ+EIAlaHwYJ1niWgTBynZO/krTEYjWIGyJOy/5RAyABy4lRsTXGqGiwNrc49JQfvBJJ5DwEK0qKJeJphzd5nxi/uk1xlvETyn5eaD11hnn6Wsg9ZflB9P5VCLA1bggWPoYPuUyoe13eQB9iPBAo1Pg+sx82rjJJj9MiwzBFvIhSMk1DAHEHlaD/xt4JzmasOEwb8uPPMdya541Jz1DMZ9ntD1gclKYA2GmCAXCRfZrNz2GHf3IKQrWTAyJFo3i+r35t5KZhKs99jbaP49FFogQdwkZ3GrceUlSsMAXmDZ7ZPCo0ifOD47lLRSZW6X0MCOspjmBu3j+FRLcMAO0CQXNBM7YeyNwMHk7gszpzCar9YZOuOB2juKhomSXJWPNlquiGjjqAxd1/K3qstEiF6P0YxbdUW7IAA7hCxyukb9Ot7J9bRkstz71hNOaKNJxIFiZHrH1uXrFOHCwVB0t0WDh3kC4Ot3fUrGEtLPVkgpI8vcb/X1uS62SfiKOqfFRpXuTOe1QXejUqkTzju+H5qM1tk6pVJ1RkB8kxEttYlsbzPdEn08glqus6Ng1RzLrx3Qo+DG/Yb8pb80SJB4k98uHyQNjqj41hvbB75nlkEbEuljNziJ5SZ+uCj4lw1jHDy+iiuHZaP0z6fyUEhsTU/Cbwd/+T8lJGKhw3GPOx9CO9V7qssA5nwafchDqOy5Ce4z7pUWXT8Tr0nNdm23HeFR49sgHhfmLKYKpFR24tB71Cru2bp87qVyEuCMKaXqU9oRg1WYlElCSV0pAEYJKtmu1RAyHqq3C58lKL8uN/rxVIaC1KlweE+R9ymsdYcvr0THv9F2t8vJMYYPt9cUmvBnu+vFDcfT2Kcy5HM+qVgh7Hx3RHPJSKVS/IRzuCJQxSkefsleIv4d3+UlIpxYei+xG8QO4h31yXdb2Qb21Qe6wPgR4BBpPk8/YfXgn1KJDtU7j6IckgSbDddBPGMspG3vB8wjU8SQRwuOWR8R6oH3N0wAd/mAj18A8E2yB8Rf2KlzRooMkffYcDskOEciHDvE+KBpWvrMLc4dIPBwnP62I2JwJ6sOAyEnx/gqnrVrlvMd2xSpKQ5Ra5BYZsvaDkSFu9A6Uo6optdBbYzFztNlhMDSL6rGDa4Dum/kCtvoPQmHNR4qUw97XX1hIA2QMsljmryX0ylextcHVnIyj47D69MtO0FMwmEYwQxoaNwyUouXlPfVnmuN6Lv1CXD4XkcxMT6FZTE0Id3r1rpJiYpngJ8V55ovRRxFeD8MyfrlK9GPI6Z5suPfYj4HRLn/AAtJ2qwHQ2qfiLabRm5xsBsyBk8AvQ8DgGUwAABCg9IaDXim17wxrqkAn4S6CWgnZJm5Wcs8vBrDp4+TIYroFXYzXpFtYRMNlrzyac+UzZZxtTK20TsjOV7E5zqVMOMw0gHi3Ke7Nee/aFo4UcV1jRDao1yBlriWu8bHvV4M7b0yMuo6dRjqiZou7U8vn8kR1bKOPuPZRdefrd/hFY8dnn6X917TwBGPuORHmESo34foXFvMBRqZs3fB9Y9ipJOY3QR3IGh9N3bP1nCiVDdHY+XTy8kAiSoXIT4H0wjwgNaitcm5GZnZSympVQEjD5FGLr9xCDQNu9E1rplD5t4LtZNLkyUWAbXueVlJwLC424qJQpl2S3nRXo6NQPPNY5ciijfDjc2C0NoIvbcRLRHgpB6I61ja58DP8LUNBb2WNjj8lIoaG1vit6rxKcnudDtx8lBozofSYZeQfCwCvB0foOqNfAJHgQpNXQbWiQUGhSIMAoc2uRqEfBZt0XRHa1W5Rkq6vRpPJApzxFvrarGlh3OaQdyp8TpylhQXVHBoBjeXO3NG0pt2KkiVU0AHMI1YDgQRGw7jsK80odAsTXrVWMNMGk5w7bi3Xg/lgHxMBb3C/ath3GNVwExLrD5DxU1tcOxAq0e0HtvqwYIgE24R4LRS0MjQsiML0b0D1Jc6o13X3AZqmWDbbed+5anQ1JvadaXG++1vZXuIw5DusaO2AMs3NkmOOZVBiajqVXrIPV1Dc/pcd/A+qzyO9zTFBR2NDTXPKFhq2sBCkOaslubcMz/SLDF7CBw9ZVd0dwoa7LbHgAPZabEssQqzA0dWqd1z4k/NJuhNW7LdlO6zFLF/eOtp1AOrFVzWEXjUcQHA7QYWgrEPDqZJGs0iRmJslwuhKdNgaJMZbI5BTyNKiI7DGlh3MJ1paGs4knsws79olMVAAPyA+JP8LUY2q1gG0ts0bAd53lZjS7C5jydoJKrH9rFl3hR5rl6JzH3Hf6p9eneOKH+YcPmusjiNBm1IPJPa/Pko+3vKOzLn/PzQCJNAWPIrm0oRsJROqTvTnKGTIAWLoRHIZKliM4uXLlqIPh8ingoNE3COQmUhAc07VXAXT4t3eyBl10X0f1joXqGAwgYwNGwQsB0Df2ivQ8M5c3NL50dXporRYcnUEwSdgAklVGkW4+oSKepRZGZfNTbsDSBlxzWjpozaIKImklZ55Q6K4wP1nY4g7war/FphvctrgsA5oGsZdAmBAmLkAkwOEq1ZgGi5vzQjXEwM/RVLfkziktkTMAyQQqTTfRZlR0mlTqETGuJgEyYm2Y8huV1g8QBmpGNxeq0vAloz3jiq2oW90UuiNEmm3VFGnTbtDWNAI7hdPszEWsS0ZDO7h7qzw2lmvFtyo9LVtSvTdEh0t33EEe6Umkk0VFO3aoM6tIP9JcLXiDlG214UfGYUOaZgtfY7RJ9j9Zp2HxEVXi0OhwjjYgn9zT4omEoSxzTsJb3Zg/2kLO7GUuCY7DvDHEljv/Tcc/2OO+Mjtjhe9D7JlXR4fS1HeIzkZOG4g3VZSxzmHq6nxt27HDY4c92wyp4NU7JtcqGbGUR1aUxxWbKIz68PDomPdTfvxcLWUYU5KkNpKQsjvw++6rNM0vw3QNhV4WqHjKEiFSdMiW6PKdJ0NV/moLW375W40zocEgrMYjBQ6Ny6WPIpI5mTG4sr2ASrHC4YvhozOShGlB5esf4Wm6L0QajXfpBPiI91rZiExWGDGhu4KnrOurjTFe5hZ7EVkNGIr6qEaiC6qm9YpGVa5ckVgOBupZyneFDUqgZEbkxod7J+tdDKI2iSDwEpMtI03RVmpUXoWEqZLB9GKZzcZ1hIPh81s8A5czK/lZ1sH1L2m9SRVhVzHQE52IskmeiiVitJarCd3ruULD4t7KZJp6zzJzhsnKTdRdfWeG7Bc92Ssa2KYB2iAq+25nLZ0iuo6UrGetDQ7YKbXwOBLvW3JT8DRrvLi54FItLdQNvBESXZk+Xqon+sUQcyeIAz3ZqVS6UUQIkjPOO9NJeWJqSWyB4IGm40ybg24jYUnSGvDGHdUb4EOBQK+IFWo11MzEgkblG07UP4TJu6oP8Axa4+yhvwaLdWy2wh13MdlDS3lk4D/wAXKwZWAJ3+u5VeHpFvIgI8qUyNKJbaypOktKWCoM6Zv+02PnB7laNXGmCCDcEEHiDmrFwZajj7KXRryqWozUe5p/K4jwKkUcVChxHqNHQhGmVS4bG3hWlKrKljsc4oFfEtaL+AEk8gpAplxAAkkwBxK1mC6G0QAakvdFxMNnkLx3q8eKWTgzy5o418jKaE0DUxZ1iwUqQMazjL3ftaLDmT3LQj7M8Ebvo653vc70aQFp6VJrQA0AACAAIAA3BEDl08eGMFtycrJmlkf4eaaZ+w3D1CXYeq+jJnVIFVg4CSHDxKoz9m2LwbH6oFdpFjSu7vYe1s2SvaZXLWjKz5a0tXLXEOBDgbgggg8QclR1Ksr6f6U9BMLj2nrWAVIgVWACoN14hw4Ge5eEdNfs2xOjyXOHW0J7NZgsNwqD8h8uOxJokyRcu1l2olFJSMgrkq5MDkSi6CmAJUASHBHw2M1TJE2iyjsMjkmMF4SastSo1WgNLhzgwdktJLRM6wuS0nePrJbfA1Lrx9tUtcHNMEEEHcQvTuj+kRXpNqDPJw3OGfz7wvFnx1ujodPlvZmtYbLixRsNibIznrzUe9Mj4nAa4OqS1xESMxxUDAYCvSGrU6qqQ8vbUc06xsIpuExq5mQZV3hypjqMhaQdGUqvch0nPLQ1tKnZxdIjnkDsNuSg6X0Ka7ofULAQ4OZT1Yc1+rIda3w53NzcSZsTo4nIkKRh9H6vHmtNQn21wiHQwbKLQ1ggAQI4LM9IdIgV8PJsKkf3At91otP6QZSYS4gAC5K8j0tpU4mqXXDR8O8ceaUIan+EzyKMf09nwzpaE8tVJ0Q0x19Brj8Xwv4PbY+Nj3rQ6iyaplXe4xoXPbZFayyHVyTGjznTGkGNxNUFwB17g22BdQxSpek7ZxlY/1+jQFEwWIdTNrt2g+24r0aE4ng/oqTTN5hniFa4StMBZPAaQBFj8wtn0Ew3W4guzbSbrf7iYb7n/asO25So9XdSjqNfoTQ4pw9/x7v0A+6vWVxkgwuk7oXUhBQVI5U5ubtkgVRv8AGyV3BRC2U1tctMHLYfl8lZBLFVP6xAcZyz9UxtSeYQBM1k2rTDmlrwHBwIIIBDgcwQc1Ho17wcj5I4dsKAPFPtH+y8YYuxOFH4Bu+mLmiSc2/wD1/wDHll5793X1c5oIIIkEQQciDvC8l6VfZK/ri7BgGm+TqEhvVm3ZBObd27JYzi/BLPDYSwnaiUMVFDQF0IgYnCmlYDGGCjas3CQUUVlJGpFEaoxXnQ7TPUV9Vx/DqQDuDvyu9jz4KudR+tyGcOpklJUyoycXaPZAzaE8YjeqfoljzVwzS49pvZdxLbT3iD3q76obVzHadHYjK1aH08VBU+hixsMqnr4L9JI5GFVV3VWmzz4An0SUht2bP/UAFGx/SBlNhc8gDZvPADasgKtY51Hd0A+QQ6mCm7pJ4mT5q9Yq/DOdLNK1MS6/ZbNm+hO8qo0TgHPfqzG/M98C61eJ0bOxanoX0QDabqzhep2W8GNNz3n/AI8V7MEtb0o8eaOn5Mq+heE6io5uuHNfBgBw1XNOdxtBjuC3zMlVVNBQdYC+sMswBEBT6dRT1MFBpryaYJ60FhMqMRWBEFFeajfg8d6QYXVxVYH/AORx7ndoeRUfA6NfVqNp02lz3GAPnuC2PTPo1ULnYhg1mCG1AJ1mwPija2PCFK+z/DCnTfiD8TjqM4AZnx9F6oJtpHHyKptFnguhuGw9EsqAVKj29t5tq7fw/wBMb1cfZ9orqaFR0yKlQ6hOZps7IJGy+t4KkxZfWdqtMTIBvs2ngM/BegYTDhjGsFmsa1o5NAC9elWFtRoM2dic7EAZ3KbnYGEJ+GIzVED31gckJwnNDc2E5pTASnULTDsth90aoPzdxQ3s1mneF2FrTY5jPiP4QA2q/dzUqhXD28QoeJbq8kOnW1TOxAFq2psOaJKiipKKHpAfIWonCmjmmlFNeawBCmiCmiNpojaaTYAQxEbTRRTTxTU2AJrEVuBc4SGkjeAY8Vqei3QapiS19QFlGQZ/NUE5NGwf1eErW9NtFtpYVmo0NawtYAMmhxA+Y71ooOtTHHd0ZrorhjTpAGxJJPebeULSAqt0dBaFatZZcye7s7WNaUkdMhRqtAFSS2y5lNRuabEMYeEw0lZdRPBcMIEJAV+C0Ua1RrG21jn+kC5PgvRqeCaxoa0QAAANwFgFB6N6L1G9YRd4hvBv8wPBXRC7HS49EbfLOT1OXVKlwiFicPt4E+SzNMrZVW27li3WKy6zwbdE+SbQKkhQqT1KpvXkiexk3Rbu05u8A+o91S6b0W2gJpgNplxJDRZrjeQON1a4AxVHEEe/src4IPHbAc0RINwdt+C6WDeBzM6qZSdHdGtdTDvynKfidBzJ3TK0USiNgWEAJHkhamDG9SUWnUixUd1UpmqTthAiU8hRHNg2Sicj3FcQgBRmCo+JaWu1gpTEyvTsQgBru03mJCga2zcpGDq5t2i4+vrakxlD8wQAlCvFipLa+9VgcjU6+9AGOp/Zlot3WAOxU0p1hrsk6s2Z2e0eyct14TD9nOiwSJxRI1sn0/yRMS2+dt8L1QUG37IvM2F5znnZI7DMObW+A4fIeAWWlAeX4j7N9F03lrnYmREw9pFxP6fqecEpfZtowlo1sTL9XVmpTvrNc8Gw/pI5r040WkzAnkNk/M+KQYdoyaByA2CPSyNK9AeXM+z7RhmPvdml57dOzQ3WOzcrLC/Z3o2jULndaRS7R6xwNP8AKZIDZMazTey3f3Fmrq6jdXV1Ij8pEEcoROpbewuINhcbijSgKAYzB2/FORI+L4WzJ+HIarv7TuKTGvwdWlqvdrsqy0C/aggGLWIPhHBX5w7f0t8Btn/s7xK77s39LfAc/c+Ku2Bh8N0c0extq1WOLjvA/RvIRqejsDb8SsAWl1/ygEDtdneY3SDfKdj90Z+hv9o3z63SU8GxswxouTZozJknx9Fl2oejTuz9sybdF4G/4lUQSLzeGhx/JuPkdyM7Q+CEfiPuGkXMQ4EjJu4E8AFqPurP0tyj4RlAEeAA7lwwzP0t2flGwyPO6Xah6Q+9k9szuB0Fhas9W6oYAJmW2dke00blMHROj/Wf9wv5K4ZSAyAHIAJ6axQXgXdn7ZHODbx8Upwg4o65a2zMAcIOKrHdFKJMy/8AuHyV0uUySlzuVGUo/V0Uw6L0t7/7h8kRvR2mNrvEfJWq5T24+iu7P2ysboGmCCC6QZzHyU2lhg3KUZcqSrgmUnLkEcMEpoBEXJkgDg28VzcIBv8AFHXIAC7Cg70n3McUdcgAAwg4rjhBxR1yAIP+kM1pl08/4RBo9uV78VKXIArzoWn/AFeP8LhoVn9XiPkrBcgD/9k="/>
          <p:cNvSpPr>
            <a:spLocks noChangeAspect="1" noChangeArrowheads="1"/>
          </p:cNvSpPr>
          <p:nvPr/>
        </p:nvSpPr>
        <p:spPr bwMode="auto">
          <a:xfrm>
            <a:off x="63500" y="-863600"/>
            <a:ext cx="2562225" cy="17811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2228" name="Picture 4" descr="http://www.visualphotos.com/photo/2x4295242/Child_sharing_secret_with_his_friend_IK-1082-00634.jpg"/>
          <p:cNvPicPr>
            <a:picLocks noChangeAspect="1" noChangeArrowheads="1"/>
          </p:cNvPicPr>
          <p:nvPr/>
        </p:nvPicPr>
        <p:blipFill>
          <a:blip r:embed="rId2" cstate="print"/>
          <a:srcRect/>
          <a:stretch>
            <a:fillRect/>
          </a:stretch>
        </p:blipFill>
        <p:spPr bwMode="auto">
          <a:xfrm>
            <a:off x="4724400" y="228600"/>
            <a:ext cx="2036417" cy="141922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Advances in Peer Sociability </a:t>
            </a:r>
            <a:endParaRPr lang="en-US" dirty="0"/>
          </a:p>
        </p:txBody>
      </p:sp>
      <p:sp>
        <p:nvSpPr>
          <p:cNvPr id="3" name="Content Placeholder 2"/>
          <p:cNvSpPr>
            <a:spLocks noGrp="1"/>
          </p:cNvSpPr>
          <p:nvPr>
            <p:ph sz="quarter" idx="1"/>
          </p:nvPr>
        </p:nvSpPr>
        <p:spPr>
          <a:xfrm>
            <a:off x="304800" y="1524000"/>
            <a:ext cx="7772400" cy="4572000"/>
          </a:xfrm>
        </p:spPr>
        <p:txBody>
          <a:bodyPr/>
          <a:lstStyle/>
          <a:p>
            <a:r>
              <a:rPr lang="en-US" dirty="0" smtClean="0"/>
              <a:t>According to Mildred </a:t>
            </a:r>
            <a:r>
              <a:rPr lang="en-US" dirty="0" err="1" smtClean="0"/>
              <a:t>Parten</a:t>
            </a:r>
            <a:r>
              <a:rPr lang="en-US" dirty="0" smtClean="0"/>
              <a:t>, in 2-5 year olds, social development follows a 3-step sequence</a:t>
            </a:r>
          </a:p>
          <a:p>
            <a:pPr lvl="1"/>
            <a:r>
              <a:rPr lang="en-US" dirty="0" smtClean="0"/>
              <a:t>1</a:t>
            </a:r>
            <a:r>
              <a:rPr lang="en-US" baseline="30000" dirty="0" smtClean="0"/>
              <a:t>st</a:t>
            </a:r>
            <a:r>
              <a:rPr lang="en-US" dirty="0" smtClean="0"/>
              <a:t> children engage in </a:t>
            </a:r>
            <a:r>
              <a:rPr lang="en-US" b="1" dirty="0" smtClean="0"/>
              <a:t>nonsocial activity</a:t>
            </a:r>
            <a:endParaRPr lang="en-US" dirty="0" smtClean="0"/>
          </a:p>
          <a:p>
            <a:pPr lvl="2"/>
            <a:r>
              <a:rPr lang="en-US" dirty="0" smtClean="0"/>
              <a:t>Unoccupied, onlooker behavior and solitary play</a:t>
            </a:r>
          </a:p>
          <a:p>
            <a:pPr lvl="1"/>
            <a:r>
              <a:rPr lang="en-US" dirty="0" smtClean="0"/>
              <a:t>2</a:t>
            </a:r>
            <a:r>
              <a:rPr lang="en-US" baseline="30000" dirty="0" smtClean="0"/>
              <a:t>nd</a:t>
            </a:r>
            <a:r>
              <a:rPr lang="en-US" dirty="0" smtClean="0"/>
              <a:t> is </a:t>
            </a:r>
            <a:r>
              <a:rPr lang="en-US" b="1" dirty="0" smtClean="0"/>
              <a:t>parallel play</a:t>
            </a:r>
            <a:endParaRPr lang="en-US" dirty="0" smtClean="0"/>
          </a:p>
          <a:p>
            <a:pPr lvl="2"/>
            <a:r>
              <a:rPr lang="en-US" dirty="0" smtClean="0"/>
              <a:t>In which a child plays near other children with similar materials but does not interact with them</a:t>
            </a:r>
          </a:p>
          <a:p>
            <a:pPr lvl="1"/>
            <a:r>
              <a:rPr lang="en-US" dirty="0" smtClean="0"/>
              <a:t>3</a:t>
            </a:r>
            <a:r>
              <a:rPr lang="en-US" baseline="30000" dirty="0" smtClean="0"/>
              <a:t>rd</a:t>
            </a:r>
            <a:r>
              <a:rPr lang="en-US" dirty="0" smtClean="0"/>
              <a:t> young children develop 2 forms of true social interaction</a:t>
            </a:r>
          </a:p>
          <a:p>
            <a:pPr lvl="2"/>
            <a:r>
              <a:rPr lang="en-US" b="1" dirty="0" smtClean="0"/>
              <a:t>Associative play</a:t>
            </a:r>
            <a:r>
              <a:rPr lang="en-US" dirty="0" smtClean="0"/>
              <a:t> – children engage in separate activities but exchange toys and comment on one another’s behaviors</a:t>
            </a:r>
          </a:p>
          <a:p>
            <a:pPr lvl="2"/>
            <a:r>
              <a:rPr lang="en-US" b="1" dirty="0" smtClean="0"/>
              <a:t>Cooperative play</a:t>
            </a:r>
            <a:r>
              <a:rPr lang="en-US" dirty="0" smtClean="0"/>
              <a:t> – children orient toward a common goal, such as acting out a make-believe theme</a:t>
            </a:r>
            <a:endParaRPr lang="en-US" b="1" dirty="0"/>
          </a:p>
        </p:txBody>
      </p:sp>
      <p:pic>
        <p:nvPicPr>
          <p:cNvPr id="51202" name="Picture 2" descr="http://t1.gstatic.com/images?q=tbn:ANd9GcSmTJa7XJTF5sbG1ud5KQgFURG95lezYtCs5goW0SyL3t4Q3vJaNw"/>
          <p:cNvPicPr>
            <a:picLocks noChangeAspect="1" noChangeArrowheads="1"/>
          </p:cNvPicPr>
          <p:nvPr/>
        </p:nvPicPr>
        <p:blipFill>
          <a:blip r:embed="rId2" cstate="print"/>
          <a:srcRect/>
          <a:stretch>
            <a:fillRect/>
          </a:stretch>
        </p:blipFill>
        <p:spPr bwMode="auto">
          <a:xfrm>
            <a:off x="6705600" y="2156378"/>
            <a:ext cx="1905000" cy="126309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Follow-Up Research on Peer Sociability</a:t>
            </a:r>
            <a:endParaRPr lang="en-US" dirty="0"/>
          </a:p>
        </p:txBody>
      </p:sp>
      <p:sp>
        <p:nvSpPr>
          <p:cNvPr id="3" name="Content Placeholder 2"/>
          <p:cNvSpPr>
            <a:spLocks noGrp="1"/>
          </p:cNvSpPr>
          <p:nvPr>
            <p:ph sz="quarter" idx="1"/>
          </p:nvPr>
        </p:nvSpPr>
        <p:spPr>
          <a:xfrm>
            <a:off x="609600" y="1447800"/>
            <a:ext cx="8077200" cy="4572000"/>
          </a:xfrm>
        </p:spPr>
        <p:txBody>
          <a:bodyPr>
            <a:normAutofit lnSpcReduction="10000"/>
          </a:bodyPr>
          <a:lstStyle/>
          <a:p>
            <a:r>
              <a:rPr lang="en-US" dirty="0" smtClean="0"/>
              <a:t>Although the 3 forms of play emerge in the order suggested, later-appearing forms do not replace earlier ones in a developmental sequence</a:t>
            </a:r>
          </a:p>
          <a:p>
            <a:pPr lvl="1"/>
            <a:r>
              <a:rPr lang="en-US" dirty="0" smtClean="0"/>
              <a:t>All types of play coexist in early childhood</a:t>
            </a:r>
          </a:p>
          <a:p>
            <a:r>
              <a:rPr lang="en-US" dirty="0" smtClean="0"/>
              <a:t>In 3-6 year olds, solitary and parallel play account for as much of the child’s play time as cooperative interaction</a:t>
            </a:r>
          </a:p>
          <a:p>
            <a:r>
              <a:rPr lang="en-US" dirty="0" smtClean="0"/>
              <a:t>Most solitary preschoolers simply like to play by themselves, and their activities can be positive and constructive </a:t>
            </a:r>
          </a:p>
          <a:p>
            <a:pPr lvl="1"/>
            <a:r>
              <a:rPr lang="en-US" dirty="0" smtClean="0"/>
              <a:t>Children who prefer solitary play with materials, puzzles, and building toys are typically well-adjusted kids who, when they do play with peers, show socially skilled behavior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Variations</a:t>
            </a:r>
            <a:endParaRPr lang="en-US" dirty="0"/>
          </a:p>
        </p:txBody>
      </p:sp>
      <p:sp>
        <p:nvSpPr>
          <p:cNvPr id="3" name="Content Placeholder 2"/>
          <p:cNvSpPr>
            <a:spLocks noGrp="1"/>
          </p:cNvSpPr>
          <p:nvPr>
            <p:ph sz="quarter" idx="1"/>
          </p:nvPr>
        </p:nvSpPr>
        <p:spPr>
          <a:xfrm>
            <a:off x="609600" y="1447800"/>
            <a:ext cx="8077200" cy="4572000"/>
          </a:xfrm>
        </p:spPr>
        <p:txBody>
          <a:bodyPr>
            <a:normAutofit fontScale="85000" lnSpcReduction="10000"/>
          </a:bodyPr>
          <a:lstStyle/>
          <a:p>
            <a:r>
              <a:rPr lang="en-US" dirty="0" smtClean="0"/>
              <a:t>In collectivist societies, peer sociability differs from that in individualistic cultures </a:t>
            </a:r>
          </a:p>
          <a:p>
            <a:pPr lvl="1"/>
            <a:r>
              <a:rPr lang="en-US" dirty="0" smtClean="0"/>
              <a:t>Ex. Children in India generally play in large groups that require high levels of cooperation and much of their behavior is imitative, occurs in unison, and involves close physical contact with others</a:t>
            </a:r>
          </a:p>
          <a:p>
            <a:r>
              <a:rPr lang="en-US" dirty="0" smtClean="0"/>
              <a:t>Cultural beliefs about the importance of play also affect early peer associations</a:t>
            </a:r>
          </a:p>
          <a:p>
            <a:pPr lvl="1"/>
            <a:r>
              <a:rPr lang="en-US" dirty="0" smtClean="0"/>
              <a:t>Adults who view play as only entertainment are less likely to provide props or to encourage pretend than those who value its cognitive and social benefits</a:t>
            </a:r>
          </a:p>
          <a:p>
            <a:pPr lvl="2"/>
            <a:r>
              <a:rPr lang="en-US" dirty="0" smtClean="0"/>
              <a:t>Ex. Children of Korean-American parents, who emphasize task persistence as vital for learning, spend less time than Caucasian-American children in joint make-believe play and more time in unoccupied and parallel play</a:t>
            </a:r>
          </a:p>
          <a:p>
            <a:r>
              <a:rPr lang="en-US" dirty="0" smtClean="0"/>
              <a:t>Western-style </a:t>
            </a:r>
            <a:r>
              <a:rPr lang="en-US" dirty="0" err="1" smtClean="0"/>
              <a:t>sociodramatic</a:t>
            </a:r>
            <a:r>
              <a:rPr lang="en-US" dirty="0" smtClean="0"/>
              <a:t> play is less important in cultures where children are expected to participate in adult activities from an early age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First Friendships</a:t>
            </a:r>
            <a:endParaRPr lang="en-US" dirty="0"/>
          </a:p>
        </p:txBody>
      </p:sp>
      <p:sp>
        <p:nvSpPr>
          <p:cNvPr id="3" name="Content Placeholder 2"/>
          <p:cNvSpPr>
            <a:spLocks noGrp="1"/>
          </p:cNvSpPr>
          <p:nvPr>
            <p:ph sz="quarter" idx="1"/>
          </p:nvPr>
        </p:nvSpPr>
        <p:spPr>
          <a:xfrm>
            <a:off x="457200" y="1371600"/>
            <a:ext cx="8229600" cy="4876800"/>
          </a:xfrm>
        </p:spPr>
        <p:txBody>
          <a:bodyPr>
            <a:normAutofit fontScale="77500" lnSpcReduction="20000"/>
          </a:bodyPr>
          <a:lstStyle/>
          <a:p>
            <a:r>
              <a:rPr lang="en-US" dirty="0" smtClean="0"/>
              <a:t>Preschoolers’ first friendships serve as important contexts for emotional and social development</a:t>
            </a:r>
          </a:p>
          <a:p>
            <a:r>
              <a:rPr lang="en-US" dirty="0" smtClean="0"/>
              <a:t>Friendship among 4-7 year olds is focused on pleasurable play and sharing of toys</a:t>
            </a:r>
          </a:p>
          <a:p>
            <a:pPr lvl="1"/>
            <a:r>
              <a:rPr lang="en-US" dirty="0" smtClean="0"/>
              <a:t>They describe a friend as someone “who likes you” and with whom you spend a lot of time playing</a:t>
            </a:r>
          </a:p>
          <a:p>
            <a:pPr lvl="1"/>
            <a:r>
              <a:rPr lang="en-US" dirty="0" smtClean="0"/>
              <a:t>But, friendship does not yet have an enduring quality based on mutual trust</a:t>
            </a:r>
          </a:p>
          <a:p>
            <a:pPr lvl="2"/>
            <a:r>
              <a:rPr lang="en-US" dirty="0" smtClean="0"/>
              <a:t>Ex. Will would say “Josh is my best friend!” on days the boys got along, but on days when a dispute arose he would reverse his opinion “Josh, you’re not my friend anymore!” </a:t>
            </a:r>
          </a:p>
          <a:p>
            <a:r>
              <a:rPr lang="en-US" dirty="0" smtClean="0"/>
              <a:t>Children who begin kindergarten with friends in their class or who readily make new friends adjust to school more favorably (surprise, surprise!)</a:t>
            </a:r>
          </a:p>
          <a:p>
            <a:r>
              <a:rPr lang="en-US" dirty="0" smtClean="0"/>
              <a:t>The ease with which kindergarteners make friends and are accepted by their classmates predicts cooperative participation in classroom activities and self-directed completion of learning tasks</a:t>
            </a:r>
          </a:p>
          <a:p>
            <a:r>
              <a:rPr lang="en-US" dirty="0" smtClean="0"/>
              <a:t>Because social maturity in early childhood contributes to later academic performance, some experts propose that kindergarten readiness be assessed in terms of </a:t>
            </a:r>
            <a:r>
              <a:rPr lang="en-US" b="1" dirty="0" smtClean="0"/>
              <a:t>social</a:t>
            </a:r>
            <a:r>
              <a:rPr lang="en-US" dirty="0" smtClean="0"/>
              <a:t> as well as academic skills </a:t>
            </a:r>
          </a:p>
          <a:p>
            <a:pPr lvl="1"/>
            <a:r>
              <a:rPr lang="en-US" dirty="0" smtClean="0"/>
              <a:t>Rather than only academic skills alone</a:t>
            </a:r>
          </a:p>
          <a:p>
            <a:endParaRPr lang="en-US" dirty="0"/>
          </a:p>
        </p:txBody>
      </p:sp>
      <p:sp>
        <p:nvSpPr>
          <p:cNvPr id="48130" name="AutoShape 2" descr="data:image/jpeg;base64,/9j/4AAQSkZJRgABAQAAAQABAAD/2wCEAAkGBhMSERUUExQUFRUWFxcVFxgXFhcYFxgWFxcWGBcYGhoXHSYeGBojGhcXHy8gIycpLCwsFR4xNTAqNSYrLCkBCQoKDgwOGg8PGi0lHyQtLCwsLCwsLCwsLCwsLCksLCwsLCwsLCwsLCwsLCwsLCwsLCwsLCwsLCksLCwsLCwsLP/AABEIANcA6wMBIgACEQEDEQH/xAAbAAABBQEBAAAAAAAAAAAAAAAEAQIDBQYAB//EAEEQAAECBAQDBQYEBAYBBQEAAAECEQADITEEEkFRBSJhBhNxgZEyobHB0fAUQlLhI2KS8RVDcoKi0lMWM1Rjsgf/xAAaAQACAwEBAAAAAAAAAAAAAAACAwEEBQAG/8QAKhEAAgICAgIBAwQCAwAAAAAAAAECEQMhEjEEQVETImEFFHHwMsEkgbH/2gAMAwEAAhEDEQA/AL8KAdOcOetN/W0KlRTd3+DtR/GOw2HDEFiBq20S4ibLTVmzM5FSG3GlYwWxlokzkNmDljv4MfKBp5YnKNPO20FIwwblJOoD++Ol7ZQFOa+X36x1qyGwLv1EBWUjcPrq0RoJcML3B2+Qg+cg2DnVqfd4HlyVZWyqd6udI5TpEMQjLYnyPlE2FUNXdutdPvwiSRgyottvF/JwCEyxlyvux+do6DlkOjbKScqlC+rdYjRLLBTsK03Pzi0w0kZykozK2sB4mDcRwtSg6sqQLAbQz6TQTiZWUpwp3oSA/wC2kSA2cwXi8OZPtGhu1aaQHNBPsv8AdddYruD6Yto4EVOn38YFxeJysQKmlOkS90SDRQYPQ/esBz0KJPI7VzBqHrvpEcLYFBUvEDLzqCToBVXpoIIw+JfxtbTWK1GDZyE5SRU+kFSJikAUANT6n6QU1G0kSGqWGPxiGYBoX3hO99ka1cnr0EMzgE06+UA0kQxqxoIWWkany3iGZiKuH36RHmKmJ6jzgeuwA5K3IArr/eLvhOCVNVQMkCqmp5bmKvgXDwpRUsshIdXl9Y1R7RyJKQFFKAzpTW3VouYMCluXQ2EW1YNj+CIQH7xlM1bRS4nBrIdAzAbGkEcR7QSJikZiyVKapy8r1LXNLQTg+L4ZOcoOTKop8W6bVixLxovrQ7jF6M/MktcVhqT69fhBfEuIpWQsNlWWB1Bs/gS/pAhSkZgQVKLZTmYCtSdy0Z+TC4OmJnDiyBSizdbwmZwTetfKJFIbUHw0jsp6edt6wCvoAhmTOV3LuzNRvGHS6AQsouNC+g+MMUhb0+EBJEByHyggBq67xCZjXLhr/J4fi8QKgGlqA328oqziSWDB960b53hm0wnZcyp5UKEfPpBPeMampipwmfw30NbX6C0HIxGVmO9Ke96QaivZPJrsLQss7eNK6w3EKytfpCoUSHAcM9Omu8V+MxhdnPWAdnORpOC4EK/iTKC4BuevhBHFePyUAhw4DMIwnG+0i5YABLBID9TGIxfF1qU+Y2OsauHFUdFmKSRu+J9qMswFCyCo1AOmjmE4t2vUoslTBI3v6R5hOxCipyTSORjSYfw0S5bPWuEcWM5BcklNWgu6STRnNukefdieIK78Jf2wQzx6J3N3rRg2+kZvkKpUBLsrZWKILEFtHcfCDjmKQLAitqGt4fLwigL0valYJXhwkPdzWEqeqFgCVBLZqnTTWnXSI0SyCSWudDYtXwgiZh81k2oxN6/WB8ZIUQWIBsYiTTAewtSk0JYnWG8jka7xT4PhqxMClrzsQRoQGtaDhJmZnc5LNlA1o52iGl3YLJpsoVDDYdGFoHlqAYFmekSzpbkpvW+lOpgafskENQePjC26ALzGTRJwiQBVTFXQG3k0YXF49SytZNczeWgjQdrMUruJZzAWSUhVwA1QLVDxjFTaM+r+ka+OkkXkqiqJMXMKlVNR9YHxHEVuoOWFPE6mBpk0g1OtYZ+IBAFLw9sigpXEllkuQAzekbTCOJaCbkBzHn8hGealAuVAObB49JDoS1FkUoWG3tGwih5KUqQrI7pAyHLkDlelncxCVBiCS/28TFCwkEpqXoKtpfWI0yiT8opNL0V3aH4aiaa9IKQKWfzgNEogtVy1omXjGLMafzEQDdHJkRVVgAwZ6nxNfPSEXhXqCwd9APD94KnLRlLkJIYePlaJJkhOUBTprU6Gl6V0iy1rRYaAl4kgsRSzmjt1HjE6QlQ+2baHZQRlNRYu7Nb7MTJwyUpNztU367eEA1fRFAk5Cg4S4V0cDpU6REnDLLOWfUWFheCRiKKox62JDwsicVIDM7ez4Fr6VHug0jkkZHtmMiykKCmIDguHTT5RkVqrGs7X4U0I/MSfBy/1jKYiQpJqI1MU00WZwaIlmIyNokeJZch7CGt6AUbLHsmT+KlN+oR6wuaUucpItGJ7JdnykiaohLUBUCQCdgKuB742gn3YKrStKdAbRl+SlOVgTW6FGMSeUvu0J+JBPR4QpE1TuVlJURXTfbSBJs4CzeJ0P3rFThQDiHLnJNRcJYh+u2mkMmMSAaByLfD71gfDS0llFi/p5bwbPxIGW5Cbbdai8FW9sGiJTCof5eENTOBsabDeBcXjnDAjpXWIJeLytmFddnsHhbt7IZaS0Alz5eHSI5qR6aRDKn73paJEL+P359IEGyHiGC72tzdjtrGT47g2KWuLtG6kmuZzV7dd4Fx/BypNA77Ro+M3KNF7DNOFP0ebT5BA6ddIrQvKpvfG+xnATlKSAPMfJzFVO7FlX528ifkIvxxS+CHOPyVfA8MVzAUj2S/pXWNphuIunwoaUYwPh+EJlpSlAIGvU71iy7hKQUgAOxp93jN8zlBrkitkkpPRMrEucyjT2dGAFmgabi2YDWpb4ekQolByCHAt49IetQSn2iSKO1EvUgPFZNO2KO/GpGxb3E2vct8Y5E6gufSIPwIKnOo8ulIHMlH6R5lXyMLaTOL1GFTMplJcitWChqQKt9YKmSkpASLI5S4DkvU73pDZmMWwylm3ux8NKfCA5mKC3DFLeu49bv4xa9UWqCUqdRCUh2YAUv8ACGKK0gs9bg0DhmatgIeZRAcqYUDEOd+j390RyMJV8xUXarW1tC3KgAmZLzVLPp0u79YiVIyi7ADfY6vHYjMwZ7s+w38dIT8QK5hsdbHSBto6wbjWGSuSXY1S33pGcxOBSoAEClo2mIw6TJUVOkAZmykkkCgAEYLH9opI39I1fGxT4bQ2M0lRU8Q4KkF0lvGCOD8KzLQHq4EBYrjub2U+ZMWXZXjEpEz+Mct8p0c77QeaE1FsfFum0jdZcgCEUDOKffrBExdA5LAVcVfXyiORxCVMHIpB0ooOR8YMISaB2HKaVc3rctGQ00qKTXyCJWEppR9tY5QSQDmbTSv1iWZJSAQB61iEyAxypArv4V8Yh/yd/wBj0yBlOV6WAHuiHFYXOQCpqO4f0rE/eGWl2URW+v7ViSVMzMw0qT7RJcsP5RBJ+zisncDlJTm/N7QYm/w0fzhilpIy2NXcfdYsMRJUqoaBTwlbupt2HQbjUwG27BdtnDKBSpAan3rCJfJoATXeOQgBxTYXr4QZ2e7PFaiEvlfnUSQOgffoI6GNzaSBVewfBzyosAeYsB1JpGh41g1JCUodIA5lNfdj84mXMw+DS4AUsXmLI8/sRT9qO0a/wpbL3kxijNTKn9TX8I3/ABfGeFc56OVt8Y7ZXTpgTYqV4O3uaK7F8QWaFgP9TfOM7NkT5lZmIX4JoPvyiJXB5bVzq6lR+UOn5OBasdHxsz9F5IxAC0qexdu8d40PDeGrxCVGWoEgHl/NXUPQ+sefjhEr9P8AyV9YJweaQrNJmTJZ6KcehvFXLPxsyp2iX4uVbNTNQx5nSoUKWYiuogecpKiUZbknUlqX2hknHTcUg96sKmJoFAAFSGseov5mOGETmLmoDM4NOsY+bGsU+N2n0yu9OmIZnKGLgFvveGpKtod+GWHZKWBB2ozAPoLn0hy5iQbK8nbypAygl0Q1RcSpiX5kCp5g50traI1KOcqUC2YEAAOB0hmVOfKcuYtR3UXqwYbD3xL3XejKtQQt6ODZnagLKp74scXVFz8DitExwgkEe0m5DkHW1ollSKhgdau1Nb3rvEeAw6JZWrmexqRatqGnyhMfj05CoflBUVvWgqABQktfrEKFkcW9BElZP+j9RFc2rAX+AihwPbPvVlMuUEJS/wDFUoFgDcuPcICxPa1ctKu8ZQJCWTTLmQ7B7s4HrGI/EliAaPGjiwRx/wAmti8eGKr2zQdo+0xmrPdrW2pzqr5PGbWXhqTCZodYx13R0cTCKjnjrOJZc1o03Z3tjMlUWVTE7FVR1Sd+kZRMLKmMRAyipaYMoxlqSPYJGPRMSFBQKVOUmrk7XoREapj2PQNGB4DxvuFspzKWeYbH9Q6/ER6LLkS1JSUqoRRrF/veMvNg4ddGVnwfTeuh8zEcpqSqgNdAOusMlij/AN/WGIQkKKipxXWpbTqYkRNKkJ5RmFHFH2cDWE8b2V6sSbMADW8q0+ENTOZA6ljdqbRDOlvRastnYPqAzk0MGSsAECmp/MQR40pEPG+2c4NA+ClhSwGJegAIGupMbCc0nDpTLLVNd2uTu5jJLnGTLmTUoz5BlA3zUp5OYLmceQZSEJLlITmS/MkqDtXZwI2P0/CuPP2KeuzPcRzmcJmJOYoOYJ/yy1qNWKvF41U1RUoupaovuKAT/ZIdO9DXeFwGETLYC4FTR3NYZlwzy5PvevRdx54Y4fatlCMFMUwCFejf/ponncGmOByg/wCr6CNIhQck2FYFkrzEqOvwgl4mJAPysjKY9n1j8yPf9Ihm8EWB7SPf9I0UxUBz10gn4+L4A+vkvsq8CFSnJAoxFXdrwdNxkok5wQSAWSHKq0DiiW3MZ3jPGCkpSlJUaux+MXmBZUqWpV7M9iN4z/MjHjF/Audt8mWGIk2qmgskgkEB6tcfbQMc36Vn0hRJCSllXGlgGsH+6woMv/yEf7iPdpGfLg3oBj0cERMmzFqBCXYJWoKckNnoHfYaUg2SUy2SkFQSQE1ZqV/1CB5uJNDlAuKO7/ZjjOSaZlA5aEB6m9XvBfUkx3Imm4IlQZZY3SAw2LkVJPWBO16QjClKRVRTLG96jrWCJcx2SFHMTWjMGBc667aQNM4QpaAlcwErXnSatRrAxZwfdNX6LvhpSyIx3aEoRKTLC0rmFWdeWoSwYJfUu9ozqVXEantV2b7jnSUh7pzB/FIu0ZNYYxpM0sumPzUjiYjUqHGAAskVHQhMLEnexBDDQw4xFOuDEsiToLRMo0absnxiZnTh3JSpXL/KT8jqIyKFQRIxJQQpJYguDtANKSphNKaqR60uTkBlukroSKFgdSIjMqYkp5mGoKR/cR5/N7STlTUzip1inQp2LaR6JwvHIxcpKk5wwIUhQcHeo9r3UinkwuO47RQzeK47htDcHKWCpKVZgs5iaAORcRYYacCcr2vpaxr8IikhCSEhmAs6qNpeo6mHSAkqCgHDgFtHNorXcqKTYdiuGnIhCQcj94oqauiRTpXzjE9rMGFz1rQooVmuLFgBUR6pj1ImJULZRXRQLUEeX8awUxKlEhw/tCvrtGi8eTD92MtY5Y5x4TKvhPEpom5ZpegLpaqU79XaLSZ2gCQSVSw+5r7ozGJlFavaIFjlNxqHh8nhctBCgnm0cu3Xxhq82NXPsB+HK/t6D8d2tcZECZMrzFIYHpSBE9oVaYZf/KJ5cqJgiA/fu9RD/YqtsDVx9f8A8ZX/AC+kQnjiz/kKHr9INmRFJHMl9x8Y5+c5a4gPwor2Nm8DmJ5sl+YsxvFtwbBLVQkoArUBj5GCsbjCVEoLObaQdJw60oSpYKVH+XKB5mjxUnxpv2FmvioizCx8mgRUlD1CvdEJUXdRf9NfU0vBnfBNFJS4vRUUoJ9lGvknmT0pKmYhnGrvb51iOTjASAWDuxFxb6++BZMzOe7RVaywBFXDUO0QY+QpM1qpQlOUXDqPtKAI1PuENjDkuTDSZdGaltXBYZjUeHu1im7c4tQTKALZRVrOWpSCMHg/ZqVAkBQagKS49590UPbXiBUvI7gRc8SK2zU8KNcpGTxc9SlFSiSTqYFWs7xPMiCYYuD8hzxKm8QJiaVAs6I83hYbDo4MaYuuzWBlTVTETQ4KKF2KS4q/uiljY/8A8/wTrWtQVlACQQH5ndh5CAyOo6E5nUGzP8a4CvDqqCUGqVNQjR+sVjx67xBKVlOdBIbMUqvWw60+cUXEOxWHmKGQmUpXmj3sw84qQ8pdSK2Py41UjCyplGi94P2gXJlrlpLZykg6gitIMR2AId5wDO3IWLb1oPWIpnZKZLIzFwR+UFm1LmLEc8G6TLcfJh6ZsuC9rytKVT0haSNQMzf6rxaYntlhkIUZCGmGgKg5HWtvKMlw+QDy6Cgi4/wqVlqwPX+8DkyxW6KUlGK5SKVXGZhWV51ZjcvFhheLTJtMmZrqFGHXSCPwUoD2a73Ho8F4bGypUpapmUOChCXABWbfB47D5DnJQiV55IS9FTgeCDMqZNALk5U6eJg1PCpOkt+pJ+sMlcV6JI6KESji4/T/AMkxqxwpLoRLK2+x6ODSrlA9/wBY48KlH/LT74b/AIm/5af6kwi+KhvZPqn6wzh+BfP8guN4dKsEJgQ4KWFpASBXaHr4k5fL/wAhA44h/EdhcUdz5NCJxbTCUizTwcCZmzFhb4QRjeCSVplmYpZd8ieZks4KndvKI8HxPlSFslRB8PDxiQzCSDahS70basecjNrsd9Ry7IsLhVKQ6SCErITqVAU5ti/uER4hUsKIzAtqkOH1YtWsFy5ZRQJzZqnKQzUo+g8BA0zhaiSajoFGnpDI8W3Zy/gGPAAtecKYKopi2XxOsQ8VBkljmmJDO9VGlATsKNSHL7QhM7upYetVEskeFKjeNFKzqDqdgR0fx209YKE5JUxi12V/CMWFJSpLoBJTlOUKLXp+kNel48/43ic81amoCQ+gje8e4vKwkozGGdZIQkUzU/NdgnodY8ux3ElzTzGgskBkjwA+N4vYYqKtezT8f7YNv2DzZjxEqFJhUJeHMn/JiBMSohMsKY4NKhRHEwgjjHEixq+E4nNhwnJnyOyUpJUFrPtuCCzU8oycaLsZiSnEJDsFOk6uDYeLgQE+tCc0eUGjdYeSUISFZXDMS5LMHvbz2h8yWSXyqN6Aim1GYUg2bKQ2jmoGxtcXMCJBSlwaB7+PXxjHk7ZjS/A4AscrhRL5dg1+logmqUWzHdiRRtgD61gifPYJAubs71uTs0dOmBCSSoKOzV8Y5M5MhXKluMvteFgNxvsHiUIWkFQQlhSoILfqOrh4dgcShQBoCKuW0O2tIKn45lFKTUih5cvg3vrHcq2FZUiaVLYpUodHfpQxD2t4cgIlSSh2BmKNarWz22AAi67K8Q7xYTPQUlILrshZTqnYfvEvanhsucoLQopJDFqp6H+xi/h8ebXKD2NxShF/cjzOZwGVpmHgr6iGjgKP1zB/u/aNUvs2vRaD4gj6w09nZv8AJ/Uf+sPry17/APB/Lxn/AFmY/wAFH/lm/wBURTOEf/bN9Y08zgE7QJ/q/aIFcAnbJ/qjr8v+0R/xv7ZmjwVOq5h8/wBokw/CkIUlXMSCDUvF4rgU3+T+o/SGjgqrlQHgCfi0RXkvT/0C3gXRYzsBnNbnR3YtckW0ieXLVLSHUFEgKOwr11gzAozHRLBi9v73h34BCgbXNC9Xc0NraCwjMa217RVS5PQOnGVUnMEE60dLbE28Yn/xBf6vRBPvhndIJcoB1FR4BmvEE2ehzyt0BpERlWhi+0nmplpIKJQFKEs+UUo2j+cOl4/UL5TmS4LWNCPS0T43Ey/YWg5yoBwFaXrfbQQTL4elKVFkJJZ2b4O1mekMf4IMh27w+eSJgL5VNXR9PnHnjuW1j0ztNPQWl5XS5qSSD776+cUvZngsv8UCElQSCqooksw98aGOcI4vyPxznFXejMTuGrRLStQKQskJBuQGcttVvWIkiNx28w6zLlLUKJUpDu7uAR8DGLAiYSckmzSxPlHkIzRGYkQASxOUbsT8Kw1QhgXsQQhhRDSYkgQGLDhGIyTUKNgoE+D1iugrCYZSyAkXgWrVAtqtnsEnFKmMGJBN6nwPSw0teJsWjMt1Fgw5U7uTpSKSUGRLTMWoLys6XTYMa6nxh6VFBGQEgWJY9TrU7mMlr4MSWnRYzAGoaMcwNWAt0Ph0gBeBOWhpTMLKPW8Lh1EzDRh7SlOAkvpQdNISbjTzcwYNQB3PiznwG0cvlnL8jeGYNSQe9IQFEso6pFQGDkEnpBshCFKoatZvg/lAOAxueXmK6k2anWh9PEQXJZwUto7tWrVY9IFz5do7TRYCUmWQZigUkhJc0q6mzJerJO0YbiWL7uavuZy8rlqlN9CI0vEsUgYcpUCoFYKmuAxCVA6KBsfLWMXjJicxAIVW41G7aHpGrgr6aaJCB2lxAP8A7hPilJ+TxMO1+JGqD4o+hikKg8QzZzRZU38kUaD/ANaYjaUf9p/7Q09sJ+0v0P8A2jPS1OIdnEFzZ1It53ayd/IPL6mB047F4haZctfMo6ZUgAAkknQAAmM/iUKKqbxa8Lxipa0qBZqHwND7oS5sNxSPQEYVZKRcMA4q5ptpEWHRM71ILmhZidXJDAa0D6tEuH4ipDgsXrnVZtgBR9IdhOIEOpglJqSD8Dv4dYyIpJ2zl+Cabh2C2Rysytakmh/Sqj1jPKXPBZMskaEKA+MWMvGqzB+RI/LQlQvU1JLhzqWghaUueVH9D+96xKqwtMVyC6ipZNgA2tS/l7oSdMTMB9hL3oVKoQaMfpAYkKFMuRYplcgKBYEhrVPviYAoUoKyFh7T0Uo7C5GkE1XQIJNwCCnIFqJUSRmSzFicrkk6RN2eKUpKUp5ixKnLlj09INVhEFlqQlTUSA4Y+OnnBKyhIoAEgUypNCSBcMHZz9tHOTqkFeqAu0vC1YiXkHKrMFNcWIA6fOMFxLgU2UopUAWJFC4j1cpSUAhRJCnFwRoXbwBjK8VwJBUFXd6+vzi/4seScfgL91PGkl0YI4VQ/KYbMkHaNDiEDWkDdy9g/wAIt/SO/fy+EVCMGogUvE0vhhJqYsUghRSduU9NvKChLAMEsQuXmZGC4XhKBUh/G0WkiWBYM20QgiJJXtUsKw9RS6K0skpbkzUoGYDMFUtWymva1a+EB4yciTNlpztnUA5APKHGb+VL0oXMFYXG5hlppX9O9oYtlzAhXKFJZJIPtAkgkg1v7o87C+TTLEPvexcTJmJGcnOHBCUkFgzggFi9t7xPJkrKMwlqSGD5iUtpUvQ1em/hDkKQkqTUqsCkCtb1sDBGO4uSjl5gmq3L7BISLHanXaOqKX5JpIDw+CKQSEhWzBuVtAS5bckw+TicgByOz0eraV+7wuBxYUHdip2ANf2p8TCqnIWSC6QGVqMxq1zV/SFq27IK7DpVPGITKScmTmzHTMlhsS4J8oxeOwWUnKWZ7FxGk7YcQKinCygSlLFbDKDMI5io6s7N0jK4jA5Swp1Ea+KHGKIsHRMVTN4RBxKflFN4WagjU/H3RFKlmapjXygmqZIRIYgOYlzA2hgwSU6k9I5SiAyUt4mJIFMT4KSVzEpFyQKV84r1KVvF12VAViUZw4qT5AtaFS6CNvO4MtBbKCAARlOZJYByomlw/ntDMZJKiy05tQxF6Ha1YsJ84pASFEnRLuEgsD4lvIQJiAlDE5mYMzevhVvIxkzu/tOlvohVgwCmjF/R4JWpILZUFtWH1hqcPnZSKskkOoBgzuxAcARQL4s5JSmYQ5Yh6++AUZkdGil4guzAkagaDTweIZuMBUUFKQ1RRg5Fbe1frEkrHv3iEsoVBDkpBevMoX6xDNx38QhQQQCAEJIKidBS/WjQ+mgloQzJywAw7snowalOp+2gifjFZRyhKRYeFHO9omwYWpJKWSxpSwdy7G9XYbGGd+lOZyHFQersKQLfIiQ6QtboSTlzVJNHGpAuwEVPG+I99OUpKSE2SOg1PU3g6fLJmO3MAL5jTWmrvf4Qf2j4MJSnYBKgL6K1EbP6dGL5IrZm9GPnV0iNEty1osJ01AuoesCYnispIocx6RpuCXsTbBJ2XvQk3an7xNMkizHyvEH4JSuYipqSbCDVYHPeYsbBJYfvBKGiLBjhkgOpTDreGqxj8qEsl77+sPPDZYNXUf5iTEspAAYACIlBdE2GypstIrMUF5QrKwYjxBp5iLIJCin+KApkrSVJJSDsxdnB31MN4RhwUIUoFiohwGch+lVVZ36NrFj3MssxNDWnMdgW9rz90eZytKb/AJLsboVWHCQjMmicxdKiFEsGB0CSeZidYGnpRXILcy606kuwuTaHzMJMmh5hqDy8qmNx7KNLVH0hZcqZ3qc/dAJyvlC6u7EuSfAmvwhbV+xlEQUlJZJqaBqHex+7wQgpQoOnMSAp2D5jW49aXi3yITLWuhXc5zkSHNB0pSKSYmWlXKplKJDKW9al3q8d9Nw2cotAvaXjC+6AMtLUAUUjMNQAodBGLm4g6peN1jOHImoKFrKlUqDWhqwUwNKaCKftArDy0y0JkqQoJesy+axVlDqVrQgC0aHjz5Rq+gJIx+LQWcUEWnY/Dp7xSmBUEkB7c1Ip8b3epBPVRf4xZ9jsamVPZyCoAJ6EF7m1oPOrgyEDcTaWtSCHIP8AaK84noY0HaxT4l6VSCX1NanYmKVcrViNxceRicf3wTOZAJgPjFt2WUETwVUABbxakVipXhF72Y4aTMKiklKRXRiqx++kBmVQdnWaz/EWVmNAQUmznpDpc1C1OSCbByzbCI52BTMLHMCxbMoflc0DfQQMmUZSCoJe5dwXB0DXjHUWtnU1sl4ghJIBCkgvaiS7OL1dr7REcUhNEoLC1B9IJknOh1BlFmKhlygPcP8AtWJ825D0sUtE7oKrDk8NlCWUl0uA5RoCfZ8zelfKBJuGlIUEoGYhiVG9Kh2oS8DzMUsrQlmBY1oOUHKKUFfGJsPijkyn22Knex0vp8zDpSk9HOQTLx6QlZACEguoNQE2DeZpHTFZ1ZSRRiWaguHA8vWKSWl1KzJIUSWDli1lGtbxbyEZZK3ZyoLJcVAFAa9bCkA+6O5CSZyknM7i5J6OWHi1oosfNXiFlc5ZUTo9B0A0EWScJnzFl8iCo2YJN6UgObhQgsRlLAsb1DiNn9M4uL+SrlbZTYnAJH5RFfNkARdz1jUgRUz56QFE2AJ9I1MiSQqOy14dMSmVmWpgCzkt5VhVzUEu5Pn90jA4jGKWXJPQaCLDhPElDlJcXD3DQuOetDHiNctL28oJ4Hw9E2bzqZIukUJvroIopWObXwjV8BwM1IVnlqClMXYMzPXUQnzs3HHrsnDG3svV4DKMqUjIkBqGmbSt3NbmI1yO7y5isPQkOCXJpWrUqWEFTuKTCeZJShg/MkFwzt42aKnF4KasIK1UqKUo7h60qQKPrHn1JPZdbtC/jZSz3RTOzoJzZVBCUVtmL1YCoHlB8mcqWCpSUpqwyrC+UAAFRZ3t166RDOdQXkSsE5Qk0KS1KPqbk1OjwNJwRT/EUegdqk3AB09YJ260c6RJPUJycpUUkh7ggkG+YBnalXAgFEpKE0DKzVdmbel/Cggg47I4oCQSALe4swEJPx0pHMlKS4rZTG1Hp5tCnLYEmPlqCsqlsRZINHD6/OPO+1vGzicUtQonNkS36U0DfGNsZpmqzVpzEUSydqX0pHnPG+FTJC+dgCFZGUCSHYqpaLfiNK02AmU8w1ME8FxpROQdlpPvgNSxrFl2W4V+IxKEhQASQok7Ai1LxfyNKLbONP2mX/HBd3Qi1A9YrM5FDURe9ssGETkNZSGd7qSS/uIilD7QHju8UTgVSGPwjR9k0rImAEM6SQTtm01/cRQzBF/2eZCCpy5qBRmFH8frCvKklBo40mGFC43cgspI1FaHzhyARypartmqEpJp4ltfhABxbe2QT+npo7dfvaTAzikAfmVmKRckC1Ht1bpGUm376JUgmdh0h1kJWGL8xDVao8fGHuo1AQ33sR8IHlyApLKF2ceHhBskcoypS2lREKSQaomUoM5AJZrChFhXxd4EkYlfK3M1w+4D7NDJvd5SU0IALmpzX8oglY1ktQPV8rnU308oO9qmJc9hOInLWQCzu5KyCAzg+6JZUqgzGtQGqG0I8W2gbFhjmBBD0LVLtdrWgqViQDUPRzowag+HrAt7O5WR/gS5CFFzympqDfcwHxLCsWPMzJBOwAif8UUuzmoPKetRXXoIL43xSV3MtIlsVOorASArQ2qT8I0v05P6vYvJ0ZjE4XkJNW6Rk+KzyUqSBcfuY1vFcU6MqaCMbO4v3eYJCSVApchyHu0bWeVR0LxrZT5oseEIdROyVfCAA2og/AupCggEqJZhU1tbz9IoydItou+zqO8nICrAufAV8nLDzj1RPGO7GWYCaAAg8wJTQFJvTY01aMP2VwgwpKpoqQKNoUuznXXyi/wvEVTQM0zKS5BZNrkhwx+Noz8+dSl/AUFRYYtCxOLpPd5QSskEPb5vqaxy50xnCVgAAIIysWLHUqJcpqzCsVi+LTEpGbJWyglKSA4bOSWS+7PFhJ4spa0LOUpZSRlSTcuCALEsKV+iVxu/Qb70h2FlzVFEwgJyEUsXBpRgDUWiPi6VpDrzJTYZj+Yk0SNBS4gHi/Gcs6WJmaWgAlIUchUrSrX+l4MwaUqfIxKVJUcxcJdJpXyfWInF9ET+DPT8RNyrzHMlJDJKmXmN21g9OBURLMyhUAopJ9kEv8GU0S49awVFOpTyjKFNqQm+m+ogudzLMxPKSLUNhRm9K9YRKLjsBxoHlSkB3IOym2O2seddvOKd5iWDZUJCQxBHujfzMKZajm5UtVgFPYnL50ctGF7U9nkJmlYKkpXzBLAlzcXFHeLHjUpNyIMgVRsuxuE7uWqb+ZVA9BlBqB18WtGXOCH6jfYD5x6R2e4ilMoIQUgICQczAEkm25o8WvJyfbSOqwLtHiVLEtKgP1AjTTb7aKrvGG8HdpschUxAQwypOYAukKUXLH0it714sePHhjSIaGzFqNxSNJw7EcgblASA5DEsnR71NwzDeMvPm6RtOzSkqw/8aXyKBRmsaWV8qQjy1aR3ZVhahzUypoS7E0oNak6RayZOd1JSzigSSVMK3vC4ngQTmUhOjgMTmdmJ0A2/aD+AKTKzKmhICb52qLciRY1NT0EZ0YJunoitnY/FTJKE96nLnS6UkpJZtxUGI5PGAUj2raGMz2k7TifilFFQnlTmYAtSg3iCVjyAGRMI6Ege6Dn46fXQbj8GpRiSpDBjmPNSvrA0yQrNkBp+Z9k1+PxhI6K6bYmrLJjLSH9k33+6QsyZzHKGG2reJ9Y6Ogbsj2MluqYHoK1NXI8ITiK1EJTQ5XI0DfbekdHRZwZZY5JxJq0Y/i2OW7EBrMOukZTGq5y1o6OjWjklN3IiCSByuNJ2OmKSZhSzkJTUPc+NI6Ogc/8Agx0TfYHCd8slZZKGASSogvd2NCw8IOl8MBkLCSAAVZXc5X5aNaOjoynpob7oHTgFJRRSZjJotQIIITca602hETVABxlSByl+Y6B26amOjoKlb/vyG+hJ2ClnKhYJAL11Knrd3b4QaeIISkIBIy0GUNQlg/WlxHR0A/gSt2Ow2CRmUVAOW1NqHx22gPEhRzKI1LNYbU2HQax0dAZdzohkGFnGWghKlKKikqqfZ9zZlEekZ3tdi1rAzKDpAyirsXeoDbQsdFpLZFvoyAS5SD+boDvBOCxapa8rCOjotNXpkXRJxHDZAlSVe3VjVmNdIql8QWn81XtRo6Oh2Jton0dh8atagKEkttHpOAn95lQn/KQEgUaza/HeOjoR5O2kSi4QkqSlJIIJCmrQJ301J84rMZPGchPKSSBqadbAdP7R0dGdeyWV2K7NIxKsxWBldmBYgNQ0DFzpvFjw/gIly0o/EKDPQIDXPSOjosQnJKhqSo//2Q=="/>
          <p:cNvSpPr>
            <a:spLocks noChangeAspect="1" noChangeArrowheads="1"/>
          </p:cNvSpPr>
          <p:nvPr/>
        </p:nvSpPr>
        <p:spPr bwMode="auto">
          <a:xfrm>
            <a:off x="63500" y="-993775"/>
            <a:ext cx="2238375" cy="2047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8132" name="Picture 4" descr="http://sakigen.edublogs.org/files/2011/02/friends-14z5oqj.jpg"/>
          <p:cNvPicPr>
            <a:picLocks noChangeAspect="1" noChangeArrowheads="1"/>
          </p:cNvPicPr>
          <p:nvPr/>
        </p:nvPicPr>
        <p:blipFill>
          <a:blip r:embed="rId2" cstate="print"/>
          <a:srcRect/>
          <a:stretch>
            <a:fillRect/>
          </a:stretch>
        </p:blipFill>
        <p:spPr bwMode="auto">
          <a:xfrm>
            <a:off x="5410200" y="209254"/>
            <a:ext cx="1219200" cy="111602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Parental Influences on Early Peer Relations</a:t>
            </a:r>
            <a:endParaRPr lang="en-US" dirty="0"/>
          </a:p>
        </p:txBody>
      </p:sp>
      <p:sp>
        <p:nvSpPr>
          <p:cNvPr id="3" name="Content Placeholder 2"/>
          <p:cNvSpPr>
            <a:spLocks noGrp="1"/>
          </p:cNvSpPr>
          <p:nvPr>
            <p:ph sz="quarter" idx="1"/>
          </p:nvPr>
        </p:nvSpPr>
        <p:spPr>
          <a:xfrm>
            <a:off x="609600" y="1447800"/>
            <a:ext cx="8077200" cy="4800600"/>
          </a:xfrm>
        </p:spPr>
        <p:txBody>
          <a:bodyPr>
            <a:normAutofit lnSpcReduction="10000"/>
          </a:bodyPr>
          <a:lstStyle/>
          <a:p>
            <a:r>
              <a:rPr lang="en-US" dirty="0" smtClean="0"/>
              <a:t>Children first acquire skills for interacting with peers within the family </a:t>
            </a:r>
          </a:p>
          <a:p>
            <a:r>
              <a:rPr lang="en-US" dirty="0" smtClean="0"/>
              <a:t>Parents influence children’s peer sociability in 2 ways</a:t>
            </a:r>
          </a:p>
          <a:p>
            <a:pPr lvl="1"/>
            <a:r>
              <a:rPr lang="en-US" dirty="0" smtClean="0"/>
              <a:t>Directly – through attempts to influence children’s peer relations</a:t>
            </a:r>
          </a:p>
          <a:p>
            <a:pPr lvl="2"/>
            <a:r>
              <a:rPr lang="en-US" dirty="0" smtClean="0"/>
              <a:t>Preschoolers whose parents frequently arrange informal peer play activities have larger peer networks and are more socially skilled</a:t>
            </a:r>
          </a:p>
          <a:p>
            <a:pPr lvl="2"/>
            <a:r>
              <a:rPr lang="en-US" dirty="0" smtClean="0"/>
              <a:t>When parents show children how to enter play groups and manage conflict, children develop skills associated with social competence and peer acceptance</a:t>
            </a:r>
          </a:p>
          <a:p>
            <a:pPr lvl="1"/>
            <a:r>
              <a:rPr lang="en-US" dirty="0" smtClean="0"/>
              <a:t>Indirectly – through their child-rearing practices and play behaviors</a:t>
            </a:r>
          </a:p>
          <a:p>
            <a:pPr lvl="2"/>
            <a:r>
              <a:rPr lang="en-US" dirty="0" smtClean="0"/>
              <a:t>Children with secure attachments to parents tend to be more responsive to peers, have more harmonious peer interactions, and have warmer, more supportive, friendships</a:t>
            </a:r>
          </a:p>
          <a:p>
            <a:pPr lvl="2"/>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Morality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By age 2, children show a developing moral sense, evaluating behavior as “good” or “bad” and showing distress in response to aggressive or potentially harmful acts </a:t>
            </a:r>
          </a:p>
          <a:p>
            <a:r>
              <a:rPr lang="en-US" dirty="0" smtClean="0"/>
              <a:t>All theories of moral development recognize that conscience begins to take shape in early childhood</a:t>
            </a:r>
          </a:p>
          <a:p>
            <a:pPr lvl="1"/>
            <a:r>
              <a:rPr lang="en-US" dirty="0" smtClean="0"/>
              <a:t>At first, conscience is </a:t>
            </a:r>
            <a:r>
              <a:rPr lang="en-US" i="1" dirty="0" smtClean="0"/>
              <a:t>externally controlled</a:t>
            </a:r>
            <a:r>
              <a:rPr lang="en-US" dirty="0" smtClean="0"/>
              <a:t> by adults, but it gradually comes to be regulated by </a:t>
            </a:r>
            <a:r>
              <a:rPr lang="en-US" i="1" dirty="0" smtClean="0"/>
              <a:t>inner standards</a:t>
            </a:r>
            <a:endParaRPr lang="en-US" dirty="0" smtClean="0"/>
          </a:p>
          <a:p>
            <a:pPr lvl="1"/>
            <a:r>
              <a:rPr lang="en-US" dirty="0" smtClean="0"/>
              <a:t>Psychoanalytic theory stresses the </a:t>
            </a:r>
            <a:r>
              <a:rPr lang="en-US" i="1" dirty="0" smtClean="0"/>
              <a:t>emotional side</a:t>
            </a:r>
            <a:r>
              <a:rPr lang="en-US" dirty="0" smtClean="0"/>
              <a:t> of conscience development</a:t>
            </a:r>
          </a:p>
          <a:p>
            <a:pPr lvl="1"/>
            <a:r>
              <a:rPr lang="en-US" dirty="0" smtClean="0"/>
              <a:t>Social learning theory focuses on how </a:t>
            </a:r>
            <a:r>
              <a:rPr lang="en-US" i="1" dirty="0" smtClean="0"/>
              <a:t>moral behavior</a:t>
            </a:r>
            <a:r>
              <a:rPr lang="en-US" dirty="0" smtClean="0"/>
              <a:t> is learned through reinforcement and modeling </a:t>
            </a:r>
          </a:p>
          <a:p>
            <a:pPr lvl="1"/>
            <a:r>
              <a:rPr lang="en-US" dirty="0" smtClean="0"/>
              <a:t>The cognitive-developmental perspective emphasizes </a:t>
            </a:r>
            <a:r>
              <a:rPr lang="en-US" i="1" dirty="0" smtClean="0"/>
              <a:t>thinking</a:t>
            </a:r>
            <a:r>
              <a:rPr lang="en-US" dirty="0" smtClean="0"/>
              <a:t> – children’s ability to reason about justice and fairness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Erikson’s Theory: Initiative vs. Guilt</a:t>
            </a:r>
            <a:endParaRPr lang="en-US" dirty="0"/>
          </a:p>
        </p:txBody>
      </p:sp>
      <p:sp>
        <p:nvSpPr>
          <p:cNvPr id="3" name="Content Placeholder 2"/>
          <p:cNvSpPr>
            <a:spLocks noGrp="1"/>
          </p:cNvSpPr>
          <p:nvPr>
            <p:ph sz="quarter" idx="1"/>
          </p:nvPr>
        </p:nvSpPr>
        <p:spPr>
          <a:xfrm>
            <a:off x="609600" y="1447800"/>
            <a:ext cx="8077200" cy="4572000"/>
          </a:xfrm>
        </p:spPr>
        <p:txBody>
          <a:bodyPr>
            <a:normAutofit fontScale="92500" lnSpcReduction="10000"/>
          </a:bodyPr>
          <a:lstStyle/>
          <a:p>
            <a:r>
              <a:rPr lang="en-US" dirty="0" smtClean="0"/>
              <a:t>Erikson identified the psychological conflict of the preschool years as </a:t>
            </a:r>
            <a:r>
              <a:rPr lang="en-US" b="1" dirty="0" smtClean="0"/>
              <a:t>initiative versus guilt</a:t>
            </a:r>
          </a:p>
          <a:p>
            <a:r>
              <a:rPr lang="en-US" dirty="0" smtClean="0"/>
              <a:t>Children at this stage are eager to tackle new tasks and join in activities with peers, while also developing a conscience </a:t>
            </a:r>
          </a:p>
          <a:p>
            <a:r>
              <a:rPr lang="en-US" dirty="0" smtClean="0"/>
              <a:t>Through play, children practice using new skills and cooperating to achieve common goals</a:t>
            </a:r>
          </a:p>
          <a:p>
            <a:r>
              <a:rPr lang="en-US" dirty="0" smtClean="0"/>
              <a:t>The child forms a </a:t>
            </a:r>
            <a:r>
              <a:rPr lang="en-US" i="1" dirty="0" smtClean="0"/>
              <a:t>super ego</a:t>
            </a:r>
            <a:r>
              <a:rPr lang="en-US" dirty="0" smtClean="0"/>
              <a:t>, or conscience, by identifying with the same-sex parent and adopting the society’s moral and gender-role standards</a:t>
            </a:r>
          </a:p>
          <a:p>
            <a:r>
              <a:rPr lang="en-US" dirty="0" smtClean="0"/>
              <a:t>Extreme parental criticism or punishment can lead to the negative outcome of early childhood: an overly strict superego, which interferes with initiative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Psychoanalytic Perspective</a:t>
            </a:r>
            <a:endParaRPr lang="en-US" dirty="0"/>
          </a:p>
        </p:txBody>
      </p:sp>
      <p:sp>
        <p:nvSpPr>
          <p:cNvPr id="3" name="Content Placeholder 2"/>
          <p:cNvSpPr>
            <a:spLocks noGrp="1"/>
          </p:cNvSpPr>
          <p:nvPr>
            <p:ph sz="quarter" idx="1"/>
          </p:nvPr>
        </p:nvSpPr>
        <p:spPr>
          <a:xfrm>
            <a:off x="228600" y="1143000"/>
            <a:ext cx="8458200" cy="4953000"/>
          </a:xfrm>
        </p:spPr>
        <p:txBody>
          <a:bodyPr>
            <a:normAutofit fontScale="92500"/>
          </a:bodyPr>
          <a:lstStyle/>
          <a:p>
            <a:r>
              <a:rPr lang="en-US" dirty="0" smtClean="0"/>
              <a:t>Freud believed that young children form a </a:t>
            </a:r>
            <a:r>
              <a:rPr lang="en-US" i="1" dirty="0" smtClean="0"/>
              <a:t>superego</a:t>
            </a:r>
            <a:r>
              <a:rPr lang="en-US" dirty="0" smtClean="0"/>
              <a:t>, or conscience, by identifying with the same-sex parent and adopting that parent’s moral standards </a:t>
            </a:r>
          </a:p>
          <a:p>
            <a:r>
              <a:rPr lang="en-US" dirty="0" smtClean="0"/>
              <a:t>Children obey the superego to avoid the painful emotion of guilt that arises when they are tempted to misbehave </a:t>
            </a:r>
          </a:p>
          <a:p>
            <a:r>
              <a:rPr lang="en-US" dirty="0" smtClean="0"/>
              <a:t>Freud believed that moral development was largely complete by age 5-6</a:t>
            </a:r>
          </a:p>
          <a:p>
            <a:r>
              <a:rPr lang="en-US" dirty="0" smtClean="0"/>
              <a:t>Today, researchers disagree with Freud’s view that moral development results from fear of punishment and loss of parental love</a:t>
            </a:r>
          </a:p>
          <a:p>
            <a:pPr lvl="1"/>
            <a:r>
              <a:rPr lang="en-US" dirty="0" smtClean="0"/>
              <a:t>Ex. Children whose parents frequently use threats, commands, or physical force tend to violate standards often and feel little guilt</a:t>
            </a:r>
          </a:p>
          <a:p>
            <a:pPr lvl="1"/>
            <a:r>
              <a:rPr lang="en-US" dirty="0" smtClean="0"/>
              <a:t>Whereas parental warmth and responsiveness predict greater guilt following transgressions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Inductive Discipline</a:t>
            </a:r>
            <a:endParaRPr lang="en-US" dirty="0"/>
          </a:p>
        </p:txBody>
      </p:sp>
      <p:sp>
        <p:nvSpPr>
          <p:cNvPr id="3" name="Content Placeholder 2"/>
          <p:cNvSpPr>
            <a:spLocks noGrp="1"/>
          </p:cNvSpPr>
          <p:nvPr>
            <p:ph sz="quarter" idx="1"/>
          </p:nvPr>
        </p:nvSpPr>
        <p:spPr>
          <a:xfrm>
            <a:off x="609600" y="1295400"/>
            <a:ext cx="8077200" cy="4800600"/>
          </a:xfrm>
        </p:spPr>
        <p:txBody>
          <a:bodyPr>
            <a:normAutofit fontScale="77500" lnSpcReduction="20000"/>
          </a:bodyPr>
          <a:lstStyle/>
          <a:p>
            <a:r>
              <a:rPr lang="en-US" dirty="0" smtClean="0"/>
              <a:t>In contrast to Freud’s theory, conscience formation is promoted by </a:t>
            </a:r>
            <a:r>
              <a:rPr lang="en-US" b="1" i="1" dirty="0" smtClean="0"/>
              <a:t>inductive discipline</a:t>
            </a:r>
            <a:endParaRPr lang="en-US" b="1" dirty="0" smtClean="0"/>
          </a:p>
          <a:p>
            <a:pPr lvl="1"/>
            <a:r>
              <a:rPr lang="en-US" b="1" dirty="0" smtClean="0"/>
              <a:t>Induction</a:t>
            </a:r>
            <a:r>
              <a:rPr lang="en-US" dirty="0" smtClean="0"/>
              <a:t> is a type of discipline in which an adult helps the child notice feelings by pointing out the effects of the child’s misbehavior on others </a:t>
            </a:r>
          </a:p>
          <a:p>
            <a:pPr lvl="1"/>
            <a:r>
              <a:rPr lang="en-US" dirty="0" smtClean="0"/>
              <a:t>Ex. A parent might say “She’s crying because you won’t give her back her doll.”</a:t>
            </a:r>
          </a:p>
          <a:p>
            <a:r>
              <a:rPr lang="en-US" dirty="0" smtClean="0"/>
              <a:t>Induction is effective as early as age 2</a:t>
            </a:r>
          </a:p>
          <a:p>
            <a:r>
              <a:rPr lang="en-US" dirty="0" smtClean="0"/>
              <a:t>Preschoolers whose parents use induction are more likely to refrain from wrongdoing, admit to misdeeds, and display prosocial behavior </a:t>
            </a:r>
          </a:p>
          <a:p>
            <a:r>
              <a:rPr lang="en-US" dirty="0" smtClean="0"/>
              <a:t>Induction gives children information about how to behave that they can use in future situations</a:t>
            </a:r>
          </a:p>
          <a:p>
            <a:pPr lvl="1"/>
            <a:r>
              <a:rPr lang="en-US" dirty="0" smtClean="0"/>
              <a:t>By emphasizing the impact of the child’s actions on others, it encourages empathy and sympathy</a:t>
            </a:r>
          </a:p>
          <a:p>
            <a:pPr lvl="1"/>
            <a:r>
              <a:rPr lang="en-US" dirty="0" smtClean="0"/>
              <a:t>Giving children reasons for changing their behavior encourages them to adopt moral standards because they make sense</a:t>
            </a:r>
          </a:p>
          <a:p>
            <a:r>
              <a:rPr lang="en-US" dirty="0" smtClean="0"/>
              <a:t>In contrast, discipline that relies on threats of punishment or withdrawal of love makes children so anxious and afraid that they cannot think clearly enough to figure out what to do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Child’s Contribution to Morality </a:t>
            </a:r>
            <a:endParaRPr lang="en-US" dirty="0"/>
          </a:p>
        </p:txBody>
      </p:sp>
      <p:sp>
        <p:nvSpPr>
          <p:cNvPr id="3" name="Content Placeholder 2"/>
          <p:cNvSpPr>
            <a:spLocks noGrp="1"/>
          </p:cNvSpPr>
          <p:nvPr>
            <p:ph sz="quarter" idx="1"/>
          </p:nvPr>
        </p:nvSpPr>
        <p:spPr>
          <a:xfrm>
            <a:off x="685800" y="1447800"/>
            <a:ext cx="8001000" cy="4572000"/>
          </a:xfrm>
        </p:spPr>
        <p:txBody>
          <a:bodyPr>
            <a:normAutofit fontScale="92500"/>
          </a:bodyPr>
          <a:lstStyle/>
          <a:p>
            <a:r>
              <a:rPr lang="en-US" dirty="0" smtClean="0"/>
              <a:t>Heredity and temperament contribute to empathy, which in turn, influences the success of parenting techniques</a:t>
            </a:r>
          </a:p>
          <a:p>
            <a:pPr lvl="1"/>
            <a:r>
              <a:rPr lang="en-US" dirty="0" smtClean="0"/>
              <a:t>A more empathetic child requires less power assertion and therefore is more responsive to induction </a:t>
            </a:r>
          </a:p>
          <a:p>
            <a:pPr lvl="1"/>
            <a:r>
              <a:rPr lang="en-US" dirty="0" smtClean="0"/>
              <a:t>Mild, patient tactics (requests, suggestions, and explanations) are sufficient to prompt guilt reactions in anxious, fearful preschoolers</a:t>
            </a:r>
          </a:p>
          <a:p>
            <a:pPr lvl="1"/>
            <a:r>
              <a:rPr lang="en-US" dirty="0" smtClean="0"/>
              <a:t>But with fearless, impulsive children, gentle discipline has little impact and power assertion also works poorly</a:t>
            </a:r>
          </a:p>
          <a:p>
            <a:pPr lvl="2"/>
            <a:r>
              <a:rPr lang="en-US" dirty="0" smtClean="0"/>
              <a:t>Parents of impulsive children can foster conscience development by ensuring a secure attachment relationship and combining firm correction with induction</a:t>
            </a:r>
          </a:p>
          <a:p>
            <a:r>
              <a:rPr lang="en-US" dirty="0" smtClean="0"/>
              <a:t>Parents can adjust their parenting techniques to be most effective in relation to the child’s temperament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Guilt</a:t>
            </a:r>
            <a:endParaRPr lang="en-US" dirty="0"/>
          </a:p>
        </p:txBody>
      </p:sp>
      <p:sp>
        <p:nvSpPr>
          <p:cNvPr id="3" name="Content Placeholder 2"/>
          <p:cNvSpPr>
            <a:spLocks noGrp="1"/>
          </p:cNvSpPr>
          <p:nvPr>
            <p:ph sz="quarter" idx="1"/>
          </p:nvPr>
        </p:nvSpPr>
        <p:spPr/>
        <p:txBody>
          <a:bodyPr/>
          <a:lstStyle/>
          <a:p>
            <a:r>
              <a:rPr lang="en-US" dirty="0" smtClean="0"/>
              <a:t>To influence children without coercion, parents can induce </a:t>
            </a:r>
            <a:r>
              <a:rPr lang="en-US" i="1" dirty="0" smtClean="0"/>
              <a:t>empathy-based guilt, </a:t>
            </a:r>
            <a:r>
              <a:rPr lang="en-US" dirty="0" smtClean="0"/>
              <a:t>which are expressions of personal responsibility and regret (ex. “I’m sorry I hurt him”)</a:t>
            </a:r>
            <a:endParaRPr lang="en-US" i="1" dirty="0" smtClean="0"/>
          </a:p>
          <a:p>
            <a:r>
              <a:rPr lang="en-US" dirty="0" smtClean="0"/>
              <a:t>Empathy-based guilt can be induced by explaining that the child is harming someone and has disappointed the parent </a:t>
            </a:r>
          </a:p>
          <a:p>
            <a:pPr lvl="1"/>
            <a:r>
              <a:rPr lang="en-US" dirty="0" smtClean="0"/>
              <a:t>Empathy-based guilt reactions are associated with stopping harmful actions, repairing damage caused by misdeeds, and engaging in future prosocial behavior</a:t>
            </a:r>
          </a:p>
          <a:p>
            <a:r>
              <a:rPr lang="en-US" dirty="0" smtClean="0"/>
              <a:t>Contrary to Freud’s belief, guilt is not the only force that compels us to act morally, and moral development is not completed in early childhood, but extends into adulthood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Learning Theory </a:t>
            </a:r>
            <a:endParaRPr lang="en-US" dirty="0"/>
          </a:p>
        </p:txBody>
      </p:sp>
      <p:sp>
        <p:nvSpPr>
          <p:cNvPr id="3" name="Content Placeholder 2"/>
          <p:cNvSpPr>
            <a:spLocks noGrp="1"/>
          </p:cNvSpPr>
          <p:nvPr>
            <p:ph sz="quarter" idx="1"/>
          </p:nvPr>
        </p:nvSpPr>
        <p:spPr/>
        <p:txBody>
          <a:bodyPr/>
          <a:lstStyle/>
          <a:p>
            <a:r>
              <a:rPr lang="en-US" dirty="0" smtClean="0"/>
              <a:t>According to social learning theory, morality does not have a unique course of development</a:t>
            </a:r>
          </a:p>
          <a:p>
            <a:r>
              <a:rPr lang="en-US" dirty="0" smtClean="0"/>
              <a:t>It is acquired like any other set of responses… through reinforcement and modeling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Modeling</a:t>
            </a:r>
            <a:endParaRPr lang="en-US" dirty="0"/>
          </a:p>
        </p:txBody>
      </p:sp>
      <p:sp>
        <p:nvSpPr>
          <p:cNvPr id="3" name="Content Placeholder 2"/>
          <p:cNvSpPr>
            <a:spLocks noGrp="1"/>
          </p:cNvSpPr>
          <p:nvPr>
            <p:ph sz="quarter" idx="1"/>
          </p:nvPr>
        </p:nvSpPr>
        <p:spPr>
          <a:xfrm>
            <a:off x="533400" y="1447800"/>
            <a:ext cx="8153400" cy="4572000"/>
          </a:xfrm>
        </p:spPr>
        <p:txBody>
          <a:bodyPr>
            <a:normAutofit fontScale="92500" lnSpcReduction="20000"/>
          </a:bodyPr>
          <a:lstStyle/>
          <a:p>
            <a:r>
              <a:rPr lang="en-US" dirty="0" smtClean="0"/>
              <a:t>Operant conditioning – reinforcement of good behavior – is not sufficient for children to develop moral responses</a:t>
            </a:r>
          </a:p>
          <a:p>
            <a:pPr lvl="1"/>
            <a:r>
              <a:rPr lang="en-US" dirty="0" smtClean="0"/>
              <a:t>Because many prosocial acts do not occur frequently enough in early childhood to be reinforced</a:t>
            </a:r>
          </a:p>
          <a:p>
            <a:r>
              <a:rPr lang="en-US" dirty="0" smtClean="0"/>
              <a:t>Social learning theorists believe that children learn to behave morally largely through </a:t>
            </a:r>
            <a:r>
              <a:rPr lang="en-US" b="1" i="1" dirty="0" smtClean="0"/>
              <a:t>modeling</a:t>
            </a:r>
            <a:endParaRPr lang="en-US" b="1" dirty="0" smtClean="0"/>
          </a:p>
          <a:p>
            <a:pPr lvl="1"/>
            <a:r>
              <a:rPr lang="en-US" dirty="0" smtClean="0"/>
              <a:t>Modeling – observing and imitating people who demonstrate appropriate behavior </a:t>
            </a:r>
          </a:p>
          <a:p>
            <a:r>
              <a:rPr lang="en-US" dirty="0" smtClean="0"/>
              <a:t>Once children have acquired a moral response, reinforcement (praise) increases its frequency</a:t>
            </a:r>
          </a:p>
          <a:p>
            <a:r>
              <a:rPr lang="en-US" dirty="0" smtClean="0"/>
              <a:t>Having helpful or generous models increases children’s prosocial responses</a:t>
            </a:r>
          </a:p>
          <a:p>
            <a:pPr lvl="1"/>
            <a:r>
              <a:rPr lang="en-US" dirty="0" smtClean="0"/>
              <a:t>Models are most influential in the early years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The Importance of Modeling</a:t>
            </a:r>
            <a:endParaRPr lang="en-US" dirty="0"/>
          </a:p>
        </p:txBody>
      </p:sp>
      <p:sp>
        <p:nvSpPr>
          <p:cNvPr id="3" name="Content Placeholder 2"/>
          <p:cNvSpPr>
            <a:spLocks noGrp="1"/>
          </p:cNvSpPr>
          <p:nvPr>
            <p:ph sz="quarter" idx="1"/>
          </p:nvPr>
        </p:nvSpPr>
        <p:spPr>
          <a:xfrm>
            <a:off x="533400" y="1295400"/>
            <a:ext cx="8153400" cy="4876800"/>
          </a:xfrm>
        </p:spPr>
        <p:txBody>
          <a:bodyPr>
            <a:normAutofit fontScale="85000" lnSpcReduction="10000"/>
          </a:bodyPr>
          <a:lstStyle/>
          <a:p>
            <a:r>
              <a:rPr lang="en-US" dirty="0" smtClean="0"/>
              <a:t>Certain characteristics of models affect children’s willingness to imitate</a:t>
            </a:r>
          </a:p>
          <a:p>
            <a:pPr lvl="1"/>
            <a:r>
              <a:rPr lang="en-US" b="1" dirty="0" smtClean="0"/>
              <a:t>Warmth and responsiveness</a:t>
            </a:r>
            <a:r>
              <a:rPr lang="en-US" dirty="0" smtClean="0"/>
              <a:t>: preschoolers are more likely to copy the prosocial actions of a warm, responsive adult than those of a cold, distant adult</a:t>
            </a:r>
          </a:p>
          <a:p>
            <a:pPr lvl="2"/>
            <a:r>
              <a:rPr lang="en-US" dirty="0" smtClean="0"/>
              <a:t>Warmth seems to make children more attentive and receptive to the model and is itself an example of a prosocial response</a:t>
            </a:r>
          </a:p>
          <a:p>
            <a:pPr lvl="1"/>
            <a:r>
              <a:rPr lang="en-US" b="1" dirty="0" smtClean="0"/>
              <a:t>Competence and power</a:t>
            </a:r>
            <a:r>
              <a:rPr lang="en-US" dirty="0" smtClean="0"/>
              <a:t>: children admire and therefore tend to imitate competent, powerful models, especially older peers and adults</a:t>
            </a:r>
          </a:p>
          <a:p>
            <a:pPr lvl="1"/>
            <a:r>
              <a:rPr lang="en-US" b="1" dirty="0" smtClean="0"/>
              <a:t>Consistency between assertions and behavior</a:t>
            </a:r>
            <a:r>
              <a:rPr lang="en-US" dirty="0" smtClean="0"/>
              <a:t>: when models say one thing and do another children generally choose the most lenient standard of behavior that adults demonstrate… so the whole “do as I say, not as I do” thing really doesn’t work</a:t>
            </a:r>
          </a:p>
          <a:p>
            <a:pPr lvl="2"/>
            <a:r>
              <a:rPr lang="en-US" dirty="0" smtClean="0"/>
              <a:t>Ex. The adult frequently says “It’s important to help others” but rarely engages in helpful acts</a:t>
            </a:r>
          </a:p>
          <a:p>
            <a:r>
              <a:rPr lang="en-US" dirty="0" smtClean="0"/>
              <a:t>By the end of early childhood, children who have had consistent exposure to caring adults have internalized prosocial rules and follow them whether or not a model is present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The Effects of Punishment</a:t>
            </a:r>
            <a:endParaRPr lang="en-US" dirty="0"/>
          </a:p>
        </p:txBody>
      </p:sp>
      <p:sp>
        <p:nvSpPr>
          <p:cNvPr id="3" name="Content Placeholder 2"/>
          <p:cNvSpPr>
            <a:spLocks noGrp="1"/>
          </p:cNvSpPr>
          <p:nvPr>
            <p:ph sz="quarter" idx="1"/>
          </p:nvPr>
        </p:nvSpPr>
        <p:spPr>
          <a:xfrm>
            <a:off x="609600" y="1295400"/>
            <a:ext cx="8077200" cy="4724400"/>
          </a:xfrm>
        </p:spPr>
        <p:txBody>
          <a:bodyPr>
            <a:normAutofit fontScale="85000" lnSpcReduction="10000"/>
          </a:bodyPr>
          <a:lstStyle/>
          <a:p>
            <a:r>
              <a:rPr lang="en-US" dirty="0" smtClean="0"/>
              <a:t>Punishment – yelling at, slapping, and spanking children for misbehavior</a:t>
            </a:r>
          </a:p>
          <a:p>
            <a:pPr lvl="1"/>
            <a:r>
              <a:rPr lang="en-US" dirty="0" smtClean="0"/>
              <a:t>Ineffective disciplinary tactic because it promotes </a:t>
            </a:r>
            <a:r>
              <a:rPr lang="en-US" b="1" dirty="0" smtClean="0"/>
              <a:t>only momentary compliance, </a:t>
            </a:r>
            <a:r>
              <a:rPr lang="en-US" b="1" u="sng" dirty="0" smtClean="0"/>
              <a:t>not</a:t>
            </a:r>
            <a:r>
              <a:rPr lang="en-US" b="1" dirty="0" smtClean="0"/>
              <a:t> lasting changes in behavior</a:t>
            </a:r>
          </a:p>
          <a:p>
            <a:pPr lvl="2"/>
            <a:r>
              <a:rPr lang="en-US" dirty="0" smtClean="0"/>
              <a:t>Ex. As soon as parents are out of sight the child is likely to engage in the behavior again</a:t>
            </a:r>
          </a:p>
          <a:p>
            <a:pPr lvl="1"/>
            <a:r>
              <a:rPr lang="en-US" dirty="0" smtClean="0"/>
              <a:t>A sharp reprimand or physical force is justified when immediate obedience is necessary (ex. If a child is about to run into the street)</a:t>
            </a:r>
          </a:p>
          <a:p>
            <a:r>
              <a:rPr lang="en-US" dirty="0" smtClean="0"/>
              <a:t>Warmth and reasoning are more effective ways of fostering broader goals, such as acting kindly toward others</a:t>
            </a:r>
          </a:p>
          <a:p>
            <a:r>
              <a:rPr lang="en-US" dirty="0" smtClean="0"/>
              <a:t>Children who experience frequent harsh threats and physical punishment are more likely than agemates to develop serious mental health, emotional, social, and academic problems </a:t>
            </a:r>
          </a:p>
          <a:p>
            <a:pPr lvl="1"/>
            <a:r>
              <a:rPr lang="en-US" dirty="0" smtClean="0"/>
              <a:t>Weak internalization of moral rules, depression, aggression, antisocial behavior, and poor academic performance in childhood and adolescence </a:t>
            </a:r>
          </a:p>
          <a:p>
            <a:pPr lvl="1"/>
            <a:r>
              <a:rPr lang="en-US" dirty="0" smtClean="0"/>
              <a:t>In adulthood, depression, alcohol abuse, criminality, and partner and child abuse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The Effects of Punishment</a:t>
            </a:r>
            <a:endParaRPr lang="en-US" dirty="0"/>
          </a:p>
        </p:txBody>
      </p:sp>
      <p:sp>
        <p:nvSpPr>
          <p:cNvPr id="3" name="Content Placeholder 2"/>
          <p:cNvSpPr>
            <a:spLocks noGrp="1"/>
          </p:cNvSpPr>
          <p:nvPr>
            <p:ph sz="quarter" idx="1"/>
          </p:nvPr>
        </p:nvSpPr>
        <p:spPr>
          <a:xfrm>
            <a:off x="609600" y="1447800"/>
            <a:ext cx="8077200" cy="4800600"/>
          </a:xfrm>
        </p:spPr>
        <p:txBody>
          <a:bodyPr>
            <a:normAutofit fontScale="85000" lnSpcReduction="20000"/>
          </a:bodyPr>
          <a:lstStyle/>
          <a:p>
            <a:r>
              <a:rPr lang="en-US" dirty="0" smtClean="0"/>
              <a:t>Survey results indicate that although the use of corporal punishment increases from infancy to age 5 and then declines, it is still high at all ages</a:t>
            </a:r>
          </a:p>
          <a:p>
            <a:r>
              <a:rPr lang="en-US" dirty="0" smtClean="0"/>
              <a:t>Repeated use of physical punishment is more common with toddlers and preschoolers</a:t>
            </a:r>
          </a:p>
          <a:p>
            <a:r>
              <a:rPr lang="en-US" dirty="0" smtClean="0"/>
              <a:t>More than ¼ of physically punishing parents report having used a hard object, such as a brush or a belt</a:t>
            </a:r>
          </a:p>
          <a:p>
            <a:r>
              <a:rPr lang="en-US" dirty="0" smtClean="0"/>
              <a:t>Harsh punishments have several undesirable side effects</a:t>
            </a:r>
          </a:p>
          <a:p>
            <a:pPr lvl="1"/>
            <a:r>
              <a:rPr lang="en-US" dirty="0" smtClean="0"/>
              <a:t>The punishment models aggression</a:t>
            </a:r>
          </a:p>
          <a:p>
            <a:pPr lvl="2"/>
            <a:r>
              <a:rPr lang="en-US" dirty="0" smtClean="0"/>
              <a:t>Parents often spank in response to children’s aggressive behavior, but this is modeling aggression to the child</a:t>
            </a:r>
          </a:p>
          <a:p>
            <a:pPr lvl="1"/>
            <a:r>
              <a:rPr lang="en-US" dirty="0" smtClean="0"/>
              <a:t>Harshly treated children develop a chronic sense of being personally threatened and focus on their own distress and not the needs of others</a:t>
            </a:r>
          </a:p>
          <a:p>
            <a:pPr lvl="1"/>
            <a:r>
              <a:rPr lang="en-US" dirty="0" smtClean="0"/>
              <a:t>Harsh punishment offers immediate relief to adults, so punitive adults are likely to use it more frequently over time</a:t>
            </a:r>
          </a:p>
          <a:p>
            <a:pPr lvl="1"/>
            <a:r>
              <a:rPr lang="en-US" dirty="0" smtClean="0"/>
              <a:t>Adults whose parents used corporal punishment are more accepting of such discipline and may transmit it to the next generation</a:t>
            </a:r>
          </a:p>
          <a:p>
            <a:pPr lvl="1"/>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Alternatives to Harsh Punishment</a:t>
            </a:r>
            <a:endParaRPr lang="en-US" dirty="0"/>
          </a:p>
        </p:txBody>
      </p:sp>
      <p:sp>
        <p:nvSpPr>
          <p:cNvPr id="3" name="Content Placeholder 2"/>
          <p:cNvSpPr>
            <a:spLocks noGrp="1"/>
          </p:cNvSpPr>
          <p:nvPr>
            <p:ph sz="quarter" idx="1"/>
          </p:nvPr>
        </p:nvSpPr>
        <p:spPr>
          <a:xfrm>
            <a:off x="533400" y="1295400"/>
            <a:ext cx="8153400" cy="4876800"/>
          </a:xfrm>
        </p:spPr>
        <p:txBody>
          <a:bodyPr>
            <a:normAutofit fontScale="77500" lnSpcReduction="20000"/>
          </a:bodyPr>
          <a:lstStyle/>
          <a:p>
            <a:r>
              <a:rPr lang="en-US" b="1" dirty="0" smtClean="0"/>
              <a:t>Timeout </a:t>
            </a:r>
            <a:r>
              <a:rPr lang="en-US" dirty="0" smtClean="0"/>
              <a:t>– involves removing children from the immediate setting until they are able to act appropriately</a:t>
            </a:r>
          </a:p>
          <a:p>
            <a:pPr lvl="1"/>
            <a:r>
              <a:rPr lang="en-US" dirty="0" smtClean="0"/>
              <a:t>Ex. Making the child go to their room, face a corner, or go to a isolated area</a:t>
            </a:r>
          </a:p>
          <a:p>
            <a:pPr lvl="1"/>
            <a:r>
              <a:rPr lang="en-US" dirty="0" smtClean="0"/>
              <a:t>When a child is out of control, a few minutes in timeout can be enough to change behavior while also giving angry parents a cooling-off period</a:t>
            </a:r>
          </a:p>
          <a:p>
            <a:r>
              <a:rPr lang="en-US" i="1" dirty="0" smtClean="0"/>
              <a:t>Withdrawal of privileges </a:t>
            </a:r>
            <a:endParaRPr lang="en-US" dirty="0" smtClean="0"/>
          </a:p>
          <a:p>
            <a:pPr lvl="1"/>
            <a:r>
              <a:rPr lang="en-US" dirty="0" smtClean="0"/>
              <a:t>Taking away TV time, video games, specific toys, etc</a:t>
            </a:r>
          </a:p>
          <a:p>
            <a:r>
              <a:rPr lang="en-US" dirty="0" smtClean="0"/>
              <a:t>When parents do decide to use punishment they can increase its effectiveness by:</a:t>
            </a:r>
          </a:p>
          <a:p>
            <a:pPr lvl="1"/>
            <a:r>
              <a:rPr lang="en-US" dirty="0" smtClean="0"/>
              <a:t>Being consistent: allowing a child to act inappropriately on some occasions but scolding them on others confuses them, and the unacceptable act persists</a:t>
            </a:r>
          </a:p>
          <a:p>
            <a:pPr lvl="1"/>
            <a:r>
              <a:rPr lang="en-US" dirty="0" smtClean="0"/>
              <a:t>Maintaining a </a:t>
            </a:r>
            <a:r>
              <a:rPr lang="en-US" i="1" dirty="0" smtClean="0"/>
              <a:t>warm parent-child relationship</a:t>
            </a:r>
            <a:r>
              <a:rPr lang="en-US" dirty="0" smtClean="0"/>
              <a:t>: children of involved, caring parents find the interruption in parental affection that accompanies punishment especially unpleasant and they want to regain parental warmth and approval as quickly as possible</a:t>
            </a:r>
          </a:p>
          <a:p>
            <a:pPr lvl="1"/>
            <a:r>
              <a:rPr lang="en-US" dirty="0" smtClean="0"/>
              <a:t>Providing </a:t>
            </a:r>
            <a:r>
              <a:rPr lang="en-US" i="1" dirty="0" smtClean="0"/>
              <a:t>explanations </a:t>
            </a:r>
            <a:r>
              <a:rPr lang="en-US" dirty="0" smtClean="0"/>
              <a:t> for mild punishment: helps children relate the misdeed to expectations for future behavior </a:t>
            </a:r>
          </a:p>
          <a:p>
            <a:pPr lvl="2"/>
            <a:r>
              <a:rPr lang="en-US" dirty="0" smtClean="0"/>
              <a:t>This approach leads to far greater reduction in misbehavior than using punishment alone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Self-Understanding</a:t>
            </a:r>
            <a:endParaRPr lang="en-US" dirty="0"/>
          </a:p>
        </p:txBody>
      </p:sp>
      <p:sp>
        <p:nvSpPr>
          <p:cNvPr id="3" name="Content Placeholder 2"/>
          <p:cNvSpPr>
            <a:spLocks noGrp="1"/>
          </p:cNvSpPr>
          <p:nvPr>
            <p:ph sz="quarter" idx="1"/>
          </p:nvPr>
        </p:nvSpPr>
        <p:spPr>
          <a:xfrm>
            <a:off x="533400" y="1752600"/>
            <a:ext cx="7772400" cy="4572000"/>
          </a:xfrm>
        </p:spPr>
        <p:txBody>
          <a:bodyPr/>
          <a:lstStyle/>
          <a:p>
            <a:r>
              <a:rPr lang="en-US" dirty="0" smtClean="0"/>
              <a:t>The development of language enables young children to talk about their own subjective experiences </a:t>
            </a:r>
          </a:p>
          <a:p>
            <a:r>
              <a:rPr lang="en-US" dirty="0" smtClean="0"/>
              <a:t>Young children acquire a vocabulary for talking about their inner mental lives and refine their understanding of mental states</a:t>
            </a:r>
          </a:p>
          <a:p>
            <a:r>
              <a:rPr lang="en-US" dirty="0" smtClean="0"/>
              <a:t>As self-awareness strengthens, preschoolers focus more intently on qualities that make the self unique</a:t>
            </a:r>
          </a:p>
          <a:p>
            <a:r>
              <a:rPr lang="en-US" dirty="0" smtClean="0"/>
              <a:t>They begin to develop a </a:t>
            </a:r>
            <a:r>
              <a:rPr lang="en-US" b="1" i="1" dirty="0" smtClean="0"/>
              <a:t>self-concept</a:t>
            </a:r>
            <a:r>
              <a:rPr lang="en-US" b="1" dirty="0" smtClean="0"/>
              <a:t> </a:t>
            </a:r>
            <a:endParaRPr lang="en-US" dirty="0" smtClean="0"/>
          </a:p>
          <a:p>
            <a:pPr lvl="1"/>
            <a:r>
              <a:rPr lang="en-US" b="1" dirty="0" smtClean="0"/>
              <a:t>Self-concept </a:t>
            </a:r>
            <a:r>
              <a:rPr lang="en-US" dirty="0" smtClean="0"/>
              <a:t>– the set of attributes, abilities, attitudes, and values that an individual believes defines who he or she is</a:t>
            </a:r>
            <a:endParaRPr lang="en-US" dirty="0"/>
          </a:p>
        </p:txBody>
      </p:sp>
      <p:sp>
        <p:nvSpPr>
          <p:cNvPr id="1026" name="AutoShape 2" descr="data:image/jpg;base64,/9j/4AAQSkZJRgABAQAAAQABAAD/2wCEAAkGBhQSERUUEhQVFBUWFhUXFRMXFBQUFRQVFRUVFBUUFBQXHCYeFxkjGRQUHy8gIycpLCwsFR4xNTAqNSYrLCkBCQoKDgwOGg8PGiwkHyQpLCkpLCksLCwsLCkpLCkpLCksLCwpLCksKSwsLCwpLCksKSwsKSkpLCwsLCwsLCwsKf/AABEIAOgA2QMBIgACEQEDEQH/xAAcAAACAgMBAQAAAAAAAAAAAAAEBQMGAQIHAAj/xABEEAABAgMFBAcEBwcEAgMAAAABAAIDBBEFEiExQQZRYZETInGBobHRMkJTwQcVUnKSk/AUJENic7PhIzPS8RaygqLC/8QAGgEAAgMBAQAAAAAAAAAAAAAAAgMAAQQFBv/EACURAAICAgEDBQEBAQAAAAAAAAABAhEDIRIxQVEEFCIyYRNxgf/aAAwDAQACEQMRAD8A7I44rwKw7MryMYZJO9eDlheUIbVWpfxWKrR5VPRdGxirj/0m2nEE2A2JEaAwCjYj2jM6ArrL3YLi30jvrNn7vzQ2R9Svm1Y3xo35sT/ksfWsb40b82J/yQRcsBygQwNrRqf70b82J/yXfdl5q/KQHXiaw2VNSTWgrVfOgK7T9HtpfurG6AYcESdIXLTLq48VEIvHxUbo9VDfoq5IphLop3nmoGxjXM81sHoZx6yVJ2QK6Q7zzKw6Id55lasKw9LsIz0p3nmVQvpAn3houve3HR7m+RV3L6qi/SFC6gPFFHT2RbZSXWnG+LF/Nieq1NpxfixfzYnqh3HFaPKFs2pIOFpxfixfzYnqrTsLPRHOdee92Or3nzKpIern9HIq5/agbpC8quJ0LpTvPMqMxjvdzKLEAKN0EBXXcyUC33fad+I+qeVO88ykU06mScXkcAH1CnvFVgOULsz2nzW14LRY6iUuWgjBRvOCjgtVtkJDHUT5hbOYFGYYSrZbejSJM4FcY2+mr0yeAp4rscyQAVxfbx37x3HzRJ6FJ/IrRcvArVyw3cFLGk8NtTTeunbBTBEICir+y+ywewvi40A6o0JJFCd+Cd2taJhMLW0pWhu6AAAFpCHmiShyLoLQpgSBwqF506TkuPTE29ribxO/UHtChhWs5hrUjEUO5S0wOH6dsgzm8gLAmOtmD3hcgZbLsw8jfQkcUVD2hcBibw358wqcq7BLH+nXmxSdygmJlwXOrO2hcD1XHsr5K1SO0wLg2JhXJx14HiquL6ElBpDJsyQalU3b6cq0Dirv0rXDDEcFVtsJDpIZoDXkVf8AoEVTOcPKjLlLOQS0/oHkhCUk3krc1a9hJwtiuAGBIVTYrX9H5HSuHYgbAy/U6S60TRRfWRKmitFFAyGpEwuTBo0clWG+UqdCqnnRp0GUaviYntPmo3REK+N1j2nzK1MRGv0Y5+Al0bBSysQEJXGmKArey4riOCZugFK2NIhUVVuh4kSiDYyWiObZgexcU24P7xz812xz6hcb+kSEBMCmoPmrutARXysqqf7NWJ0nWI7MaGo3c80ssuzjGeGDXXgMyr5s61sGOAXDBtGMGJLjheJyzS3I00WGThCFAJpmccMcziqra8YurSg3qzW1Ogm43qtbrvP68lWJuDjiarPKe9DIx0VyLLuJwPdohYsrx+asJha0KhMuCp/Wgv52JIcvTXBEQIYzrlpv4I98thktRCKv+llrHRq2OwUp36Edm9HPmgQBer35Hf8ArehjDaNOOKhoK11Q33RfEcWdbL4ZweQa5HXvTx9qdOwg4OGfqqPMPqKjMHH5JvZMwS0OBywPDtCN5GlYrgmwa1YV4kH2hkcrw9VXojcVbbWh1beGBbTHUUOartowveGTse+mI8FdhIgYrBsVHuxj3Ksten+x+MbkhBzfQ6oyKTRTiGvQIQovF9EyOupgfky5tAnF9IZmPgnF9XFF2uwviDrO7T5lYe9BR3G+77zvMrIhkpsqJHZmOKgptIlt3TJK3ynVKhkXOBIqjjJNUVTi7Hz4w3oGNExzWroLqKEQscVa6lSdmXzFBmuSbevvRwc11t8rguV7cVZGFMM8s+2vJBOg8fUabMWKGwgMokxELK7obLtRXTN34UbN2WYUVzxkxhpuB953dVoH3juRGz8M0gVqS1kVxNcG3i5/Ml7R3FLtqJ15l472n2qM4gAkmg7KHvWJu3Ru6IVWRPviR6Vq0kudrhjlwoPJWe1ZO5kBTt/VVX/o3gXmRC7hQ0xwaQQO8hO56OR1Sa0/QCDJpjMasWOvH3ea0/Yj+sEygUU4aNAsrmaoxApezqjFRzFl0y1TmDDU5hApfN2HRUIkiThr8qrT6odUUP8A2rLNyFOsMxmN4SWcmCDUJiySfQBwQp/YnB2IwyPH9ZIiz4ZhPOrXD9VQ0xbBpT9cPkmEvGD2BwyPgU65VsRS7BLiDh7rgQq/OwyIZB9w+FCPRN2vIz3oG3m3WPI94N80+HQS+pXwn+x8YCMa8FXw5NNm23oyYBmfwOuwbQGCm/agl0vKi6MdFNCggOTls5qYyugjJOrgSNj20ontAmNoYitxYZvu+87zKlhQyETMyxvEjefNC9PRHGPJFS+IRFabpQdmQqPJKKE4KFDS8erjRWkkU3Y5MUAZpbGii9goHxalZaFLBcrJLxIwXMNtYH7wy/W6Kk8eHeSB3rqkOM2i5f8ASTNAxWAdp5g05BBJKhmN/JD/AGSmjFhRz/PFA4NzAHgkVtE9EWnW+7tvEN//AD4JlsA+7KOqfaefIj5eKD2kfVlRq6lOF9zqDwXPbqZ0a0b7GNEKTiRH4XnEN4kBtSO9YM2C6pqKnVEz7GwYMOH8MY/epVx5lJIm0EL3hhllXFJncnofCorY+hRmlEwwqxCnGHrMdh+sP8J3ITFUiUWh8ZJjeGiGIaG7BRxZ6mhSGGHOGCrdryVCfsnwKbQLVBwIIW8ZzXCh1VJuLLOb2xKOacsjnoRvCzYc1RpZXPEdqf29KBrCdPJUiUm7rhTf8108T/pAx5PhKy2w4tc+yq3tuHelXEZinKqDhO9rv8MU1kHhzS13suqD3q4uhckUW+n2xsIuj4bhVKbSkDCiuYdDgd4zB5JrsVGpMcCFqVPqZ8v1Z1uBBoBVTNhBQti1pRZMQq5JroYkgq6PBPFX4VTmrDRBF7DQHFmm1PafNLItCUlmdomB7xUYPcOTiFo3aWHvC3R0BNuQ5fBwWshBxISw7TQ6ZhQyO10IPxIVSopRZYjIGqjiyrlA3a+D9oFRRNqoZS09jHjVBDpY0XLfpEh3YjTxXQou2UEZuAKqU69k7MNoAWsNSTU1OjQFJtU2THF8kNdmbKc2Uh1wLziN1QPlRCyrBFjsZo2NWn3ev8lb50CDAqcLrSGjLrEYkdmPNU/YvrTjfvRSewNNPkua18jpLoT27Y5c43yQDpqq1OWHVoDDShOBqMCKZjI9y6BbjOulrpYHQJMsrxypD1jU47KlK2MWQwC4Ei60Y1pDbeNK0qXVcm9iwyCj5iWa0VKzZra46IJZHJbGRxqOkM3NwHYkFuTzoYdQZCvM0GOmasWaW2jKX8DQgihBGY3LPjkk7YcoutFQkNqopdQgO6zm4e0C0AklpAqKZUOitclPtjMrSlR55EELSR2bYw1aMSKVJLqA5gVyRMvZLYZ6uG8BNyzxy+qAxxmvsxXtA2kB4ONQR6Ki2XJXRfdiaV4N3d6vW17rsHvCpkJpNGak3nefINTvTv4MXlVyTGVlPDi7g4j5+qJgOo0/ykeGHzQNgxaBxOr6jvwRcE9aIPvc03pIU9xI9qZa/CZGbpRr+IPsnuxCVbNRiI4on8MX5aKw49U07KXm+SpsrMOZEqFqx+DLk6HcLOiF1Kpz0QouQSm2kRgFBkmMP6QohGSbJa6mZRZ0wUT1cRi7exMTTQrpP165VGCRKfc4lak9SPGFf40X+45DttGmqaWlspEdHjHfFinnEcVqzYuIUPM0Uhc60uKi/bcU7GxD1uzYs6lVyLpC2UtcNzqjnbRMyFe070WNhycii5b6PwT13UHAVqTwVci6QjgRRFdkTu4k5Y6BdH2LsRsL/UfSuTRTAdnqoJLY+DBuk3nUODaAAne6masEFuuQy7OwaaJcpthpIS7c2ifZbldIH3jQnwAS/wCjxn7w932Ybye17ofyJUu17w6J0Yza1ru9xr3YBLdmLSEOajN0fDaRpWhFfVJUu42uxYLUmr8U8Fq0YYoFsXrHtKy6KXmg9gZnQn/Cw5LlJs3wSSoHtOMS8ADqivPSqg2fnIp9tl03sAMRTemM41ziCwVAbS9kCa/rmvSMzTF1AQaUqM9VLXGi62SSVp9KX9V7HNNCHNpXiMcUY03gt2xGuxXobACkFmWQ6LV5RBKEmn0BVE6lR20mbxYwb6nyHjVIaXBEIzunx6oA51RVrTN6KX11oOAGS2suAHuqfZwJ51+S6UPhAyy2zSDLmHDZXdU+YU8XqTB4mvfQeqltyKCWtGZI5VGH63KGfd+8djqd2SuLb2xcvAZIwyOkboDh2EGg81TXsdewB3cl0+BJNut/mzUjbEg7gtMZGaRy9ofuPJbUeNDyXUG2fBboFsbPgnRvgi5lHKogfQ4HI+S7JQoB1mQKZNV0/Z2bgjixcymzMN3SPwHtv/8AYrLGv3BVW0NrYjY0UBuUWIOT3BRDbOL9hXUPJfyLkWv3BROl3ncqp/5rF+x4rX/zGLnd7B8yo1Atci4dDE4JjZwPSC9S6BWnEZeKqNi2zGjl5d1GQ23nOzJOTWNG8lW+yGlwq5hZlSrquO6opggk4JaCSlYdOu97t5AAeqFiTAbCq40J/wC/RHT8zDbRt287Co3bg70SC3Y94CougHu39yzykuw+ONvbFltSwBdFeTWJgGtIBAAu41yyqq/L3b5iCpcB1a6GuJ4mhQO0E5Ec83TW7gBnhpRQWXagAc54PVw73YEduFe5BxfG0Mi0pUyyycz0pArQlwDuG88sUe+K10QQ29VlHOIH2Rk2vElo7yq3Iu/1GxGuq01BpliCMewlHSc1diVzq2niCfJIkkav8LXOTTYUu95wDR/geNFX9mJHpQ6K+pDnm4HbvedTia8kRtHMB8k8b6ADjeFEdYrWthtaD7IA5UCzp1Bv9C2mAzTnwL5ZixuN06ADGh+SYycZzgHaEDDdVV/aWYiFxhtB65zoQKdqscsAyCBuACqa+KCsLMVI9qLT6KA9wOJF1v3nYD5nuRE1aTWNLnEADMlUW3rRfMur7MNtbgJoT/NTejwY+UrfQXklxWuolix3PILjkcBlqrPKOusAyJHywVWLMeAVihOq1pG7FdDN2MsO5lr70wwaBxJ7Aa15Ld5vRAeIUDXUL3cLo7TmeVeaKlj7xyz5CqBkodTU7QAA0oEO2cJ1VRnZ2IXVxxxprTfyT2S9kHgnuHFGW7YymoxAC2dFN0FDTpwCke7qBCQ2M0fBdI6Vcvec+wrpKbjFzOU2k5vTxf6sX+45D1G5aWoP3iN/Vi/3HLWiW4O+o1T0TXhuWDiMlhrFPKEEFUoFuZZNjrQZChPcWXnXhTGgywqeafQLXLj1g1uZwrQU1O/GiXbMWbAZCD3vFTnjh2JjbL4ToDuizyqOOde5A8Se7HYnbSoEnpwPcy7gPavZ0xxdgcXEoOcnmFoY0HU4kYmuJ8UtM5gGnT1Jx5rUxqRBhXqnTiENnTUEKJyQvVLatLTQU3Hek805zSGPNSdRgN1CBhVW2M8va6hzOIAA0G5Vydl6kg9yOMtiMuK1aFsvMvguqDhqND/lWiVjiI1rxqK03HUKvGA6IBpvGg7F6VmjBdQG833hu4g6FTJHn06meDcHT6FqjVey6TqDyR9mTBrlTik8CLeFW4oyFHcN6wTWqNaY9nqFzSMaBJdpLZdCDGswLqkk6UwojJUl2pSG3IBizJafZYGt8A4+arDFOW+xUm6pCuNFfFF5ziRpXzpohCM+XPVNJn2DTeABwApRDCXJNBwHIYrfGQmUD0rIhww0zJRTWFrrueVP1oo4McA3QOq3XfxKkdM360zyJ0puHqglbZdJL9PRWXiGtpQa1pU6uT6yrOBBqQaCnakMpK33taNXY8AFbZEXYl3+UEdqCT6B4ocrYhfZQvZY781LCkCMkRGteG17m0yJB5rdluNGNMFtXFrZzZRaBZ9pAFQtnnqNUs1tKxwoWHkh40QFopkqkkujB33I4jsD2FdLquXxDgewrpyKAuZyq14f+vF/qxf7jkKSrq/ZFsSLELnH/ciHDi8lEM2Bhaud+IJn85MrkkUeHmsQH0Ll0FmwsEb/AMSGntkYTa3RTjUq1ikic0yly4q6hJpXJWaRcGwAMm3nOcc6mgAAG+leaimLCYxt6uKPs20IcOUaCA5xc+gONCDSpWfJCups9JP5g0eVhEA9epANOqM+5R/VzXYhzgRWmRwPctHxSc+2u+uaIgO7qY92RCytnYSB2Wf0YcbxcCRXq+zpXsSq1bPIF6neMVZYwN2o7eSiADgHDXCmh4cFSlRdWjnky8g3m5HBw3LDWXnNZq4ivAbvmrBtHKQ8XMoHj2m+oS/ZmUvRbx90eJ/xVO5rjZhnjalRaJKyWkCo+SbQLLZuP4neq3loOAR8KEuRPJJsbRrDkWDIcySqTacQNjRTvee+mHyV5mYlxpcdATyC54Yt7FzbxJOtNalN9OurCRoyVLheGOtBv4eC1mD0ZNBUuFB/LvrxKIDw00Z1dTqD2qQTdT1g11NasP8A7YrVyaL40hfBkHvFAKNp1nHABSyknQOAyrnlXApnFtEAacMjTlgh7NYXVOl4fOvmq5ya2LcAuxJfN5wOQPZqmzaCIDrSnb3IeTlwewGg7lJHFIjT3IXt2aYw4qhLMS0IRXu6zzed1SQ1oNfHvQhmQTS6B3lGWlLXY0Q6ONe+gShruuujH6nCyfZjCZaLoUjvYCimvZC29wISiOIcD2FdPvLl8UYHsK6ddTYCpnKZ7biNDjxmtJoI0UcojgtB9IkxvPNbTsCCI8atP96L/cctmCAPs+CdyoCrNm7fx3YdbmoY21kw40PmSp2zMBurfBbOnoWYph2KOTIkjZk3FezrHDgm1hRBddDcK5lu+uoHglrrfhhtKhN9lIzXzTAADg8//Q+qRNNrZpwy4yTRJElw32nY/YpWn3joeCmgnUY+hGK2tGSuuOd3Q6oEw3sNWGoWGV3R3Ih8lFBDm7iR3FQyrb0Ij3mnxaoJWdDnnChpiOIxHhVaiauueSDR3Ww7kFDAK22MjQrxwe3I7+BUuy0jdZU5uNT5Dw80FIQzMGnuA1J3kmtFbJSWugBBlnxjxM06btBkBqNYFBBYiFz7BFG00xdgkfaIHjU+A8VT4NKgn3R4nFWPaiJUsb2n5BV6LCwAHvHHszK3YV8B0FomdMMLakYnuNNOBSxzAXYdtDT5LafigYDRbSMAgE668E5R4ojVuguUswuIvHDDBM3ADqt4DxUEAk5YDU+iOkoGIHGrjx0HbqgexiikGwGBoprqvRIdSRuOHmsvPmPNb693koXdCq3YQz4jyVdhQhfTLaKdL2G7vHoquIj+9dCEXxPP5JXJluhhm8L0Us3hU9saLvWHOiH3kX8/0XyLPEiMocdCul3mrhL4D6Hr6FdkuHemQhQuTs43a0gTMRzU/wC9G/uOQwss7yi7VmHCYjgH+NG/uOUTZp29M2DojFlneVL+yUGa3bMHesXidVKZNAwla6q5bFzYgxb5xpDfhvwrTwVNimmRVl2Mu9IC84Ma51My4gYNprilzuhuL7L/AEusS0HRHVfDutLCQ3AHtqcdaJLMy7waFwpqBod1fBQz21TQ+tx+DLuNBniTTtWsvaXTuJBoNcKHFYZ9LZ3VJIPhy7WkE+J4f9oWff0h6NlMc/5RqUyhtaxhNAoLPhVJccz5aBZv6dyPJekFWbZ4htAAoAmzGKGE1FMWKcmwSWGsl6wCo4r8EshUrdm70wW/ZArw1x5pd0ubu5vYiI9lPe97r1L7iThiRoOylFBO2JGu9Qg7gRRdGDiko2NTpC17qmvL1RsjLnfn4pbLysRrrrsHbj5jgnks1woC0cCDwqnyJDezeVmGnB1Qd1aBOrOig1A0SCZlCAajGtQRuXrFnXtiVfUNNQcOSXV7GfhaRuS+3Jy4ygzdh3ZlSPtVgzNNcjikNqzvSPqMhgPmUWOLbMnqsyjBpPZBab6DDckTYqbzz7zR2JKGEVXQh9TimemO5amI7go+jcvGGUy0VTPRY7rp7D5LsvSFcXfAJaew+S7P0aNUA0zkNrQv3iP/AFo39xyHuI+1m/vEb+tF/uOQwakuTHKKIDDKyGFEBidbNWB0zi6JXo20qB7UR2jG7uJ0CF5KVsJY03SFVl7Lx5kkw29UZvcbrBwLjrwCvFg7NQZVpMWIIryKXWVa0Di7M+CbGXo0NeRCaB1YTRi0fdyHfilc5cA6od94mvlgscvUSlo2Y8Cg+XcD2itiC5nRiEymhDaEHg7NItn5kCNdOAdQcv0V60xilOLSCMCDUdyJR5RoZKTTL5aRo0gdiOD6vNNMOWCTMnhFYHfaArwOo5o+Uib1hmqVD4ruNoSJaUHCfVEtWNhkoKGnImFN6kc+iCMSpJURERtYiIbQoXBa9NRFsMknLKZEpXAjJwzHqlTrNc0jHEEmu+qZftnFBzdoAJkJTWiuhDGeQRUaUwKh6Qbt+qCfaF53BRNjOvcKf9LZFOthKS7h81D6VtR7bR7O8cEnJTOQhxC7Dfgdw3JjM2HDe6peWk50AoSteJNo5frMcb5ReysVQb2Yq6w9lIXxCeS3Gx0AnEv5pplhBpbKZ0Sx0C6PLbGy9MnH/wCRRrNj5Ufw69rnIeLD5I5U+Dgew+S61RZGy0qP4Le+pVp+r4f2ByTYJiskkwf6lgXnHoYdSST1G5knHJSCzIQ/hQ/wN9EWRie0+azRaeKFi+cMGC289rGj7or3BVSctJ8VxMNvRsyDjRuHb8gn21liumGNDDdLSTXPDdTuVdmLPjl4v4jU1xpwBwXN9XKV8exv9NGHG31IDDYBX2z9p2Da8G+qXzky5wIqXcBkPkrDNWbC6P8A02xDEGIvkUO9poaAcUliyEfRjRnm4+iwSXF9V/w1xkpIqVoQTicOz/KRxYmatlo2HFNavYN4AcSq/H2bOpc7uI+S148ke7E5E70iGyLQc00AJYc+B3hWiVnRvzVWNilvunxUss58PChpuocOxTNCM9xLxzlHTL/KRwUYHKo2fbjMrwB3HA8k3FrtpmOa5s8TTNaafQMtGd6NhPhvO5I2W277B8FmZiuiGpy0CjbBRRSS2TZP9cu+weYUMW0Yh90DvKk6ArBgFF8S6BXRohOYHconwyfaJP63JgJdeMsi5gtADGBEQWCq3dLrMCHQpimTsOIF1jeJWXMByKXORUvEwXSxZ09HPyQd2Ttg8UXAqNVCx4KJgkLQnFiHaGsm8o1sRAywRjWqUhTZL0qfXlXi3BP6IkhciQsNTgczovBp3HksryYDZ64dx5IePJ3vd8F5eVNJ6Zak0xbFss6NPIoWJZjvsu5FeXlkn6bG+xojnkhTP2YT7jyd4a70Sh9mxPhv/A/0WV5ZJ+mj2Hx9RIjNmRPhxPwP9F76rf8ADf8Agf6Ly8k+3XkP3L8Gjtny7OE7t6N1fJY/8ecMobvwOHyXl5V7f9LXqX4MNsuIMOjf+W/0W31dE+HE/Lf6Ly8p7ZeQ/dPwe+r4nw4n5b/Rb/sET4cT8D/RYXlXtV5J7p+D37BE+HE/Lf6KMyMT4cT8t/osrytemXkr3L8GrrNifDifgf6LAsyJ8OJ+W/0WV5F7ZeSe5fg3ZZsT4cT8D/RbwrNifDf+B3osrybDD+ipeob7E8OQifDf+B3ojZeSf8N/4Hei8vLZCFCJZb7DSWlXfYd+FyMbLO+y78JXl5PSEOR4y7vsu/CU9uHceS8vIqAbP//Z"/>
          <p:cNvSpPr>
            <a:spLocks noChangeAspect="1" noChangeArrowheads="1"/>
          </p:cNvSpPr>
          <p:nvPr/>
        </p:nvSpPr>
        <p:spPr bwMode="auto">
          <a:xfrm>
            <a:off x="63500" y="-1069975"/>
            <a:ext cx="2066925" cy="2209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http://t2.gstatic.com/images?q=tbn:ANd9GcQT6FdkUV9BB1wHrO268Rq9VnvOYA2Lda8cbw2raB8OGrvImBYz7w"/>
          <p:cNvPicPr>
            <a:picLocks noChangeAspect="1" noChangeArrowheads="1"/>
          </p:cNvPicPr>
          <p:nvPr/>
        </p:nvPicPr>
        <p:blipFill>
          <a:blip r:embed="rId2" cstate="print"/>
          <a:srcRect/>
          <a:stretch>
            <a:fillRect/>
          </a:stretch>
        </p:blipFill>
        <p:spPr bwMode="auto">
          <a:xfrm>
            <a:off x="6172200" y="304800"/>
            <a:ext cx="1371600" cy="1371601"/>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Discipline</a:t>
            </a:r>
            <a:endParaRPr lang="en-US" dirty="0"/>
          </a:p>
        </p:txBody>
      </p:sp>
      <p:sp>
        <p:nvSpPr>
          <p:cNvPr id="3" name="Content Placeholder 2"/>
          <p:cNvSpPr>
            <a:spLocks noGrp="1"/>
          </p:cNvSpPr>
          <p:nvPr>
            <p:ph sz="quarter" idx="1"/>
          </p:nvPr>
        </p:nvSpPr>
        <p:spPr>
          <a:xfrm>
            <a:off x="609600" y="1447800"/>
            <a:ext cx="8077200" cy="4724400"/>
          </a:xfrm>
        </p:spPr>
        <p:txBody>
          <a:bodyPr>
            <a:normAutofit fontScale="92500" lnSpcReduction="10000"/>
          </a:bodyPr>
          <a:lstStyle/>
          <a:p>
            <a:r>
              <a:rPr lang="en-US" dirty="0" smtClean="0"/>
              <a:t>The most effective forms of discipline encourage good conduct</a:t>
            </a:r>
          </a:p>
          <a:p>
            <a:pPr lvl="1"/>
            <a:r>
              <a:rPr lang="en-US" dirty="0" smtClean="0"/>
              <a:t>They build a mutually respectful bond with the child, let the child know ahead of time how to act, and include praise for mature behavior</a:t>
            </a:r>
          </a:p>
          <a:p>
            <a:r>
              <a:rPr lang="en-US" dirty="0" smtClean="0"/>
              <a:t>Children who experience sensitivity, cooperation, and positive emotion in activities shared with parents show firmer conscience development </a:t>
            </a:r>
          </a:p>
          <a:p>
            <a:pPr lvl="1"/>
            <a:r>
              <a:rPr lang="en-US" dirty="0" smtClean="0"/>
              <a:t>Expressing empathy after transgressions, playing fairly in games, and considering others’ welfare</a:t>
            </a:r>
          </a:p>
          <a:p>
            <a:r>
              <a:rPr lang="en-US" dirty="0" smtClean="0"/>
              <a:t>Parent-child closeness leads children to heed parental demands because the child feels a sense of commitment to the relationship</a:t>
            </a:r>
          </a:p>
          <a:p>
            <a:r>
              <a:rPr lang="en-US" dirty="0" smtClean="0"/>
              <a:t>Parents who use positive strategies focus on long-term life skills, such as cooperation and problem solving, reduce the need for punishment in the future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Using Positive Discipline</a:t>
            </a:r>
            <a:endParaRPr lang="en-US" dirty="0"/>
          </a:p>
        </p:txBody>
      </p:sp>
      <p:sp>
        <p:nvSpPr>
          <p:cNvPr id="3" name="Content Placeholder 2"/>
          <p:cNvSpPr>
            <a:spLocks noGrp="1"/>
          </p:cNvSpPr>
          <p:nvPr>
            <p:ph sz="quarter" idx="1"/>
          </p:nvPr>
        </p:nvSpPr>
        <p:spPr>
          <a:xfrm>
            <a:off x="609600" y="1219200"/>
            <a:ext cx="8001000" cy="4724400"/>
          </a:xfrm>
        </p:spPr>
        <p:txBody>
          <a:bodyPr>
            <a:normAutofit fontScale="85000" lnSpcReduction="20000"/>
          </a:bodyPr>
          <a:lstStyle/>
          <a:p>
            <a:r>
              <a:rPr lang="en-US" dirty="0" smtClean="0"/>
              <a:t>Use transgressions as opportunities to teach</a:t>
            </a:r>
          </a:p>
          <a:p>
            <a:pPr lvl="1"/>
            <a:r>
              <a:rPr lang="en-US" dirty="0" smtClean="0"/>
              <a:t>When a child engages in harmful or unsafe behavior, intervene firmly, and then use induction, which motivates children to make amends and behave </a:t>
            </a:r>
            <a:r>
              <a:rPr lang="en-US" dirty="0" err="1" smtClean="0"/>
              <a:t>prosocially</a:t>
            </a:r>
            <a:r>
              <a:rPr lang="en-US" dirty="0" smtClean="0"/>
              <a:t> </a:t>
            </a:r>
          </a:p>
          <a:p>
            <a:r>
              <a:rPr lang="en-US" dirty="0" smtClean="0"/>
              <a:t>Reduce opportunities for misbehavior</a:t>
            </a:r>
          </a:p>
          <a:p>
            <a:pPr lvl="1"/>
            <a:r>
              <a:rPr lang="en-US" dirty="0" smtClean="0"/>
              <a:t>On long car trips, bring back-seat activities that relieve children’s restlessness</a:t>
            </a:r>
          </a:p>
          <a:p>
            <a:pPr lvl="1"/>
            <a:r>
              <a:rPr lang="en-US" dirty="0" smtClean="0"/>
              <a:t>At the supermarket, converse with children and let them help with shopping</a:t>
            </a:r>
          </a:p>
          <a:p>
            <a:pPr lvl="1"/>
            <a:r>
              <a:rPr lang="en-US" dirty="0" smtClean="0"/>
              <a:t>As a result, children learn to occupy themselves constructively when options are limited</a:t>
            </a:r>
          </a:p>
          <a:p>
            <a:r>
              <a:rPr lang="en-US" dirty="0" smtClean="0"/>
              <a:t>Provide reasons for rules</a:t>
            </a:r>
          </a:p>
          <a:p>
            <a:pPr lvl="1"/>
            <a:r>
              <a:rPr lang="en-US" dirty="0" smtClean="0"/>
              <a:t>When children appreciate that rules are fair to all concerned, not arbitrary, they strive to follow the rules because they are reasonable and rational</a:t>
            </a:r>
          </a:p>
          <a:p>
            <a:r>
              <a:rPr lang="en-US" dirty="0" smtClean="0"/>
              <a:t>Arrange for children to participate in family routines and duties</a:t>
            </a:r>
          </a:p>
          <a:p>
            <a:pPr lvl="1"/>
            <a:r>
              <a:rPr lang="en-US" dirty="0" smtClean="0"/>
              <a:t>By joining with adults in preparing a meal, washing dishes, or raking leaves, children develop a sense of responsible participation in family and community life and acquire many practical skills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Positive Discipline</a:t>
            </a:r>
            <a:endParaRPr lang="en-US" dirty="0"/>
          </a:p>
        </p:txBody>
      </p:sp>
      <p:sp>
        <p:nvSpPr>
          <p:cNvPr id="3" name="Content Placeholder 2"/>
          <p:cNvSpPr>
            <a:spLocks noGrp="1"/>
          </p:cNvSpPr>
          <p:nvPr>
            <p:ph sz="quarter" idx="1"/>
          </p:nvPr>
        </p:nvSpPr>
        <p:spPr>
          <a:xfrm>
            <a:off x="685800" y="1447800"/>
            <a:ext cx="8001000" cy="4572000"/>
          </a:xfrm>
        </p:spPr>
        <p:txBody>
          <a:bodyPr>
            <a:normAutofit fontScale="92500" lnSpcReduction="10000"/>
          </a:bodyPr>
          <a:lstStyle/>
          <a:p>
            <a:r>
              <a:rPr lang="en-US" dirty="0" smtClean="0"/>
              <a:t>When children are stubborn, try compromising and problem solving</a:t>
            </a:r>
          </a:p>
          <a:p>
            <a:pPr lvl="1"/>
            <a:r>
              <a:rPr lang="en-US" dirty="0" smtClean="0"/>
              <a:t>When a child refuses to obey, express understanding of the child’s feelings (“I know it’s not fun to clean up”), suggest a compromise (“you put those away, I’ll take care of these”), and help the child think of ways to avoid the problem in the future</a:t>
            </a:r>
          </a:p>
          <a:p>
            <a:pPr lvl="1"/>
            <a:r>
              <a:rPr lang="en-US" dirty="0" smtClean="0"/>
              <a:t>Responding firmly but kindly and respectfully increases the likelihood of willing cooperation</a:t>
            </a:r>
          </a:p>
          <a:p>
            <a:r>
              <a:rPr lang="en-US" dirty="0" smtClean="0"/>
              <a:t>Encourage mature behavior</a:t>
            </a:r>
          </a:p>
          <a:p>
            <a:pPr lvl="1"/>
            <a:r>
              <a:rPr lang="en-US" dirty="0" smtClean="0"/>
              <a:t>Express confidence in children’s capacity to learn and appreciation for effort and cooperation</a:t>
            </a:r>
          </a:p>
          <a:p>
            <a:pPr lvl="2"/>
            <a:r>
              <a:rPr lang="en-US" dirty="0" smtClean="0"/>
              <a:t>“You did your very best!” and “Thanks for helping out!”</a:t>
            </a:r>
          </a:p>
          <a:p>
            <a:pPr lvl="1"/>
            <a:r>
              <a:rPr lang="en-US" dirty="0" smtClean="0"/>
              <a:t>Adult encouragement fosters pride and satisfaction in succeeding, thereby inspiring children to improve further</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Cognitive-Developmental Perspective</a:t>
            </a:r>
            <a:endParaRPr lang="en-US" dirty="0"/>
          </a:p>
        </p:txBody>
      </p:sp>
      <p:sp>
        <p:nvSpPr>
          <p:cNvPr id="3" name="Content Placeholder 2"/>
          <p:cNvSpPr>
            <a:spLocks noGrp="1"/>
          </p:cNvSpPr>
          <p:nvPr>
            <p:ph sz="quarter" idx="1"/>
          </p:nvPr>
        </p:nvSpPr>
        <p:spPr>
          <a:xfrm>
            <a:off x="533400" y="1447800"/>
            <a:ext cx="8153400" cy="4724400"/>
          </a:xfrm>
        </p:spPr>
        <p:txBody>
          <a:bodyPr>
            <a:normAutofit fontScale="85000" lnSpcReduction="20000"/>
          </a:bodyPr>
          <a:lstStyle/>
          <a:p>
            <a:r>
              <a:rPr lang="en-US" dirty="0" smtClean="0"/>
              <a:t>The psychoanalytic and behaviorist approaches to morality focus on how children acquire ready-made standards of good conduct from adults</a:t>
            </a:r>
          </a:p>
          <a:p>
            <a:r>
              <a:rPr lang="en-US" dirty="0" smtClean="0"/>
              <a:t>In contrast, the cognitive-developmental perspective regards children as </a:t>
            </a:r>
            <a:r>
              <a:rPr lang="en-US" b="1" i="1" dirty="0" smtClean="0"/>
              <a:t>active thinkers </a:t>
            </a:r>
            <a:endParaRPr lang="en-US" b="1" dirty="0" smtClean="0"/>
          </a:p>
          <a:p>
            <a:pPr lvl="1"/>
            <a:r>
              <a:rPr lang="en-US" dirty="0" smtClean="0"/>
              <a:t>As early as preschool, children make moral judgments, deciding what is right or wrong on the bases of concepts they construct about justice and fairness</a:t>
            </a:r>
          </a:p>
          <a:p>
            <a:r>
              <a:rPr lang="en-US" dirty="0" smtClean="0"/>
              <a:t>Young children have some well-developed ideas about morality</a:t>
            </a:r>
          </a:p>
          <a:p>
            <a:pPr lvl="1"/>
            <a:r>
              <a:rPr lang="en-US" dirty="0" smtClean="0"/>
              <a:t>Ex. When researchers emphasize people’s intentions, 3 year olds will say that a person with bad intentions, who deliberately frightens, embarrasses, or hurts another person, is more deserving of punishment than someone who had good intentions but negatively affected the other person by accident</a:t>
            </a:r>
          </a:p>
          <a:p>
            <a:r>
              <a:rPr lang="en-US" dirty="0" smtClean="0"/>
              <a:t>Around age 4, children know that a person who expresses an insincere intention is lying</a:t>
            </a:r>
          </a:p>
          <a:p>
            <a:pPr lvl="1"/>
            <a:r>
              <a:rPr lang="en-US" dirty="0" smtClean="0"/>
              <a:t>Ex. If someone says “I’ll come help you rake leaves.” and doesn’t intend to do so</a:t>
            </a:r>
          </a:p>
          <a:p>
            <a:r>
              <a:rPr lang="en-US" dirty="0" smtClean="0"/>
              <a:t>4 year olds also approve of telling the truth and disapprove of lying even when a lie remains undetected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Cognitive-Developmental Perspective</a:t>
            </a:r>
            <a:endParaRPr lang="en-US" dirty="0"/>
          </a:p>
        </p:txBody>
      </p:sp>
      <p:sp>
        <p:nvSpPr>
          <p:cNvPr id="3" name="Content Placeholder 2"/>
          <p:cNvSpPr>
            <a:spLocks noGrp="1"/>
          </p:cNvSpPr>
          <p:nvPr>
            <p:ph sz="quarter" idx="1"/>
          </p:nvPr>
        </p:nvSpPr>
        <p:spPr>
          <a:xfrm>
            <a:off x="685800" y="1447800"/>
            <a:ext cx="8001000" cy="4572000"/>
          </a:xfrm>
        </p:spPr>
        <p:txBody>
          <a:bodyPr>
            <a:normAutofit fontScale="92500" lnSpcReduction="20000"/>
          </a:bodyPr>
          <a:lstStyle/>
          <a:p>
            <a:r>
              <a:rPr lang="en-US" dirty="0" smtClean="0"/>
              <a:t>Preschoolers can distinguish </a:t>
            </a:r>
            <a:r>
              <a:rPr lang="en-US" b="1" i="1" dirty="0" smtClean="0"/>
              <a:t>moral imperatives</a:t>
            </a:r>
            <a:r>
              <a:rPr lang="en-US" i="1" dirty="0" smtClean="0"/>
              <a:t> </a:t>
            </a:r>
            <a:r>
              <a:rPr lang="en-US" dirty="0" smtClean="0"/>
              <a:t>from </a:t>
            </a:r>
            <a:r>
              <a:rPr lang="en-US" b="1" i="1" dirty="0" smtClean="0"/>
              <a:t>social conventions</a:t>
            </a:r>
            <a:r>
              <a:rPr lang="en-US" dirty="0" smtClean="0"/>
              <a:t> and </a:t>
            </a:r>
            <a:r>
              <a:rPr lang="en-US" b="1" i="1" dirty="0" smtClean="0"/>
              <a:t>matters of personal choice</a:t>
            </a:r>
            <a:endParaRPr lang="en-US" i="1" dirty="0" smtClean="0"/>
          </a:p>
          <a:p>
            <a:pPr lvl="1"/>
            <a:r>
              <a:rPr lang="en-US" b="1" dirty="0" smtClean="0"/>
              <a:t>Moral imperatives </a:t>
            </a:r>
            <a:r>
              <a:rPr lang="en-US" dirty="0" smtClean="0"/>
              <a:t>– protect people’s rights and welfare (ex. Stealing)</a:t>
            </a:r>
          </a:p>
          <a:p>
            <a:pPr lvl="1"/>
            <a:r>
              <a:rPr lang="en-US" b="1" dirty="0" smtClean="0"/>
              <a:t>Social conventions </a:t>
            </a:r>
            <a:r>
              <a:rPr lang="en-US" dirty="0" smtClean="0"/>
              <a:t>– customs determined solely by consensus (ex. Table manners and politeness rituals, such as “please” and “thank you”)</a:t>
            </a:r>
          </a:p>
          <a:p>
            <a:pPr lvl="1"/>
            <a:r>
              <a:rPr lang="en-US" b="1" dirty="0" smtClean="0"/>
              <a:t>Matters of personal choice </a:t>
            </a:r>
            <a:r>
              <a:rPr lang="en-US" dirty="0" smtClean="0"/>
              <a:t>– choices which do not violate rights and are up to the individual (ex. Friends, hairstyle, leisure activities)</a:t>
            </a:r>
          </a:p>
          <a:p>
            <a:r>
              <a:rPr lang="en-US" dirty="0" smtClean="0"/>
              <a:t>3 and 4 year olds judge moral violations (ex. Stealing an apple) as more wrong than violations of social conventions (ex. Eating ice cream with your fingers)</a:t>
            </a:r>
          </a:p>
          <a:p>
            <a:r>
              <a:rPr lang="en-US" dirty="0" smtClean="0"/>
              <a:t>Concern for personal choice (ex. “I </a:t>
            </a:r>
            <a:r>
              <a:rPr lang="en-US" dirty="0" err="1" smtClean="0"/>
              <a:t>wanna</a:t>
            </a:r>
            <a:r>
              <a:rPr lang="en-US" dirty="0" smtClean="0"/>
              <a:t> wear </a:t>
            </a:r>
            <a:r>
              <a:rPr lang="en-US" i="1" dirty="0" smtClean="0"/>
              <a:t>this </a:t>
            </a:r>
            <a:r>
              <a:rPr lang="en-US" dirty="0" smtClean="0"/>
              <a:t>shirt) serves as a springboard for moral concepts of individual rights, which will expand greatly in middle childhood and adolescence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normAutofit fontScale="90000"/>
          </a:bodyPr>
          <a:lstStyle/>
          <a:p>
            <a:r>
              <a:rPr lang="en-US" dirty="0" smtClean="0"/>
              <a:t>The Cognitive-Developmental Perspective</a:t>
            </a:r>
            <a:endParaRPr lang="en-US" dirty="0"/>
          </a:p>
        </p:txBody>
      </p:sp>
      <p:sp>
        <p:nvSpPr>
          <p:cNvPr id="3" name="Content Placeholder 2"/>
          <p:cNvSpPr>
            <a:spLocks noGrp="1"/>
          </p:cNvSpPr>
          <p:nvPr>
            <p:ph sz="quarter" idx="1"/>
          </p:nvPr>
        </p:nvSpPr>
        <p:spPr>
          <a:xfrm>
            <a:off x="533400" y="1371600"/>
            <a:ext cx="8001000" cy="4953000"/>
          </a:xfrm>
        </p:spPr>
        <p:txBody>
          <a:bodyPr>
            <a:normAutofit fontScale="77500" lnSpcReduction="20000"/>
          </a:bodyPr>
          <a:lstStyle/>
          <a:p>
            <a:r>
              <a:rPr lang="en-US" dirty="0" smtClean="0"/>
              <a:t>Within the moral domain, young children tend to reason </a:t>
            </a:r>
            <a:r>
              <a:rPr lang="en-US" i="1" dirty="0" smtClean="0"/>
              <a:t>rigidly</a:t>
            </a:r>
            <a:r>
              <a:rPr lang="en-US" dirty="0" smtClean="0"/>
              <a:t>, making judgments based only on the most salient features and consequences </a:t>
            </a:r>
          </a:p>
          <a:p>
            <a:pPr lvl="1"/>
            <a:r>
              <a:rPr lang="en-US" dirty="0" smtClean="0"/>
              <a:t>They are more likely than older children to claim that stealing and lying are always wrong, even when a person has a morally sound reason for engaging in these acts</a:t>
            </a:r>
          </a:p>
          <a:p>
            <a:pPr lvl="1"/>
            <a:r>
              <a:rPr lang="en-US" dirty="0" smtClean="0"/>
              <a:t>They view inflicting physical damage (ex. Breaking a peer’s toy) as more serious than treating others unfairly (ex. Not sharing)</a:t>
            </a:r>
          </a:p>
          <a:p>
            <a:r>
              <a:rPr lang="en-US" dirty="0" smtClean="0"/>
              <a:t>How do children learn to distinguish moral imperatives from social conventions?</a:t>
            </a:r>
          </a:p>
          <a:p>
            <a:pPr lvl="1"/>
            <a:r>
              <a:rPr lang="en-US" dirty="0" smtClean="0"/>
              <a:t>Cognitive-developmental theorists believe children </a:t>
            </a:r>
            <a:r>
              <a:rPr lang="en-US" i="1" dirty="0" smtClean="0"/>
              <a:t>actively make sense </a:t>
            </a:r>
            <a:r>
              <a:rPr lang="en-US" dirty="0" smtClean="0"/>
              <a:t>of their experiences by observing the responses of peers and adults to moral offenses and violations of social convention </a:t>
            </a:r>
          </a:p>
          <a:p>
            <a:pPr lvl="1"/>
            <a:r>
              <a:rPr lang="en-US" dirty="0" smtClean="0"/>
              <a:t>They observe that after a moral offense, peers respond with strong negative emotion, describe their own injury or loss, tell another child to stop, or retaliate and an adult who intervenes is likely to call attention to the rights and feelings of the victim </a:t>
            </a:r>
          </a:p>
          <a:p>
            <a:pPr lvl="1"/>
            <a:r>
              <a:rPr lang="en-US" dirty="0" smtClean="0"/>
              <a:t>In contrast, violations of social convention elicit less intense peer reactions and in these situations, adults usually demand obedience without explanation or point to the importance of keeping order</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447800"/>
            <a:ext cx="8001000" cy="4648200"/>
          </a:xfrm>
        </p:spPr>
        <p:txBody>
          <a:bodyPr>
            <a:normAutofit fontScale="92500" lnSpcReduction="10000"/>
          </a:bodyPr>
          <a:lstStyle/>
          <a:p>
            <a:r>
              <a:rPr lang="en-US" dirty="0" smtClean="0"/>
              <a:t>Cognition and language support moral understanding, but social experiences with peers and adults are very important</a:t>
            </a:r>
          </a:p>
          <a:p>
            <a:pPr lvl="1"/>
            <a:r>
              <a:rPr lang="en-US" dirty="0" smtClean="0"/>
              <a:t>Preschoolers’ first ideas about justice come from disputes with siblings and peers over rights, possessions, and property, and by observing adults</a:t>
            </a:r>
          </a:p>
          <a:p>
            <a:pPr lvl="1"/>
            <a:r>
              <a:rPr lang="en-US" dirty="0" smtClean="0"/>
              <a:t>When parents communicate about fighting, honesty, and ownership in ways their children can understand, and encourage prosocial behavior, children tend to be advanced in moral thinking</a:t>
            </a:r>
          </a:p>
          <a:p>
            <a:r>
              <a:rPr lang="en-US" dirty="0" smtClean="0"/>
              <a:t>Preschoolers who verbally and physically assault others with little or no provocation are already delayed in moral reasoning</a:t>
            </a:r>
          </a:p>
          <a:p>
            <a:pPr lvl="1"/>
            <a:r>
              <a:rPr lang="en-US" dirty="0" smtClean="0"/>
              <a:t>Without special help, these children show long-term disruptions in moral development, deficits in self-control, and ultimately an antisocial lifestyle </a:t>
            </a:r>
            <a:endParaRPr lang="en-US" dirty="0"/>
          </a:p>
        </p:txBody>
      </p:sp>
      <p:sp>
        <p:nvSpPr>
          <p:cNvPr id="4" name="Title 1"/>
          <p:cNvSpPr>
            <a:spLocks noGrp="1"/>
          </p:cNvSpPr>
          <p:nvPr>
            <p:ph type="title"/>
          </p:nvPr>
        </p:nvSpPr>
        <p:spPr>
          <a:xfrm>
            <a:off x="609600" y="0"/>
            <a:ext cx="8229600" cy="1143000"/>
          </a:xfrm>
        </p:spPr>
        <p:txBody>
          <a:bodyPr>
            <a:normAutofit fontScale="90000"/>
          </a:bodyPr>
          <a:lstStyle/>
          <a:p>
            <a:r>
              <a:rPr lang="en-US" dirty="0" smtClean="0"/>
              <a:t>The Cognitive-Developmental Perspective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normAutofit fontScale="90000"/>
          </a:bodyPr>
          <a:lstStyle/>
          <a:p>
            <a:r>
              <a:rPr lang="en-US" dirty="0" smtClean="0"/>
              <a:t>The Other Side of Morality: Development of Aggression </a:t>
            </a:r>
            <a:endParaRPr lang="en-US" dirty="0"/>
          </a:p>
        </p:txBody>
      </p:sp>
      <p:sp>
        <p:nvSpPr>
          <p:cNvPr id="3" name="Content Placeholder 2"/>
          <p:cNvSpPr>
            <a:spLocks noGrp="1"/>
          </p:cNvSpPr>
          <p:nvPr>
            <p:ph sz="quarter" idx="1"/>
          </p:nvPr>
        </p:nvSpPr>
        <p:spPr>
          <a:xfrm>
            <a:off x="609600" y="1447800"/>
            <a:ext cx="8077200" cy="4572000"/>
          </a:xfrm>
        </p:spPr>
        <p:txBody>
          <a:bodyPr/>
          <a:lstStyle/>
          <a:p>
            <a:r>
              <a:rPr lang="en-US" dirty="0" smtClean="0"/>
              <a:t>Starting in late infancy, all children occasionally display aggression</a:t>
            </a:r>
          </a:p>
          <a:p>
            <a:pPr lvl="1"/>
            <a:r>
              <a:rPr lang="en-US" dirty="0" smtClean="0"/>
              <a:t>Aggression increases in frequency as interactions with siblings and peers increase </a:t>
            </a:r>
          </a:p>
          <a:p>
            <a:r>
              <a:rPr lang="en-US" dirty="0" smtClean="0"/>
              <a:t>By the 2</a:t>
            </a:r>
            <a:r>
              <a:rPr lang="en-US" baseline="30000" dirty="0" smtClean="0"/>
              <a:t>nd</a:t>
            </a:r>
            <a:r>
              <a:rPr lang="en-US" dirty="0" smtClean="0"/>
              <a:t> year 2 general types of aggression emerge</a:t>
            </a:r>
          </a:p>
          <a:p>
            <a:pPr lvl="1"/>
            <a:r>
              <a:rPr lang="en-US" b="1" dirty="0" smtClean="0"/>
              <a:t>Proactive aggression</a:t>
            </a:r>
            <a:r>
              <a:rPr lang="en-US" dirty="0" smtClean="0"/>
              <a:t> – occurs when children act to fulfill a need or desire, such as obtaining an object, privilege, or social reward, and unemotionally attack a person to achieve their goal</a:t>
            </a:r>
          </a:p>
          <a:p>
            <a:pPr lvl="1"/>
            <a:r>
              <a:rPr lang="en-US" b="1" dirty="0" smtClean="0"/>
              <a:t>Reactive aggression</a:t>
            </a:r>
            <a:r>
              <a:rPr lang="en-US" dirty="0" smtClean="0"/>
              <a:t> – an angry defensive response to provocation or a blocked goal and is meant to hurt another person</a:t>
            </a:r>
            <a:endParaRPr lang="en-US"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Development of Aggression</a:t>
            </a:r>
            <a:endParaRPr lang="en-US" dirty="0"/>
          </a:p>
        </p:txBody>
      </p:sp>
      <p:sp>
        <p:nvSpPr>
          <p:cNvPr id="3" name="Content Placeholder 2"/>
          <p:cNvSpPr>
            <a:spLocks noGrp="1"/>
          </p:cNvSpPr>
          <p:nvPr>
            <p:ph sz="quarter" idx="1"/>
          </p:nvPr>
        </p:nvSpPr>
        <p:spPr>
          <a:xfrm>
            <a:off x="533400" y="1219200"/>
            <a:ext cx="8153400" cy="4953000"/>
          </a:xfrm>
        </p:spPr>
        <p:txBody>
          <a:bodyPr>
            <a:normAutofit fontScale="77500" lnSpcReduction="20000"/>
          </a:bodyPr>
          <a:lstStyle/>
          <a:p>
            <a:r>
              <a:rPr lang="en-US" dirty="0" smtClean="0"/>
              <a:t>Proactive and reactive aggression come in 3 forms</a:t>
            </a:r>
          </a:p>
          <a:p>
            <a:pPr lvl="1"/>
            <a:r>
              <a:rPr lang="en-US" b="1" dirty="0" smtClean="0"/>
              <a:t>Physical aggression</a:t>
            </a:r>
            <a:r>
              <a:rPr lang="en-US" dirty="0" smtClean="0"/>
              <a:t> – involves physical injury or destruction of another’s property</a:t>
            </a:r>
            <a:endParaRPr lang="en-US" b="1" dirty="0" smtClean="0"/>
          </a:p>
          <a:p>
            <a:pPr lvl="1"/>
            <a:r>
              <a:rPr lang="en-US" b="1" dirty="0" smtClean="0"/>
              <a:t>Verbal aggression</a:t>
            </a:r>
            <a:r>
              <a:rPr lang="en-US" dirty="0" smtClean="0"/>
              <a:t> – involves threats of physical aggression, name-calling, or hostile teasing</a:t>
            </a:r>
            <a:endParaRPr lang="en-US" b="1" dirty="0" smtClean="0"/>
          </a:p>
          <a:p>
            <a:pPr lvl="1"/>
            <a:r>
              <a:rPr lang="en-US" b="1" dirty="0" smtClean="0"/>
              <a:t>Relational aggression</a:t>
            </a:r>
            <a:r>
              <a:rPr lang="en-US" dirty="0" smtClean="0"/>
              <a:t> – damages another person’s peer relationships through social exclusion, malicious gossip, or friendship manipulation</a:t>
            </a:r>
          </a:p>
          <a:p>
            <a:r>
              <a:rPr lang="en-US" dirty="0" smtClean="0"/>
              <a:t>Although verbal aggression is </a:t>
            </a:r>
            <a:r>
              <a:rPr lang="en-US" b="1" dirty="0" smtClean="0"/>
              <a:t>always direct</a:t>
            </a:r>
            <a:r>
              <a:rPr lang="en-US" dirty="0" smtClean="0"/>
              <a:t>, physical and relational aggression can be either </a:t>
            </a:r>
            <a:r>
              <a:rPr lang="en-US" i="1" dirty="0" smtClean="0"/>
              <a:t>direct</a:t>
            </a:r>
            <a:r>
              <a:rPr lang="en-US" dirty="0" smtClean="0"/>
              <a:t> or </a:t>
            </a:r>
            <a:r>
              <a:rPr lang="en-US" i="1" dirty="0" smtClean="0"/>
              <a:t>indirect</a:t>
            </a:r>
            <a:endParaRPr lang="en-US" dirty="0" smtClean="0"/>
          </a:p>
          <a:p>
            <a:pPr lvl="1"/>
            <a:r>
              <a:rPr lang="en-US" dirty="0" smtClean="0"/>
              <a:t>Ex. Hitting injures a person directly, but destroying property inflicts physical harm indirectly </a:t>
            </a:r>
          </a:p>
          <a:p>
            <a:pPr lvl="1"/>
            <a:r>
              <a:rPr lang="en-US" dirty="0" smtClean="0"/>
              <a:t>Ex. Saying “Do what I say, or I won’t be you friend” coveys relational aggression directly while spreading rumors, refusing to talk to a peer, or manipulating friendships by saying behind someone’s back “Don’t play with her; she’s a nerd” is indirect </a:t>
            </a:r>
          </a:p>
          <a:p>
            <a:r>
              <a:rPr lang="en-US" dirty="0" smtClean="0"/>
              <a:t>Verbal aggression gradually replaces physical aggression</a:t>
            </a:r>
          </a:p>
          <a:p>
            <a:r>
              <a:rPr lang="en-US" dirty="0" smtClean="0"/>
              <a:t>Proactive aggression declines as children gain the ability to delay gratification</a:t>
            </a:r>
          </a:p>
          <a:p>
            <a:r>
              <a:rPr lang="en-US" dirty="0" smtClean="0"/>
              <a:t>Reactive aggression increases as older children become better at recognizing malicious intentions </a:t>
            </a:r>
            <a:endParaRPr lang="en-US" dirty="0"/>
          </a:p>
        </p:txBody>
      </p:sp>
      <p:sp>
        <p:nvSpPr>
          <p:cNvPr id="26626" name="AutoShape 2" descr="data:image/jpeg;base64,/9j/4AAQSkZJRgABAQAAAQABAAD/2wCEAAkGBhMSERUUEhQVFRQWGBUXFBcXFhUVFxQVFRQVFRQUFBUXHCYeFxkjGRQUHy8gJCcpLCwsFR4xNTAqNSYrLCkBCQoKDgwOGg8PGikkHyQsKSwsLCwpLCwsLCkpKSksKSkpLCksLCwpKSkpKSkpLCwpLCksLCksLCktLCwpLCwpLP/AABEIALMBGgMBIgACEQEDEQH/xAAcAAACAgMBAQAAAAAAAAAAAAAFBgMEAAIHAQj/xAA+EAABAwIEAwYDBwIFBAMAAAABAAIDBBEFEiExBkFREyJhcYGRMqGxByNCUsHR8BSCFWJy4fEzU5LCFkOi/8QAGQEAAwEBAQAAAAAAAAAAAAAAAgMEAQAF/8QAJBEAAgICAgICAwEBAAAAAAAAAAECEQMhEjEEQSIyE0JRkWH/2gAMAwEAAhEDEQA/AOkcO4WGNzHc6ovJUC9goMNmuNRb9VM6nBcmgotxnRbrVjVkkzWglxAA3JNgPMnZCEbL1KWMfahQwXAk7Vw/DEMw9X/CPdI+MfbJUPuIGMhHU/eP+dmj2Kw1Jvo7FNUtYC5zg0DckgAeZKVsV+02jhuGvMrukYuPV57vsSuI4jxDNUOvLJJKf8xJA8m7D0CK8H8LvrZsr3FkY+K3xHwHTzXLfQTjX2YzYv8Aa7O7SIMhB2/G8++l/IFUGU+J1TTJ2c7m75pDkv8A6GusT6BdRwLg6jpbGKFgd+c995/vdc+yMyyNAJNrBaDa9I5RwHweK5rpql78jXlgY05blti4uO9tbWFk91GEUVJCbRRsb4NBc48hc6uPmUr8BcRxwxysebDtZZAeoc6+nshWPcROnkzONmj4G/lHj1K2KsGcjezC9zmsDQTcBazTAIS/GANlX78iKVAKwpJjDW81TlxRztkOq8MdcWRmjpLNGiG/4HRVbG8q5T0F91chh0VmFtkHZppBT2V5jFHZTxi66jbN2hNuG0YgZdw75v7XuL/K59EGwWiZJKLE9zvOvs62xB5d7keQ35DbiCtdK4xsNmC/aOG/+kX231Kw0yu4nFy2L7x4OttAPC/IJfr8QlcRmDT0F3j6u19kKxipeG5IDlG12A+vfO58QqNHJktmmcSNyS7fxB391tGoYIY5Q4Fze7bqTc+Ww0W89WTvG4+6HmqLrWdn8nAH/wAd1q9/i9vq79dEN0b2WopATpmaejh+qvQy8iP2QyNzzs9rx0dv8lbgfbdpafDUeyVKQaQQA/n7H91s6O9789+h8woo331+n6hTskCS5B0RU0hB7JxNt43HcW/CT1H0TJw5iRN43/EEuV0WZvd0cNW+Y5fX3W1HXXyTN3Gjv9/W4RRnQMo2joC8soqOpEjA4c1MqicjkC2Xj16uOBgysFyQABrfQBJ+LfanSwvIY4ykadwXBP8Aq2XF8T4lmqXWlllndyZcuH9sbdPkimB8BV1VazBAz80gOa3gwfrZHf8ADeNdsbsW+2eoeLQRshH5nfeP9Bo0fNJGJcST1RvJJLOehJLQfBo7o9l0HA/shp4ruq39sejjlaP7BufNH6+po6anc2MMytFmgAWB2FvG6ymdzjH1/pzjCPs8rKiPObRNPwgi7iOpHJE8I4EiYHGocC8EjqNPAKziX2myBnZs0JFgRbyuoKGq+71O6yt6FvM2Q1OGRMJyN05KhJIW7EjyNlbrMUa3mgVZiJd8KdQF2FY8XkbtK8f3uH6qY8RTOBYZpCDuC9xB9ylkMe4ojQYeb9ShdBpbCMcpaw5fFU42PfuUyUGBF7bFwBP6okzgR7RcG/klqVKhkotsVYqLKjVLT6KKppnMfkcLEFGqUMjYHPK0AhZQk8rq3Hgsh2AQnFeN2t7sYF+qB0f2mSsf3iLX0vbX9l1M1UPv+AODMwIv0VDKl6P7S3PeTYBuxAKa8GeysYXRnUb+B8VnXYWn0QsK3a5V6mXs3FjgQ4LKSsBOm9jbzANvVEDY2YW0xQPdbvuNvIjQA+RzEper5xYtzaD4idr7ku6uPRH8WqslM3Xlcnr4pEivK7MdGi9hyA39XHcnxS26YdE9VVjZo9ToT7beiDPiu/z3Rh7OQ/nqoG0tihlIdCIPdSNvta3O4V+ga5xsHOP09St3U6kBeBZul9+SFyRvBltsJ5sLvRv7qzFH4OHzQiKJw6+9/qrUGI5TZ4I6OF9PMclPJoPiwlFDfVpBPhofZemQt+IHz/fp5qJ07T8QB8RuvYp3W7rhIzmHakeu/ul2dRK+Ut1/D9FrQ2zOF9HfI9foV4xwPwerD88t0MZPkmb+U7HxHI9Cs5UzqsdeHK0tJjPU+6u1PEAZoW6+Y0OwB10ugkZs4PHO1/PqrHEFK6SMPjDTe+cEkXsLjVpDrg62F7gu0urcUtUTzXssx8XNJ7zXNGt/ADcnopP/AJxSf9wJLnJdGQWi125msL42vFjYPe/PI/KW3scu/gl44M/qE0WQ8N1GH0jdGvdIbXdlGh87pop/tHp26DMP7Toua1DACqr6xoT6E22OfEXF7pn/AHbiG+xPol6pq83MePigUuKX0atHRvcL7LqSMcb7LVVI299LqxDiziLBBKCjJebo7FRrr/htJE0NKXm7jdX2UQHJe0cFgrZCx7Osjgornp1PRV8ax1lN3Wau+nmrlVWZInEb2SC0mZ+upJQP/oyKGzhrFZZpQ55cG8raAHkuvYLjtyA/wXN8KpBFGLhFqeqvsSpckknZZjx2h/4lwyJ8fa2GZguD1HQrk2OYoXmwOnJOmN4o80hZe9wAT1C51XCwRwnexE406KIZdrnIBVw3KYicsDkJLdgjWTZqhorUIN7J/wDs4x4wTFp2dYet0nUEH3gRrB25ZDpsf90M52qNUK2dOx2RmcOI+IfRL0lS0SAtJGoNxy13TBj8bXwxut0+YS32LQbqiEriSzVSGbiScGkYW/DYcj+a7gL20uCPJLuGwuLMzri/L1PsmmqpA6mYw/kHvlv9UBZ3WNb/ADUkqeX2KobRqGqVqjJXoS2VJG62aAo1swpbGJFhrAs/p2nfb6LxhW90ls5oqOhNzvb6qq2myvDo3lruehsfA+CLGNVp8PDtwEIDRYuH6nRw3t9dELxV3M7jW+17c9Oaq1dY+I7aDzuPVUKyuE7L6tbrm5A+n7IJGwg2x24exITRDXwPmP4Ew4cbtcw7EH3suV8G4oxkzms0Y61+WoNr29Qum00veBCowyE5ocXQuYy17dLloBcBcXF22uXuG19NXWtbfkhBbN0enjGsMaT2gv3ruHdDmtfb4stjdx82jz2Qs1UvOQjwJII8CL6eSuJGcIqKp8hWQ0JPxFFv6UBSRwap92J5FWCgA5K8KYWVpkSnbFosMspMpABdSMCmcxRGMrjLCVORZT5VUplcJXHFerpA5lid0KoOHBFMHDUK9i9Vkic7pr7LXh/G2zRAkaqfLadoswcWqfYdrIsze6osNgc34lNmNrBeU0JLxmOl9VO6e2Wx1o9q3PDDfZLOIjYeK6NxFS039JeNw7TSwB1JuLgjyXPcXhIjD+n7rk+Konn8p2UMQj+5NuoQ8RatPgi0nfi80NcT02RWakWMOg+8HqitBHaU+ZVLD7lw0RqkpTnuOqRKWxvEecVbaia7oGpap5g4gdSB03IGnummrmb/AEWRxFy23zStDGGkEciD7G69DA/gebm+w7Syh4020ty7v4dDtpZLtbHaw8/qUXwh2dhPRrR8zb5IVjznNF2kDU6EXB9tkvJ3Y7Gyk1SByFjFvzN9RqP3VmGsa7YqdstjsuNcpGlVcyjdXAcrpbkNSCV1IxqC/wCMnkAPMq3FiZ3v8rBCYFCtXuVFmLNI7uqnjkzITkili1OHMSjPNl7nIC/mTqf29E61ru4Ui4jEWjM87g/2je3ibIHsbiW7N+F2nN6t+Zv9AurYbNe3okTg+guxriNSb+WgsnegFnDxaEyOmTZ5cnYxwuLoyBfM3VtrXuNhY768vokN3CZJu6KAu/Ef6gi7uZsdRryKdaOSx+R9V7LROLic7hcnYDqr4vRC0cMEYut8llq7dY1VkhO0qZjlC1SxlYcSNCjkcFIXaKvh9KJHG5W0Y3RPFMBzVhk4Ol1YZgbOoVOemDH3B0C6qO5WTYlgj3QOJ6JB4cx4QkxPFtSAfXZPU/GgaxzXbW0PWy5e+nM0xyD4nEjwuVK3J2mVwS00dVwyszi4REm2qGYFhxiiaD0C3q8RAcG33UOSVNRR6WJdyNppjck63QyfE2uaWOFkSedEtYvHd2izI2jccIyey7DG21gVchgb0QrCKZxdZFezLbpUW5Oh2TGoK0yeGlJcAwXJT/wjwwBd0wDrgWHIJYwTFGRfgJPM6J9wDiOFws45XHkdL+RV8MMIq32edkyTektGmIcJQOY7LmDrGxzONjy0JXP46Y8yuxte13TVc64twQ078zQeyce6eTSd2H9FSnRHKJc4cjtG4fz+fuqfENKHxkEuGu7TlPuFY4OlDu0HRoPudSvMdj+7dbzQTdjcXaOfVPDV2vaHPIdqCXuJabjlcAjTb/lQYbgZhcXdo8m1rbN3BuBcm/rzTA1bsaEnsscK2W6IBzRdV6unBU1MCDYD09FYnaLagXU80kxq6Fp2GuIIzu1B+EBhFxy15KvRcNEHNK50h2AcSGjlc2cXOPqAmCWPoVpBH1R9I1Q5O2SUFAGjQW9z9USYLBV2ust3yaJbDaK+JVQbG5x2AJPkAkHFcVE+VjL5SRmJBGg1I18kzcQ1mWMjrp6JewrC3SvuB3RufqAsjH2A5cdDvwmfu/K/0TNQH4T/AJR80BwimyRODefdHiTuUfoiNhyygegsjiiSbthSn+L1RjskvxVIzIo2vNviT4OhTODc1uxQmTVTRuuryI37RbhQubZSRvuFxxOwaKsyncHXaVYjcvWO1WmG0Yl6qCoktfMdUQD1VbhedxJQSlxVmxhydCbjtyNNSUe4L4byASPGpRaLAGF4cRsjjAGjwCkzZdF+DC0yGuqAxhJSZX1lpGOHM/VWeI8Sc+VrGagb/oFFHgzpZG30A1UkI/sx+TLJPhHoPul7oPghDY+0kI6ItLHYW6IXTuDXkonTY6NpFrIYgSDqrFFESO8d1TqJc7wESi0RSagCrmXoIOitxKtTSK21wSfyWM4jXw5ihuI3H/SfLkmaqpmTxujkF2uFj+hB5EdVzOKpLSCNwQR6LoFDVEsafAKzBLkqIc0OLAPD/DMtLPJmIdG5pa13PcFpI5HSy2rIcwLT4j9E1VMncLgL6f8AKWZviI66++iOQqOhJMRDiNiLg+Y3WuSxB5BG+IKHK7tANDo/wdyPr9UKMjetkj2XKVxJad7d7/zxWlTIANHAm+wUYljtoW6b6j+FSkNdq0g+VilSuxq66NG6hTMjWgC3D7LbNTJrWVSpnXs1TYIBieIfhbudEFWa3WytLEaqe20bCMx6k7NCcKSjZGwaZWjw38GjmUGwaNkTWk6k3yDm4/je7w2+QU7MTveSV1gNegA6eA8k+KIMmS2G45HuFwAwD4c3L/MevyWf4oyFmhe7cFzWlxva5IH83QXD6ySss5gLYPzHQv12Y3kPE/Mo3/gjQBlAFyC85n65TmGl7HUBVYsN/KXRLPI1pBCgPNxv5C3jcg8/BXu1f/3h/wCH+6HNGUHe5JJJ5nmVr2id+GLA/IzjUgdHLlJ0RaFCn073yZnIlE6yMUWCLrC6y3oKSSU2jYXeW3udERxDhepYzM6F4HUDMB5lt7LLSNpg1koUclTZb09LfRSTYZdbFWrAbor0WI3dZHhKLCyX2YUQbhH6GINb3tSgydDsP2smZJZUcZxLJG4jeyvSxE65XAdbGyo1OHB43uvMnBtnrQmkhN4fqXukJcDqbp2ogDfXVAJKJzXEAWCL4TFY3cgm1LTGuPBWnbZJK0i4KXa2fK9H6ma7ilnFoy5wA5lMjH0Dy9hXDTmOZFolUw6lysA8EQhYl5jcZMx9gt4qjMposLfLowK7Dw5M0jQII4pPpHSyxRrSQlxAG50T/SQ5WAdAqGD4O2IXOrlfrJC1hI5L0MGJw79kObJyN5MTDGkbk/JCTLmOy8axjjc3Dj4rfJlVnBdEXNvZlVAHCzhcOBBCRMVwoNdYgOGu+4/nVPgN0q8TPaHXv5+aizwUeinFkYsf4M2+gFj4AfMLxmBtablrfMDX3U7MQa02cQ0nkSrP9c0jcH1UjiepDNJrTIuya3VoIPXU38167FLDVV58SaNtT0CE1Bc/c2HRckA3RLX40qNCS5137m48hYrySnspKfTXpv8Az+bo1QnI3QXrKi2V7fwgW8hyRDDsEFQ0Okaezdrkd+K/Ucm+CsYBgYyNc8XJAIB/COQA8kwOdYaL0sWCvlL/AA8yeX0iWCINAAsLAADoBsAtpqkBUX1BUYYSrFC9snc60ix21172XiomwP8A4VaC1pLoxNs5W89FV7xNleoobkq0acA3UvceQ39qDOFYv2DRkaLjr+ybaH7T4g20sbg7/JYg+50XOpprBU2y66qBzZ6fBUPeJ1VPVOzsGVx30AJ87bqm7DyPEJUFSWnQozh2NXYWk6/y1kyGXiKngUi5PIxosN1HHM1vih+e5Wwculk/ocMaXQ+4HxZELNkbYdeXqmGo4epKluYNbc/iZ3T7jf1XKGSBX6LEpI/+m9zfI/okc17GPG+0MWN8D9k0va/M0cnDX3GiUpsP0uwopW4zPMLPkcR02HqBuh+Vw1BS544zG45zgAZM7Xd8EXv5H1VV0f3gT5xHjcctB2TYz2vdtpo0tIJcD4gH3XOWVZa/vixTEv4YnYxxvViKS2qDxVoPNEqGB0xAaO7zKQoOcqGuShG2OHCMwfdNLEKwKgbG0WFtEZYQvVSUFR5Um5OyZgWTx5mkdQsa4qLEKzs4y7nsPNY37Nr0L0sxaNN1pS4i7ZxuFQjrLktce9uPFQPms5WQamrI5pwdB982hynySPJUGSoniO7AxzPJ1w4nrqPmizcSc11r7/D+yXqIH+tkkPMZT9fqheJN7OWRpaB2JwDtnNGugv8A88+arUo7luYu0+hsrrI7zvJ5uPsMoH6qhTSfeStve0j/AKqLyMaSTLvFm3JosMZZWA1QkqVsii4l7ZHM1S4Hh/aTtb+Ed53kOXqbBRSPTJwtTZYy87vPyboP1T/Hx8ppE3kT4wYwuNgonLQMAJOveNzc6eg5LYNXtaR422ahi3E2V4HVew1DcxZzG/1sqtcfvGW8fZCpqToLi0grVyZRohhzq5E8SemhU3cCFTignFs5zRM3VvJdaQRalTNZqp8e4IKepAyYIVidwLjcI5WssUHxBlwvPkqdHqQlcbBdLimbR2hRTD5u+qlBTNfG4Ed4KHCqodoB42RSjWzozu0MrZLFT5lBMNQVsClMOLIJq/IddkRo6sHZVZacOFiELzugd1Z9EpxfooscYnXUwCEUVaHAEFEYplim12Y4kssYskXE3h8hTji1VlicfBIxl3JXq+ErTkeb5kmqiipPmF8hR3hHiKSMhr7W5oJGbnRSMiIOm6u/FC7SI3lm1TZ3rCakPYCETaud8E8YxEtgd3X22PPy6rokfgpskUmNhK0TxJe4ixEF2UHRvzKuYtieX7uPVx+I9PBC46Zo+LvHx29AppO+imKrbFivJOovcagjkoXYgXsNrCQbj6HyTk+cAIHidTEd2i/W2vutxz/G7OyQ/IqoX8Rqj2YcN22PqFC2sbna4f8A2Ov/APklQYk24IabXS1LiD4gzONGOOo1GUgj9VfHNCRDLBOPoY6SS87ugNv/AGcUBpqtrpXlgsCSTrfvEkuI8NUV4WmztfIdi54Z48rn10Shh1YRI4He5B9DZK8pfFDvF1N2NhcsEyrRzaL0PXncT0VIttuSANyQB5nZPtPCGMa0fhAHsEm8OsBmu78ILgPEWt9b+ij4h42qGyCGnY3O78Ru7KOttgqsFY4uRF5F5JKKHStr4oWZ5XtY3a55nkANyfAIDiXFheGik63c9zSARb4QDYnz8EDpMKkeQ+pkdK8bFxuG+DW7N9EVZTgCwCTlzSkOxePGPZVdNUukMhmc1x3DAGtPLVux9VdNfUmxztuBa+Rq2axStapXOS6ZascH6RFhmMTwvOcB7CSTYZTc9OVlfPEEf5ZPYfuq5YF52I6LI+VkhpMGXi4pdopQu7ysOYq4FnIgWaL08L+J42VbBtfHpdBanZND4btIS3WQ2uFPnjUrKvHlaoF4Y60xHVUaqlMdSDsCVcpDaoajmJ4aH2PMI4q4A5Hxme1UndC2ikuFXq9Geihw6ouPJSMsiF41HX0ge0hbROVq1wl3RREUsOxAxSGN3omumqrjRKvE1GB39iFBhWPd3dG4KatHXToP8QV1xlCXpGkBWpKoPNyVDM4Ebr1sEOEEjxs8+U2eQaBFIsIJhMg3VClYXFrRbMSLXRzG6WaNgBIykckbzJSUdWxX43LaFCmmLZw4GxGx6EFd9w3FJWUkZmblme34ebQdiehPTldIP2b8HZnmtnH3UZPZNIFpXjd2v4Wn3PknZ9Tne555beZUubJb4oqxY/2Zq05Sb6uO/h4BbdooGu1utZJUlMfVkFZOUGq3K1WTaoNW1KBjkqB1ZLqoaPBZakkRtu0buOjB4E8z4C5RDA8GNVKb3EbdXkbnoxp6nryHontkbWNDGNDWtFgBsAtjH2DOdaFCh4I7FpBmeb/haGtaDrq29zzVHEOBoXuz99r+bmuGviQRqU6P59VWlsmSySqrFRxq7oRJeH3xjuuzf6hY+4Q6pD2bgroFTTgjZLWJwgFAp/0a8eiDAa0Zg7wIPqLfWyJ0uGNDnSEXe/c+A2A8ENwCgu9zrWaCPV3VMKOc1x4oVGD5WyMr0L0tWBqmbKoowKQFa5Vs0KeTHxN2ray8C9skNBg46ORWn1aEOlpzcFX6MWFivXwyptHhZFassCFA8bpLG/VMDCquJwZmFPyR5RAxy4yOcz92Zh8U5Wu0eSUcfZYgjkb+xTVhtTniafBLxdUNz9pg7E22aUCwuo77gjuOSWBSphMl5yFO1tlUX8UOFPIr8JQimdyROB6mmimDBPEsfcKSJ3NAu02PRdA4givG7yXMJYnB1in+Om0JzypjFBJdrb72WPdqqMGIagdAphU3Oq9uMlVHlNO9hGmqA17SeXRPHDWDPxOYNBd2TLGZ19QOTB0ceXQXKSMBwqSrqYoItHPOpOoYwave7wA/Qc19IcP4dBRQtggFmjdx1c93N7zzJ+WwUHkVzTRXipY2rdv/ACgfxBROhhAZHaJgAAbqGtAsLgahLtDOHRFw/MR7WXRxWNyku2AJPkBquTYljbYpnNDckcji5nRpO7f1UzT9D4F90llVlqFUmxG4VCWtQu0GqJa2dAah5c4NbqSQAOpJsFannupMAp71LSfw3f6gd35kLUE2khxwyjbTwtjFjbVx/M4/Ef08gFtLOoZZ+ihuSmNiUjcyLwuXvZrSVLY1UVqyWwS3iLy7Qakmw80Wr51Tw2HM7Odvw/uuijWy9R0gjYGjlv4nmVuY1KV5Zc2dFGnZr3It7L0NSJMcjXKtSxS2WZUlhJmjWqSy9DVtlQG2RfhHmtwe+sWL1Mf3PFn9SyFM2MEG4WLFbHsQc94zYAdBZR8HynszrzP1WLEP7Mc/oiTHzoUt4D/1yvVijj2yv9UMsfxInAsWKbIUwMxL4PRJmOwNyXtqsWJ/i+yfyvQsZlMyU9VixXRJWdR+xf8A6tS78QijAPMB0neHrYey6zBIVixT5fsMxdGVM7uzdryK5zxhGOzfpsCR4EbFYsS12UQ7F2jqHFguSpy4rFi1mmoKJcPH70/6f/YLFiwBjFFzUseyxYsOJH7IfVOKxYhYyIs4i85v51RynYA0WWLES6OJAt1ixLkMRqVusWJDGHi9WLEtmnoWy8WITT//2Q=="/>
          <p:cNvSpPr>
            <a:spLocks noChangeAspect="1" noChangeArrowheads="1"/>
          </p:cNvSpPr>
          <p:nvPr/>
        </p:nvSpPr>
        <p:spPr bwMode="auto">
          <a:xfrm>
            <a:off x="63500" y="-825500"/>
            <a:ext cx="2686050" cy="1704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Aggression</a:t>
            </a:r>
            <a:endParaRPr lang="en-US" dirty="0"/>
          </a:p>
        </p:txBody>
      </p:sp>
      <p:sp>
        <p:nvSpPr>
          <p:cNvPr id="3" name="Content Placeholder 2"/>
          <p:cNvSpPr>
            <a:spLocks noGrp="1"/>
          </p:cNvSpPr>
          <p:nvPr>
            <p:ph sz="quarter" idx="1"/>
          </p:nvPr>
        </p:nvSpPr>
        <p:spPr>
          <a:xfrm>
            <a:off x="533400" y="1447800"/>
            <a:ext cx="8153400" cy="4572000"/>
          </a:xfrm>
        </p:spPr>
        <p:txBody>
          <a:bodyPr>
            <a:normAutofit fontScale="70000" lnSpcReduction="20000"/>
          </a:bodyPr>
          <a:lstStyle/>
          <a:p>
            <a:r>
              <a:rPr lang="en-US" dirty="0" smtClean="0"/>
              <a:t>By 17 months, boys are more physically aggressive than girls throughout childhood in many cultures</a:t>
            </a:r>
          </a:p>
          <a:p>
            <a:pPr lvl="1"/>
            <a:r>
              <a:rPr lang="en-US" dirty="0" smtClean="0"/>
              <a:t>The sex difference is due in part to biology</a:t>
            </a:r>
          </a:p>
          <a:p>
            <a:pPr lvl="2"/>
            <a:r>
              <a:rPr lang="en-US" dirty="0" smtClean="0"/>
              <a:t>Male sex hormones (androgens) and temperamental traits (activity level, irritability, impulsivity) on which boys score higher</a:t>
            </a:r>
          </a:p>
          <a:p>
            <a:pPr lvl="1"/>
            <a:r>
              <a:rPr lang="en-US" dirty="0" smtClean="0"/>
              <a:t>Role conformity is also important</a:t>
            </a:r>
          </a:p>
          <a:p>
            <a:pPr lvl="2"/>
            <a:r>
              <a:rPr lang="en-US" dirty="0" smtClean="0"/>
              <a:t>As soon as preschoolers are aware of gender stereotypes (that males and females are expected to behave differently) physical aggression drops off more sharply in girls than in boys</a:t>
            </a:r>
          </a:p>
          <a:p>
            <a:pPr lvl="1"/>
            <a:r>
              <a:rPr lang="en-US" dirty="0" smtClean="0"/>
              <a:t>Parents also respond much more negatively to physical fighting in girls than in boys</a:t>
            </a:r>
          </a:p>
          <a:p>
            <a:pPr lvl="2"/>
            <a:r>
              <a:rPr lang="en-US" dirty="0" smtClean="0"/>
              <a:t>Ex. “Boys will be boys…” or “Little girls don’t act that way!”</a:t>
            </a:r>
          </a:p>
          <a:p>
            <a:r>
              <a:rPr lang="en-US" dirty="0" smtClean="0"/>
              <a:t>Sex differences in verbal and relational aggression are small</a:t>
            </a:r>
          </a:p>
          <a:p>
            <a:r>
              <a:rPr lang="en-US" dirty="0" smtClean="0"/>
              <a:t>Starting at preschool age, girls’ aggression is primarily relational and boys’ aggression is more variable, they display overall rates of aggression that are much higher than the rates of girls</a:t>
            </a:r>
          </a:p>
          <a:p>
            <a:r>
              <a:rPr lang="en-US" dirty="0" smtClean="0"/>
              <a:t>Occasional aggression is normal in preschoolers</a:t>
            </a:r>
          </a:p>
          <a:p>
            <a:pPr lvl="1"/>
            <a:r>
              <a:rPr lang="en-US" dirty="0" smtClean="0"/>
              <a:t>But, frequent, persistent physical or relational aggression in children who are emotionally negative, impulsive, and disobedient may lead to serious conduct problems in middle childhood and adolescence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Foundations of Self-Concept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Preschoolers’ self-concepts are initially very concrete</a:t>
            </a:r>
          </a:p>
          <a:p>
            <a:pPr lvl="1"/>
            <a:r>
              <a:rPr lang="en-US" dirty="0" smtClean="0"/>
              <a:t>They are based on observable characteristics (ex. Their name, physical appearance, possessions, and everyday behaviors)</a:t>
            </a:r>
          </a:p>
          <a:p>
            <a:pPr lvl="1"/>
            <a:r>
              <a:rPr lang="en-US" dirty="0" smtClean="0"/>
              <a:t>Ex. “I’m Tommy. I got this red shirt. I’m 3 years old.”</a:t>
            </a:r>
          </a:p>
          <a:p>
            <a:r>
              <a:rPr lang="en-US" dirty="0" smtClean="0"/>
              <a:t>By age 3.5 self-concepts also include typical emotions and attitudes (ex. “I’m happy when I play with my friends.”)</a:t>
            </a:r>
          </a:p>
          <a:p>
            <a:r>
              <a:rPr lang="en-US" dirty="0" smtClean="0"/>
              <a:t>4 year olds can infer appropriate motives and feelings for a trait label (“shy”) (ex. They know that a shy person doesn’t like being around unfamiliar people)</a:t>
            </a:r>
          </a:p>
          <a:p>
            <a:pPr lvl="1"/>
            <a:r>
              <a:rPr lang="en-US" dirty="0" smtClean="0"/>
              <a:t>But they do not yet make statements referring directly to personality traits (ex. “I’m shy”)</a:t>
            </a:r>
            <a:endParaRPr lang="en-US" dirty="0"/>
          </a:p>
        </p:txBody>
      </p:sp>
      <p:pic>
        <p:nvPicPr>
          <p:cNvPr id="61442" name="Picture 2" descr="http://t1.gstatic.com/images?q=tbn:ANd9GcQFomfHK88g7Wx6Xj1MYKkut9pjpbDkZVAJlfr5ZgfTroYHKd-ucA"/>
          <p:cNvPicPr>
            <a:picLocks noChangeAspect="1" noChangeArrowheads="1"/>
          </p:cNvPicPr>
          <p:nvPr/>
        </p:nvPicPr>
        <p:blipFill>
          <a:blip r:embed="rId2" cstate="print"/>
          <a:srcRect/>
          <a:stretch>
            <a:fillRect/>
          </a:stretch>
        </p:blipFill>
        <p:spPr bwMode="auto">
          <a:xfrm>
            <a:off x="5401733" y="5334000"/>
            <a:ext cx="1295400" cy="1324576"/>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Family as Training Ground for Aggressive Behavior</a:t>
            </a:r>
            <a:endParaRPr lang="en-US" dirty="0"/>
          </a:p>
        </p:txBody>
      </p:sp>
      <p:sp>
        <p:nvSpPr>
          <p:cNvPr id="3" name="Content Placeholder 2"/>
          <p:cNvSpPr>
            <a:spLocks noGrp="1"/>
          </p:cNvSpPr>
          <p:nvPr>
            <p:ph sz="quarter" idx="1"/>
          </p:nvPr>
        </p:nvSpPr>
        <p:spPr>
          <a:xfrm>
            <a:off x="609600" y="1447800"/>
            <a:ext cx="8077200" cy="4724400"/>
          </a:xfrm>
        </p:spPr>
        <p:txBody>
          <a:bodyPr>
            <a:normAutofit fontScale="77500" lnSpcReduction="20000"/>
          </a:bodyPr>
          <a:lstStyle/>
          <a:p>
            <a:r>
              <a:rPr lang="en-US" dirty="0" smtClean="0"/>
              <a:t>The same child-rearing practices that undermine moral internalization (love withdrawal, power assertion, physical punishment, and inconsistency) are linked to physical and relational aggression in both sexes from early childhood through adolescence</a:t>
            </a:r>
          </a:p>
          <a:p>
            <a:r>
              <a:rPr lang="en-US" dirty="0" smtClean="0"/>
              <a:t>The pattern of a conflict-ridden family atmosphere and an “out-of-control” child occurs more often with stressful life experiences, a parent with an unstable personality, or a difficult child</a:t>
            </a:r>
          </a:p>
          <a:p>
            <a:pPr lvl="1"/>
            <a:r>
              <a:rPr lang="en-US" dirty="0" smtClean="0"/>
              <a:t>Typically the parent threatens, criticizes, and punishes, and the child whines, yells, and refuses until the parent “gives in”</a:t>
            </a:r>
          </a:p>
          <a:p>
            <a:pPr lvl="1"/>
            <a:r>
              <a:rPr lang="en-US" dirty="0" smtClean="0"/>
              <a:t>As these cycles become more frequent, they generate anxiety and irritability among other family members, who soon join in the hostile interactions</a:t>
            </a:r>
          </a:p>
          <a:p>
            <a:r>
              <a:rPr lang="en-US" dirty="0" smtClean="0"/>
              <a:t>Boys are more likely than girls to be targets of harsh, inconsistent discipline because they are more active and impulsive and are therefore harder to control</a:t>
            </a:r>
          </a:p>
          <a:p>
            <a:r>
              <a:rPr lang="en-US" dirty="0" smtClean="0"/>
              <a:t>Highly aggressive children tend to be rejected by peers and to fail in school</a:t>
            </a:r>
          </a:p>
          <a:p>
            <a:pPr lvl="1"/>
            <a:r>
              <a:rPr lang="en-US" dirty="0" smtClean="0"/>
              <a:t>And (by adolescence) to seek out deviant peer groups that lead them toward violent delinquency and adult criminality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Violent Media and Aggression</a:t>
            </a:r>
            <a:endParaRPr lang="en-US" dirty="0"/>
          </a:p>
        </p:txBody>
      </p:sp>
      <p:sp>
        <p:nvSpPr>
          <p:cNvPr id="3" name="Content Placeholder 2"/>
          <p:cNvSpPr>
            <a:spLocks noGrp="1"/>
          </p:cNvSpPr>
          <p:nvPr>
            <p:ph sz="quarter" idx="1"/>
          </p:nvPr>
        </p:nvSpPr>
        <p:spPr>
          <a:xfrm>
            <a:off x="685800" y="1447800"/>
            <a:ext cx="8001000" cy="4572000"/>
          </a:xfrm>
        </p:spPr>
        <p:txBody>
          <a:bodyPr>
            <a:normAutofit fontScale="77500" lnSpcReduction="20000"/>
          </a:bodyPr>
          <a:lstStyle/>
          <a:p>
            <a:r>
              <a:rPr lang="en-US" dirty="0" smtClean="0"/>
              <a:t>57% of U.S. television programs, including children’s programming (66% of cartoons), depict violence that often goes unpunished</a:t>
            </a:r>
          </a:p>
          <a:p>
            <a:r>
              <a:rPr lang="en-US" dirty="0" smtClean="0"/>
              <a:t>Research indicates that watching TV violence and playing violent video and computer games increase the likelihood of hostile thoughts and emotions and all types of aggressive behavior</a:t>
            </a:r>
          </a:p>
          <a:p>
            <a:pPr lvl="1"/>
            <a:r>
              <a:rPr lang="en-US" dirty="0" smtClean="0"/>
              <a:t>Preschool and young school-age children are especially likely to imitate TV violence because they believe much TV fiction is real and accept what they see uncritically </a:t>
            </a:r>
          </a:p>
          <a:p>
            <a:r>
              <a:rPr lang="en-US" dirty="0" smtClean="0"/>
              <a:t>In several studies, time spent watching TV in childhood and adolescence predicted aggressive behavior in adulthood, even after controlling for other factors linked to TV viewing (prior child and parent aggression, IQ, parent education, family income, and neighborhood crime)</a:t>
            </a:r>
          </a:p>
          <a:p>
            <a:r>
              <a:rPr lang="en-US" dirty="0" smtClean="0"/>
              <a:t>Public pressure to regulate TV violence has led to policy measures, including the V-chip, which allows parents to block certain channels, and program ratings</a:t>
            </a:r>
          </a:p>
          <a:p>
            <a:r>
              <a:rPr lang="en-US" dirty="0" smtClean="0"/>
              <a:t>The internet also poses risks, and parents bear most of the responsibility for regulating children’s exposure to media violence and inappropriate content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Helping Children and Parents Control Aggression</a:t>
            </a:r>
            <a:endParaRPr lang="en-US" dirty="0"/>
          </a:p>
        </p:txBody>
      </p:sp>
      <p:sp>
        <p:nvSpPr>
          <p:cNvPr id="3" name="Content Placeholder 2"/>
          <p:cNvSpPr>
            <a:spLocks noGrp="1"/>
          </p:cNvSpPr>
          <p:nvPr>
            <p:ph sz="quarter" idx="1"/>
          </p:nvPr>
        </p:nvSpPr>
        <p:spPr>
          <a:xfrm>
            <a:off x="685800" y="1447800"/>
            <a:ext cx="8001000" cy="4572000"/>
          </a:xfrm>
        </p:spPr>
        <p:txBody>
          <a:bodyPr>
            <a:normAutofit fontScale="85000" lnSpcReduction="10000"/>
          </a:bodyPr>
          <a:lstStyle/>
          <a:p>
            <a:r>
              <a:rPr lang="en-US" dirty="0" smtClean="0"/>
              <a:t>Treatment for aggressive children should begin early before antisocial behavior becomes well-practiced and difficult to change</a:t>
            </a:r>
          </a:p>
          <a:p>
            <a:r>
              <a:rPr lang="en-US" dirty="0" smtClean="0"/>
              <a:t>Efforts to break the cycle of hostility between family members and promote effective ways of relating to others are crucial</a:t>
            </a:r>
          </a:p>
          <a:p>
            <a:r>
              <a:rPr lang="en-US" dirty="0" smtClean="0"/>
              <a:t>Aggressive children can benefit from coaching in emotional competence and peer interaction</a:t>
            </a:r>
          </a:p>
          <a:p>
            <a:pPr lvl="1"/>
            <a:r>
              <a:rPr lang="en-US" dirty="0" smtClean="0"/>
              <a:t>When opportunities arise, the child should be encouraged to talk about a playmates feelings as well as their own</a:t>
            </a:r>
          </a:p>
          <a:p>
            <a:pPr lvl="1"/>
            <a:r>
              <a:rPr lang="en-US" dirty="0" smtClean="0"/>
              <a:t>Practice in taking the perspective of others and encouraging sympathetic concern</a:t>
            </a:r>
          </a:p>
          <a:p>
            <a:pPr lvl="1"/>
            <a:r>
              <a:rPr lang="en-US" dirty="0" smtClean="0"/>
              <a:t>Participating in social problem-solving training, acting out common conflicts using puppets, discussing alternatives for resolving disputes, and practicing successful strategies </a:t>
            </a:r>
          </a:p>
          <a:p>
            <a:r>
              <a:rPr lang="en-US" dirty="0" smtClean="0"/>
              <a:t>Counseling can also help parents cope with stressors in their own lives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Gender Typing</a:t>
            </a:r>
            <a:endParaRPr lang="en-US" dirty="0"/>
          </a:p>
        </p:txBody>
      </p:sp>
      <p:sp>
        <p:nvSpPr>
          <p:cNvPr id="3" name="Content Placeholder 2"/>
          <p:cNvSpPr>
            <a:spLocks noGrp="1"/>
          </p:cNvSpPr>
          <p:nvPr>
            <p:ph sz="quarter" idx="1"/>
          </p:nvPr>
        </p:nvSpPr>
        <p:spPr>
          <a:xfrm>
            <a:off x="533400" y="1447800"/>
            <a:ext cx="8153400" cy="4572000"/>
          </a:xfrm>
        </p:spPr>
        <p:txBody>
          <a:bodyPr>
            <a:normAutofit fontScale="92500" lnSpcReduction="20000"/>
          </a:bodyPr>
          <a:lstStyle/>
          <a:p>
            <a:r>
              <a:rPr lang="en-US" b="1" dirty="0" smtClean="0"/>
              <a:t>Gender typing </a:t>
            </a:r>
            <a:r>
              <a:rPr lang="en-US" dirty="0" smtClean="0"/>
              <a:t>– any association of objects, activities, roles, or traits with one sex or the other in ways that conform to cultural stereotypes</a:t>
            </a:r>
          </a:p>
          <a:p>
            <a:r>
              <a:rPr lang="en-US" dirty="0" smtClean="0"/>
              <a:t>Even in preschool, children have already acquired many gender-linked beliefs and preferences and tend to play with peers of their own sex</a:t>
            </a:r>
          </a:p>
          <a:p>
            <a:pPr lvl="1"/>
            <a:r>
              <a:rPr lang="en-US" dirty="0" smtClean="0"/>
              <a:t>Ex. In a preschool classroom, girls may spend more time in the housekeeping, art, and reading corners and boys may gather more often in spaces devoted to blocks, woodworking, and active play</a:t>
            </a:r>
          </a:p>
          <a:p>
            <a:r>
              <a:rPr lang="en-US" dirty="0" smtClean="0"/>
              <a:t>Neither </a:t>
            </a:r>
            <a:r>
              <a:rPr lang="en-US" i="1" dirty="0" smtClean="0"/>
              <a:t>social learning theory</a:t>
            </a:r>
            <a:r>
              <a:rPr lang="en-US" dirty="0" smtClean="0"/>
              <a:t> (emphasizes modeling and reinforcement)</a:t>
            </a:r>
            <a:r>
              <a:rPr lang="en-US" i="1" dirty="0" smtClean="0"/>
              <a:t> </a:t>
            </a:r>
            <a:r>
              <a:rPr lang="en-US" dirty="0" smtClean="0"/>
              <a:t>or </a:t>
            </a:r>
            <a:r>
              <a:rPr lang="en-US" i="1" dirty="0" smtClean="0"/>
              <a:t>cognitive-developmental theory</a:t>
            </a:r>
            <a:r>
              <a:rPr lang="en-US" dirty="0" smtClean="0"/>
              <a:t> (emphasis on children as active thinkers) provides an adequate explanation of children’s gender typing</a:t>
            </a:r>
          </a:p>
          <a:p>
            <a:pPr lvl="1"/>
            <a:r>
              <a:rPr lang="en-US" dirty="0" smtClean="0"/>
              <a:t>But, a third perspective, </a:t>
            </a:r>
            <a:r>
              <a:rPr lang="en-US" i="1" dirty="0" smtClean="0"/>
              <a:t>gender schema theory</a:t>
            </a:r>
            <a:r>
              <a:rPr lang="en-US" dirty="0" smtClean="0"/>
              <a:t>, combines elements of the other two and has gained in favor among current theorists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Gender-Stereotyped Beliefs and Behavior</a:t>
            </a:r>
            <a:endParaRPr lang="en-US" dirty="0"/>
          </a:p>
        </p:txBody>
      </p:sp>
      <p:sp>
        <p:nvSpPr>
          <p:cNvPr id="3" name="Content Placeholder 2"/>
          <p:cNvSpPr>
            <a:spLocks noGrp="1"/>
          </p:cNvSpPr>
          <p:nvPr>
            <p:ph sz="quarter" idx="1"/>
          </p:nvPr>
        </p:nvSpPr>
        <p:spPr>
          <a:xfrm>
            <a:off x="609600" y="1447800"/>
            <a:ext cx="8077200" cy="4572000"/>
          </a:xfrm>
        </p:spPr>
        <p:txBody>
          <a:bodyPr>
            <a:normAutofit fontScale="85000" lnSpcReduction="10000"/>
          </a:bodyPr>
          <a:lstStyle/>
          <a:p>
            <a:r>
              <a:rPr lang="en-US" dirty="0" smtClean="0"/>
              <a:t>Around age 2, children use gender words (“boy,” “girl”) appropriately and associate gender categories with certain activities and behavior</a:t>
            </a:r>
          </a:p>
          <a:p>
            <a:r>
              <a:rPr lang="en-US" dirty="0" smtClean="0"/>
              <a:t>Preschoolers associate objects, games, occupations, and behaviors (physical and relational aggression) with one sex or the other</a:t>
            </a:r>
          </a:p>
          <a:p>
            <a:r>
              <a:rPr lang="en-US" dirty="0" smtClean="0"/>
              <a:t>Actions reflect preschoolers’ beliefs, play preferences, and personality traits</a:t>
            </a:r>
          </a:p>
          <a:p>
            <a:pPr lvl="1"/>
            <a:r>
              <a:rPr lang="en-US" dirty="0" smtClean="0"/>
              <a:t>Boys tend to be more active, impulsive, assertive, and physically aggressive</a:t>
            </a:r>
          </a:p>
          <a:p>
            <a:pPr lvl="1"/>
            <a:r>
              <a:rPr lang="en-US" dirty="0" smtClean="0"/>
              <a:t>Girls tend to be more fearful, dependent, emotionally sensitive, compliant, advanced in effortful control, and skilled at understanding self-conscious emotions and at inflicting indirect relational aggression</a:t>
            </a:r>
          </a:p>
          <a:p>
            <a:r>
              <a:rPr lang="en-US" dirty="0" smtClean="0"/>
              <a:t>Young children’s gender-stereotyped beliefs are rigid</a:t>
            </a:r>
          </a:p>
          <a:p>
            <a:pPr lvl="1"/>
            <a:r>
              <a:rPr lang="en-US" dirty="0" smtClean="0"/>
              <a:t>Most 3-4 year olds do not believe that gender stereotypes can be violated (boys don’t play with </a:t>
            </a:r>
            <a:r>
              <a:rPr lang="en-US" dirty="0" err="1" smtClean="0"/>
              <a:t>Barbies</a:t>
            </a:r>
            <a:r>
              <a:rPr lang="en-US" dirty="0" smtClean="0"/>
              <a:t> and girls don’t play with G.I. Joes)</a:t>
            </a:r>
          </a:p>
          <a:p>
            <a:pPr lvl="1"/>
            <a:r>
              <a:rPr lang="en-US" dirty="0" smtClean="0"/>
              <a:t>Most 3-6 year olds do not want to be friends with a child who violates a gender stereotype (a boy that wears nail polish or a girl that likes to play with trucks)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Genetic Influences on Gender Typing</a:t>
            </a:r>
            <a:endParaRPr lang="en-US" dirty="0"/>
          </a:p>
        </p:txBody>
      </p:sp>
      <p:sp>
        <p:nvSpPr>
          <p:cNvPr id="3" name="Content Placeholder 2"/>
          <p:cNvSpPr>
            <a:spLocks noGrp="1"/>
          </p:cNvSpPr>
          <p:nvPr>
            <p:ph sz="quarter" idx="1"/>
          </p:nvPr>
        </p:nvSpPr>
        <p:spPr>
          <a:xfrm>
            <a:off x="609600" y="1524000"/>
            <a:ext cx="8077200" cy="4572000"/>
          </a:xfrm>
        </p:spPr>
        <p:txBody>
          <a:bodyPr>
            <a:normAutofit fontScale="70000" lnSpcReduction="20000"/>
          </a:bodyPr>
          <a:lstStyle/>
          <a:p>
            <a:r>
              <a:rPr lang="en-US" dirty="0" smtClean="0"/>
              <a:t>Certain sex differences, such as male activity level and physical aggression and female emotional sensitivity, are found in human cultures around the world and in other mammalian species </a:t>
            </a:r>
          </a:p>
          <a:p>
            <a:endParaRPr lang="en-US" dirty="0" smtClean="0"/>
          </a:p>
          <a:p>
            <a:r>
              <a:rPr lang="en-US" dirty="0" smtClean="0"/>
              <a:t>From an evolutionary perspective, the adult life of our male ancestors was largely oriented toward competing for mates, that of our female ancestors toward rearing children</a:t>
            </a:r>
          </a:p>
          <a:p>
            <a:pPr lvl="1"/>
            <a:r>
              <a:rPr lang="en-US" dirty="0" smtClean="0"/>
              <a:t>Therefore, males became genetically primed for dominance and females for intimacy, responsiveness, and cooperativeness </a:t>
            </a:r>
          </a:p>
          <a:p>
            <a:pPr lvl="1"/>
            <a:endParaRPr lang="en-US" dirty="0" smtClean="0"/>
          </a:p>
          <a:p>
            <a:r>
              <a:rPr lang="en-US" dirty="0" smtClean="0"/>
              <a:t>Family and cultural forces can influence the intensity of biologically based sex differences but cannot erase those aspects that served adaptive functions in human history </a:t>
            </a:r>
          </a:p>
          <a:p>
            <a:endParaRPr lang="en-US" dirty="0" smtClean="0"/>
          </a:p>
          <a:p>
            <a:r>
              <a:rPr lang="en-US" dirty="0" smtClean="0"/>
              <a:t>Research indicates that hormones affect how boys and girls play</a:t>
            </a:r>
          </a:p>
          <a:p>
            <a:pPr lvl="1"/>
            <a:r>
              <a:rPr lang="en-US" dirty="0" smtClean="0"/>
              <a:t>Resulting in preschoolers who often choose same-sex play partners whose interests and behaviors are compatible with their own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Influences on Gender Typing</a:t>
            </a:r>
            <a:endParaRPr lang="en-US" dirty="0"/>
          </a:p>
        </p:txBody>
      </p:sp>
      <p:sp>
        <p:nvSpPr>
          <p:cNvPr id="3" name="Content Placeholder 2"/>
          <p:cNvSpPr>
            <a:spLocks noGrp="1"/>
          </p:cNvSpPr>
          <p:nvPr>
            <p:ph sz="quarter" idx="1"/>
          </p:nvPr>
        </p:nvSpPr>
        <p:spPr/>
        <p:txBody>
          <a:bodyPr/>
          <a:lstStyle/>
          <a:p>
            <a:r>
              <a:rPr lang="en-US" dirty="0" smtClean="0"/>
              <a:t>Environmental forces at home, at school, and in the community build on genetic influences to promote gender typing in early childhood</a:t>
            </a:r>
          </a:p>
          <a:p>
            <a:r>
              <a:rPr lang="en-US" dirty="0" smtClean="0"/>
              <a:t>The more gender-typed a preschooler is the sharper the increase of gender-typed behavior between ages 2.5 – 8 </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Environmental Influences: Parents</a:t>
            </a:r>
            <a:endParaRPr lang="en-US" dirty="0"/>
          </a:p>
        </p:txBody>
      </p:sp>
      <p:sp>
        <p:nvSpPr>
          <p:cNvPr id="3" name="Content Placeholder 2"/>
          <p:cNvSpPr>
            <a:spLocks noGrp="1"/>
          </p:cNvSpPr>
          <p:nvPr>
            <p:ph sz="quarter" idx="1"/>
          </p:nvPr>
        </p:nvSpPr>
        <p:spPr>
          <a:xfrm>
            <a:off x="457200" y="1219200"/>
            <a:ext cx="8229600" cy="4953000"/>
          </a:xfrm>
        </p:spPr>
        <p:txBody>
          <a:bodyPr>
            <a:normAutofit fontScale="85000" lnSpcReduction="10000"/>
          </a:bodyPr>
          <a:lstStyle/>
          <a:p>
            <a:r>
              <a:rPr lang="en-US" dirty="0" smtClean="0"/>
              <a:t>Parents often prefer that their children play with “gender-appropriate” toys and have different goals for children of each sex</a:t>
            </a:r>
          </a:p>
          <a:p>
            <a:pPr lvl="1"/>
            <a:r>
              <a:rPr lang="en-US" dirty="0" smtClean="0"/>
              <a:t>Tend to describe achievement, competition, and control of emotion as important for sons and warmth, “ladylike” behavior, and closely supervised activities for daughters</a:t>
            </a:r>
          </a:p>
          <a:p>
            <a:pPr lvl="1"/>
            <a:r>
              <a:rPr lang="en-US" dirty="0" smtClean="0"/>
              <a:t>Parents give their sons toys that stress action and competition (guns, cars, tools, footballs) and their daughters toys that emphasize nurturance, cooperation, and physical attractiveness (dolls, tea sets, jewelry)</a:t>
            </a:r>
          </a:p>
          <a:p>
            <a:r>
              <a:rPr lang="en-US" dirty="0" smtClean="0"/>
              <a:t>Parents reinforce independence in boys and closeness and dependency in girls</a:t>
            </a:r>
          </a:p>
          <a:p>
            <a:pPr lvl="1"/>
            <a:r>
              <a:rPr lang="en-US" dirty="0" smtClean="0"/>
              <a:t>Parents react more positively when a son, as compared to a daughter, plays with cars and trucks, demands attention, runs and climbs, or tries to take toys from others</a:t>
            </a:r>
          </a:p>
          <a:p>
            <a:pPr lvl="1"/>
            <a:r>
              <a:rPr lang="en-US" dirty="0" smtClean="0"/>
              <a:t>When interacting with daughters, parents more often direct play activities, provide help, encourage participation in household tasks, make supportive statements (approval, praise, and agreement), and refer to emotions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Influences: Parents (cont.)</a:t>
            </a:r>
            <a:endParaRPr lang="en-US" dirty="0"/>
          </a:p>
        </p:txBody>
      </p:sp>
      <p:sp>
        <p:nvSpPr>
          <p:cNvPr id="3" name="Content Placeholder 2"/>
          <p:cNvSpPr>
            <a:spLocks noGrp="1"/>
          </p:cNvSpPr>
          <p:nvPr>
            <p:ph sz="quarter" idx="1"/>
          </p:nvPr>
        </p:nvSpPr>
        <p:spPr>
          <a:xfrm>
            <a:off x="533400" y="1447800"/>
            <a:ext cx="8153400" cy="4572000"/>
          </a:xfrm>
        </p:spPr>
        <p:txBody>
          <a:bodyPr>
            <a:normAutofit fontScale="92500" lnSpcReduction="10000"/>
          </a:bodyPr>
          <a:lstStyle/>
          <a:p>
            <a:r>
              <a:rPr lang="en-US" dirty="0" smtClean="0"/>
              <a:t>Parents’ language provides indirect cues about gender categories</a:t>
            </a:r>
          </a:p>
          <a:p>
            <a:pPr lvl="1"/>
            <a:r>
              <a:rPr lang="en-US" dirty="0" smtClean="0"/>
              <a:t>Parents may express </a:t>
            </a:r>
            <a:r>
              <a:rPr lang="en-US" i="1" dirty="0" smtClean="0"/>
              <a:t>generic utterances</a:t>
            </a:r>
            <a:r>
              <a:rPr lang="en-US" dirty="0" smtClean="0"/>
              <a:t> about males and females and affirm similar stereotypes voiced by 4-6 year olds (son: “Only boys can drive trucks,” mother: “OK”)</a:t>
            </a:r>
          </a:p>
          <a:p>
            <a:pPr lvl="2"/>
            <a:r>
              <a:rPr lang="en-US" b="1" dirty="0" smtClean="0"/>
              <a:t>Generic utterances </a:t>
            </a:r>
            <a:r>
              <a:rPr lang="en-US" dirty="0" smtClean="0"/>
              <a:t>– referring to all males or females as alike (ex. “boys can be sailors,” “girls don’t really like trucks” )</a:t>
            </a:r>
          </a:p>
          <a:p>
            <a:r>
              <a:rPr lang="en-US" dirty="0" smtClean="0"/>
              <a:t>Overall boys are more gender-typed than girls</a:t>
            </a:r>
          </a:p>
          <a:p>
            <a:pPr lvl="1"/>
            <a:r>
              <a:rPr lang="en-US" dirty="0" smtClean="0"/>
              <a:t>Fathers, especially are more insistent that boys conform to gender roles</a:t>
            </a:r>
          </a:p>
          <a:p>
            <a:pPr lvl="1"/>
            <a:r>
              <a:rPr lang="en-US" dirty="0" smtClean="0"/>
              <a:t>They place more pressure to achieve on sons than on daughters and are less tolerant of  “cross-gender”  behavior in sons</a:t>
            </a:r>
          </a:p>
          <a:p>
            <a:pPr lvl="2"/>
            <a:r>
              <a:rPr lang="en-US" dirty="0" smtClean="0"/>
              <a:t>More concerning for a boy to be a “sissy” than a girl to be a “tomboy”</a:t>
            </a:r>
          </a:p>
          <a:p>
            <a:r>
              <a:rPr lang="en-US" dirty="0" smtClean="0"/>
              <a:t>Parents who hold </a:t>
            </a:r>
            <a:r>
              <a:rPr lang="en-US" dirty="0" err="1" smtClean="0"/>
              <a:t>nonstereotyped</a:t>
            </a:r>
            <a:r>
              <a:rPr lang="en-US" dirty="0" smtClean="0"/>
              <a:t> values and who avoid stereotyped behavior have children who are less gender-typed…duh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Influences: Teachers </a:t>
            </a:r>
            <a:endParaRPr lang="en-US" dirty="0"/>
          </a:p>
        </p:txBody>
      </p:sp>
      <p:sp>
        <p:nvSpPr>
          <p:cNvPr id="3" name="Content Placeholder 2"/>
          <p:cNvSpPr>
            <a:spLocks noGrp="1"/>
          </p:cNvSpPr>
          <p:nvPr>
            <p:ph sz="quarter" idx="1"/>
          </p:nvPr>
        </p:nvSpPr>
        <p:spPr>
          <a:xfrm>
            <a:off x="609600" y="1447800"/>
            <a:ext cx="8077200" cy="4572000"/>
          </a:xfrm>
        </p:spPr>
        <p:txBody>
          <a:bodyPr>
            <a:normAutofit fontScale="70000" lnSpcReduction="20000"/>
          </a:bodyPr>
          <a:lstStyle/>
          <a:p>
            <a:r>
              <a:rPr lang="en-US" dirty="0" smtClean="0"/>
              <a:t>Teachers often extend gender-role learning by emphasizing gender distinctions and encouraging different activities for boys and girls</a:t>
            </a:r>
          </a:p>
          <a:p>
            <a:pPr lvl="1"/>
            <a:r>
              <a:rPr lang="en-US" dirty="0" smtClean="0"/>
              <a:t>Ex. Gender distinction: teachers asks “will all the girls line up on this side of the room and all the boys line up on the other side.” or asking “boys, I wish you would be more quiet like the girls”</a:t>
            </a:r>
          </a:p>
          <a:p>
            <a:r>
              <a:rPr lang="en-US" dirty="0" smtClean="0"/>
              <a:t>Preschool teachers give girls more encouragement to participate in adult-structured activities</a:t>
            </a:r>
          </a:p>
          <a:p>
            <a:pPr lvl="1"/>
            <a:r>
              <a:rPr lang="en-US" dirty="0" smtClean="0"/>
              <a:t>Girls frequently cluster around the teacher, following directions</a:t>
            </a:r>
          </a:p>
          <a:p>
            <a:pPr lvl="1"/>
            <a:r>
              <a:rPr lang="en-US" dirty="0" smtClean="0"/>
              <a:t>While boys are attracted to areas of the classroom where teachers are minimally involved</a:t>
            </a:r>
          </a:p>
          <a:p>
            <a:pPr lvl="1"/>
            <a:r>
              <a:rPr lang="en-US" dirty="0" smtClean="0"/>
              <a:t>As a result, boys and girls engage in different social behaviors</a:t>
            </a:r>
          </a:p>
          <a:p>
            <a:pPr lvl="2"/>
            <a:r>
              <a:rPr lang="en-US" dirty="0" smtClean="0"/>
              <a:t>Compliance and bids for help occur more often in adult-structured contexts</a:t>
            </a:r>
          </a:p>
          <a:p>
            <a:pPr lvl="2"/>
            <a:r>
              <a:rPr lang="en-US" dirty="0" smtClean="0"/>
              <a:t>Assertiveness, leadership, and creative use of materials occur more often in unstructured contexts</a:t>
            </a:r>
          </a:p>
          <a:p>
            <a:r>
              <a:rPr lang="en-US" dirty="0" smtClean="0"/>
              <a:t>When girls misbehave, teachers tend to negotiate or come up with a joint plan to improve behavior </a:t>
            </a:r>
          </a:p>
          <a:p>
            <a:r>
              <a:rPr lang="en-US" dirty="0" smtClean="0"/>
              <a:t>When boys misbehave, teachers tend to use disapproval and controlling discipline</a:t>
            </a:r>
          </a:p>
          <a:p>
            <a:pPr lvl="1"/>
            <a:r>
              <a:rPr lang="en-US" dirty="0" smtClean="0"/>
              <a:t>Teachers seem to expect boys to misbehave, a belief based partially on boys’ actual behavior and partially on gender stereotypes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Foundations of Self-Concept</a:t>
            </a:r>
            <a:endParaRPr lang="en-US" dirty="0"/>
          </a:p>
        </p:txBody>
      </p:sp>
      <p:sp>
        <p:nvSpPr>
          <p:cNvPr id="3" name="Content Placeholder 2"/>
          <p:cNvSpPr>
            <a:spLocks noGrp="1"/>
          </p:cNvSpPr>
          <p:nvPr>
            <p:ph sz="quarter" idx="1"/>
          </p:nvPr>
        </p:nvSpPr>
        <p:spPr>
          <a:xfrm>
            <a:off x="609600" y="1295400"/>
            <a:ext cx="8077200" cy="4724400"/>
          </a:xfrm>
        </p:spPr>
        <p:txBody>
          <a:bodyPr>
            <a:normAutofit fontScale="92500" lnSpcReduction="20000"/>
          </a:bodyPr>
          <a:lstStyle/>
          <a:p>
            <a:r>
              <a:rPr lang="en-US" dirty="0" smtClean="0"/>
              <a:t>Autobiographical memory develops through adult-child conversations about personally experienced events</a:t>
            </a:r>
          </a:p>
          <a:p>
            <a:pPr lvl="1"/>
            <a:r>
              <a:rPr lang="en-US" b="1" dirty="0" smtClean="0"/>
              <a:t>Autobiographical memory </a:t>
            </a:r>
            <a:r>
              <a:rPr lang="en-US" dirty="0" smtClean="0"/>
              <a:t>– a life story narrative that is more coherent and lasting than the isolated memories of the first few years</a:t>
            </a:r>
          </a:p>
          <a:p>
            <a:pPr lvl="1"/>
            <a:r>
              <a:rPr lang="en-US" dirty="0" smtClean="0"/>
              <a:t>In one study, the richness of mothers’ emotional communication about the past (ex. Evaluations of positive events, explanations of children’s negative feelings and their resolution) helped children understand themselves</a:t>
            </a:r>
          </a:p>
          <a:p>
            <a:pPr lvl="2"/>
            <a:r>
              <a:rPr lang="en-US" dirty="0" smtClean="0"/>
              <a:t>It predicted greater consistency in 5 and 6 year olds’ reports of their personal characteristics </a:t>
            </a:r>
          </a:p>
          <a:p>
            <a:r>
              <a:rPr lang="en-US" dirty="0" smtClean="0"/>
              <a:t>As they talk about personally significant events and their cognitive skills advance, preschoolers gradually come to view themselves as persisting over time </a:t>
            </a:r>
          </a:p>
          <a:p>
            <a:pPr lvl="1"/>
            <a:r>
              <a:rPr lang="en-US" dirty="0" smtClean="0"/>
              <a:t>Ex. Around age 4, children first become certain that a video image of themselves replayed to them a few minutes after is was filmed is still “me”</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068"/>
            <a:ext cx="7772400" cy="1143000"/>
          </a:xfrm>
        </p:spPr>
        <p:txBody>
          <a:bodyPr/>
          <a:lstStyle/>
          <a:p>
            <a:r>
              <a:rPr lang="en-US" dirty="0" smtClean="0"/>
              <a:t>Environmental Influences: Peers</a:t>
            </a:r>
            <a:endParaRPr lang="en-US" dirty="0"/>
          </a:p>
        </p:txBody>
      </p:sp>
      <p:sp>
        <p:nvSpPr>
          <p:cNvPr id="3" name="Content Placeholder 2"/>
          <p:cNvSpPr>
            <a:spLocks noGrp="1"/>
          </p:cNvSpPr>
          <p:nvPr>
            <p:ph sz="quarter" idx="1"/>
          </p:nvPr>
        </p:nvSpPr>
        <p:spPr>
          <a:xfrm>
            <a:off x="609600" y="1295400"/>
            <a:ext cx="8077200" cy="4876800"/>
          </a:xfrm>
        </p:spPr>
        <p:txBody>
          <a:bodyPr>
            <a:normAutofit fontScale="70000" lnSpcReduction="20000"/>
          </a:bodyPr>
          <a:lstStyle/>
          <a:p>
            <a:r>
              <a:rPr lang="en-US" dirty="0" smtClean="0"/>
              <a:t>The more preschoolers play with same-sex partners, the more their behavior becomes gender-typed</a:t>
            </a:r>
          </a:p>
          <a:p>
            <a:pPr lvl="1"/>
            <a:r>
              <a:rPr lang="en-US" dirty="0" smtClean="0"/>
              <a:t>In toy choices, activity level, aggression, and adult involvement </a:t>
            </a:r>
          </a:p>
          <a:p>
            <a:pPr lvl="1"/>
            <a:r>
              <a:rPr lang="en-US" dirty="0" smtClean="0"/>
              <a:t>By age 3, same-sex peers positively reinforce one another for gender-typed play by praising, imitating, or joining in play</a:t>
            </a:r>
          </a:p>
          <a:p>
            <a:pPr lvl="1"/>
            <a:r>
              <a:rPr lang="en-US" dirty="0" smtClean="0"/>
              <a:t>But, when preschoolers engage in “cross-gender” activities peers criticize them (ex. when boys play with dolls or when girls play with cars and trucks)</a:t>
            </a:r>
          </a:p>
          <a:p>
            <a:pPr lvl="2"/>
            <a:r>
              <a:rPr lang="en-US" dirty="0" smtClean="0"/>
              <a:t>Boys are especially intolerant of cross-gender play in other boys</a:t>
            </a:r>
          </a:p>
          <a:p>
            <a:r>
              <a:rPr lang="en-US" dirty="0" smtClean="0"/>
              <a:t>Children develop different styles of social influence in gender-segregated peer groups</a:t>
            </a:r>
          </a:p>
          <a:p>
            <a:pPr lvl="1"/>
            <a:r>
              <a:rPr lang="en-US" dirty="0"/>
              <a:t>B</a:t>
            </a:r>
            <a:r>
              <a:rPr lang="en-US" dirty="0" smtClean="0"/>
              <a:t>oys often rely on commands, threats, and physical force to get their way in large same-sex peer groups</a:t>
            </a:r>
          </a:p>
          <a:p>
            <a:pPr lvl="1"/>
            <a:r>
              <a:rPr lang="en-US" dirty="0" smtClean="0"/>
              <a:t>Girls’ preference for playing in pairs leads to greater concern with a partner’s needs, evident in girls’ use of polite requests, persuasion, and acceptance</a:t>
            </a:r>
          </a:p>
          <a:p>
            <a:pPr lvl="2"/>
            <a:r>
              <a:rPr lang="en-US" dirty="0" smtClean="0"/>
              <a:t>Girls use of polite tactics succeed with other girls but not with boys, who usually ignore their requests, which gives girls another reason to stop interacting with them</a:t>
            </a:r>
          </a:p>
          <a:p>
            <a:r>
              <a:rPr lang="en-US" dirty="0" smtClean="0"/>
              <a:t>As boys and girls separate, </a:t>
            </a:r>
            <a:r>
              <a:rPr lang="en-US" i="1" dirty="0" smtClean="0"/>
              <a:t>in-group favoritism </a:t>
            </a:r>
            <a:r>
              <a:rPr lang="en-US" dirty="0" smtClean="0"/>
              <a:t>contributes to the formation of separate subcultures based on gender</a:t>
            </a:r>
          </a:p>
          <a:p>
            <a:pPr lvl="1"/>
            <a:r>
              <a:rPr lang="en-US" b="1" dirty="0" smtClean="0"/>
              <a:t>In-group favoritism </a:t>
            </a:r>
            <a:r>
              <a:rPr lang="en-US" dirty="0" smtClean="0"/>
              <a:t>– more positive evaluations of members of one’s own gender</a:t>
            </a:r>
          </a:p>
          <a:p>
            <a:pPr lvl="1"/>
            <a:r>
              <a:rPr lang="en-US" dirty="0" smtClean="0"/>
              <a:t>This sustains the separate social worlds of boys and girls, resulting in “two distinct subcultures” of knowledge, beliefs, interests, and behaviors </a:t>
            </a:r>
            <a:endParaRPr lang="en-US" dirty="0"/>
          </a:p>
        </p:txBody>
      </p:sp>
    </p:spTree>
    <p:extLst>
      <p:ext uri="{BB962C8B-B14F-4D97-AF65-F5344CB8AC3E}">
        <p14:creationId xmlns:p14="http://schemas.microsoft.com/office/powerpoint/2010/main" val="13876598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Broader Social Environment</a:t>
            </a:r>
            <a:endParaRPr lang="en-US" dirty="0"/>
          </a:p>
        </p:txBody>
      </p:sp>
      <p:sp>
        <p:nvSpPr>
          <p:cNvPr id="3" name="Content Placeholder 2"/>
          <p:cNvSpPr>
            <a:spLocks noGrp="1"/>
          </p:cNvSpPr>
          <p:nvPr>
            <p:ph sz="quarter" idx="1"/>
          </p:nvPr>
        </p:nvSpPr>
        <p:spPr/>
        <p:txBody>
          <a:bodyPr/>
          <a:lstStyle/>
          <a:p>
            <a:r>
              <a:rPr lang="en-US" dirty="0" smtClean="0"/>
              <a:t>Although children’s everyday environments have changed to some degree over time, they continue to present children with many examples of gender-typed behavior</a:t>
            </a:r>
          </a:p>
          <a:p>
            <a:pPr lvl="1"/>
            <a:r>
              <a:rPr lang="en-US" dirty="0" smtClean="0"/>
              <a:t>In occupations, leisure activities, media portrayals, and achievements of men and women</a:t>
            </a:r>
          </a:p>
          <a:p>
            <a:r>
              <a:rPr lang="en-US" dirty="0" smtClean="0"/>
              <a:t>Children soon come to view not just their social surroundings, but also themselves through a “gender-biased lens,” </a:t>
            </a:r>
          </a:p>
          <a:p>
            <a:pPr lvl="1"/>
            <a:r>
              <a:rPr lang="en-US" dirty="0"/>
              <a:t>T</a:t>
            </a:r>
            <a:r>
              <a:rPr lang="en-US" dirty="0" smtClean="0"/>
              <a:t>his perspective can restrict their interests and learning opportunities </a:t>
            </a:r>
            <a:endParaRPr lang="en-US" dirty="0"/>
          </a:p>
        </p:txBody>
      </p:sp>
    </p:spTree>
    <p:extLst>
      <p:ext uri="{BB962C8B-B14F-4D97-AF65-F5344CB8AC3E}">
        <p14:creationId xmlns:p14="http://schemas.microsoft.com/office/powerpoint/2010/main" val="288234824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815"/>
            <a:ext cx="7772400" cy="1143000"/>
          </a:xfrm>
        </p:spPr>
        <p:txBody>
          <a:bodyPr/>
          <a:lstStyle/>
          <a:p>
            <a:r>
              <a:rPr lang="en-US" dirty="0" smtClean="0"/>
              <a:t>Gender Identity </a:t>
            </a:r>
            <a:endParaRPr lang="en-US" dirty="0"/>
          </a:p>
        </p:txBody>
      </p:sp>
      <p:sp>
        <p:nvSpPr>
          <p:cNvPr id="3" name="Content Placeholder 2"/>
          <p:cNvSpPr>
            <a:spLocks noGrp="1"/>
          </p:cNvSpPr>
          <p:nvPr>
            <p:ph sz="quarter" idx="1"/>
          </p:nvPr>
        </p:nvSpPr>
        <p:spPr>
          <a:xfrm>
            <a:off x="609600" y="1295400"/>
            <a:ext cx="8077200" cy="4800600"/>
          </a:xfrm>
        </p:spPr>
        <p:txBody>
          <a:bodyPr>
            <a:normAutofit fontScale="77500" lnSpcReduction="20000"/>
          </a:bodyPr>
          <a:lstStyle/>
          <a:p>
            <a:r>
              <a:rPr lang="en-US" b="1" dirty="0" smtClean="0"/>
              <a:t>Gender identity</a:t>
            </a:r>
            <a:r>
              <a:rPr lang="en-US" dirty="0" smtClean="0"/>
              <a:t> – a person’s self-image as relatively masculine or feminine</a:t>
            </a:r>
          </a:p>
          <a:p>
            <a:r>
              <a:rPr lang="en-US" dirty="0" smtClean="0"/>
              <a:t>By middle childhood researchers can measure gender identity by asking children to rate themselves on personality traits</a:t>
            </a:r>
          </a:p>
          <a:p>
            <a:pPr lvl="1"/>
            <a:r>
              <a:rPr lang="en-US" dirty="0" smtClean="0"/>
              <a:t>A child or adult with a “masculine” identity scores high on traditionally masculine items (such as </a:t>
            </a:r>
            <a:r>
              <a:rPr lang="en-US" i="1" dirty="0" smtClean="0"/>
              <a:t>ambitious, competitive, </a:t>
            </a:r>
            <a:r>
              <a:rPr lang="en-US" dirty="0" smtClean="0"/>
              <a:t>and </a:t>
            </a:r>
            <a:r>
              <a:rPr lang="en-US" i="1" dirty="0" smtClean="0"/>
              <a:t>self-sufficient</a:t>
            </a:r>
            <a:r>
              <a:rPr lang="en-US" dirty="0" smtClean="0"/>
              <a:t>) and low on traditionally feminine items (such as </a:t>
            </a:r>
            <a:r>
              <a:rPr lang="en-US" i="1" dirty="0" smtClean="0"/>
              <a:t>affectionate, cheerful, </a:t>
            </a:r>
            <a:r>
              <a:rPr lang="en-US" dirty="0" smtClean="0"/>
              <a:t>and </a:t>
            </a:r>
            <a:r>
              <a:rPr lang="en-US" i="1" dirty="0" smtClean="0"/>
              <a:t>soft-spoken</a:t>
            </a:r>
            <a:r>
              <a:rPr lang="en-US" dirty="0" smtClean="0"/>
              <a:t>)</a:t>
            </a:r>
          </a:p>
          <a:p>
            <a:pPr lvl="1"/>
            <a:r>
              <a:rPr lang="en-US" dirty="0" smtClean="0"/>
              <a:t>A substantial minority, especially females, scores high on both masculine and feminine characteristics, a gender identity called </a:t>
            </a:r>
            <a:r>
              <a:rPr lang="en-US" b="1" dirty="0" smtClean="0"/>
              <a:t>androgyny</a:t>
            </a:r>
            <a:r>
              <a:rPr lang="en-US" dirty="0" smtClean="0"/>
              <a:t> </a:t>
            </a:r>
          </a:p>
          <a:p>
            <a:r>
              <a:rPr lang="en-US" dirty="0" smtClean="0"/>
              <a:t>Gender identity is a good predictor of psychological adjustment</a:t>
            </a:r>
          </a:p>
          <a:p>
            <a:pPr lvl="1"/>
            <a:r>
              <a:rPr lang="en-US" dirty="0" smtClean="0"/>
              <a:t>“Masculine” and androgynous children and adults have a higher sense of self-esteem than “feminine” individuals</a:t>
            </a:r>
          </a:p>
          <a:p>
            <a:pPr lvl="2"/>
            <a:r>
              <a:rPr lang="en-US" dirty="0" smtClean="0"/>
              <a:t>Perhaps because many typically feminine traits are not highly valued by society</a:t>
            </a:r>
          </a:p>
          <a:p>
            <a:pPr lvl="1"/>
            <a:r>
              <a:rPr lang="en-US" dirty="0" smtClean="0"/>
              <a:t>Androgynous individuals are more adaptable to the demands of different situations, such as being able to show masculine independence or feminine sensitivity </a:t>
            </a:r>
          </a:p>
          <a:p>
            <a:r>
              <a:rPr lang="en-US" dirty="0" smtClean="0"/>
              <a:t>The existence of an androgynous identity demonstrates that children can acquire a mixture of positive qualities traditionally associated with each gender</a:t>
            </a:r>
          </a:p>
          <a:p>
            <a:pPr lvl="1"/>
            <a:r>
              <a:rPr lang="en-US" dirty="0" smtClean="0"/>
              <a:t>This orientation may best help children realize their potential </a:t>
            </a:r>
            <a:endParaRPr lang="en-US" dirty="0"/>
          </a:p>
        </p:txBody>
      </p:sp>
    </p:spTree>
    <p:extLst>
      <p:ext uri="{BB962C8B-B14F-4D97-AF65-F5344CB8AC3E}">
        <p14:creationId xmlns:p14="http://schemas.microsoft.com/office/powerpoint/2010/main" val="14848041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Emergence of Gender Identity </a:t>
            </a:r>
            <a:endParaRPr lang="en-US" dirty="0"/>
          </a:p>
        </p:txBody>
      </p:sp>
      <p:sp>
        <p:nvSpPr>
          <p:cNvPr id="3" name="Content Placeholder 2"/>
          <p:cNvSpPr>
            <a:spLocks noGrp="1"/>
          </p:cNvSpPr>
          <p:nvPr>
            <p:ph sz="quarter" idx="1"/>
          </p:nvPr>
        </p:nvSpPr>
        <p:spPr>
          <a:xfrm>
            <a:off x="533400" y="1371600"/>
            <a:ext cx="8153400" cy="4876800"/>
          </a:xfrm>
        </p:spPr>
        <p:txBody>
          <a:bodyPr>
            <a:normAutofit fontScale="77500" lnSpcReduction="20000"/>
          </a:bodyPr>
          <a:lstStyle/>
          <a:p>
            <a:r>
              <a:rPr lang="en-US" dirty="0" smtClean="0"/>
              <a:t>According to </a:t>
            </a:r>
            <a:r>
              <a:rPr lang="en-US" i="1" dirty="0" smtClean="0"/>
              <a:t>social learning theory</a:t>
            </a:r>
            <a:r>
              <a:rPr lang="en-US" dirty="0" smtClean="0"/>
              <a:t> behavior comes before self-perceptions</a:t>
            </a:r>
          </a:p>
          <a:p>
            <a:pPr lvl="1"/>
            <a:r>
              <a:rPr lang="en-US" dirty="0" smtClean="0"/>
              <a:t>Preschoolers first acquire gender-typed responses through modeling and reinforcement and only later organize these behaviors into gender-linked ideas about themselves</a:t>
            </a:r>
          </a:p>
          <a:p>
            <a:r>
              <a:rPr lang="en-US" dirty="0" smtClean="0"/>
              <a:t>In contrast, </a:t>
            </a:r>
            <a:r>
              <a:rPr lang="en-US" i="1" dirty="0" smtClean="0"/>
              <a:t>cognitive-developmental theory</a:t>
            </a:r>
            <a:r>
              <a:rPr lang="en-US" dirty="0" smtClean="0"/>
              <a:t> maintains that self-perceptions come before behavior</a:t>
            </a:r>
          </a:p>
          <a:p>
            <a:pPr lvl="1"/>
            <a:r>
              <a:rPr lang="en-US" dirty="0" smtClean="0"/>
              <a:t>Over the preschool years, children acquire a cognitive appreciation of the permanence of their sex</a:t>
            </a:r>
          </a:p>
          <a:p>
            <a:pPr lvl="1"/>
            <a:r>
              <a:rPr lang="en-US" dirty="0" smtClean="0"/>
              <a:t>They develop </a:t>
            </a:r>
            <a:r>
              <a:rPr lang="en-US" b="1" dirty="0" smtClean="0"/>
              <a:t>gender constancy </a:t>
            </a:r>
            <a:r>
              <a:rPr lang="en-US" dirty="0" smtClean="0"/>
              <a:t>– a full understanding of the biologically based permanence of their gender, including the realization that sex remains the same even if clothing, hairstyle, and play activities change</a:t>
            </a:r>
          </a:p>
          <a:p>
            <a:pPr lvl="1"/>
            <a:r>
              <a:rPr lang="en-US" dirty="0" smtClean="0"/>
              <a:t>Then, children use this knowledge to guide their behavior </a:t>
            </a:r>
          </a:p>
          <a:p>
            <a:r>
              <a:rPr lang="en-US" dirty="0" smtClean="0"/>
              <a:t>However, “gender-appropriate” behavior appears so early that its initial appearance must result from modeling and reinforcement, not from gender constancy </a:t>
            </a:r>
          </a:p>
          <a:p>
            <a:r>
              <a:rPr lang="en-US" dirty="0" smtClean="0"/>
              <a:t>Overall, the evidence indicates that the impact of gender constancy on </a:t>
            </a:r>
            <a:r>
              <a:rPr lang="en-US" dirty="0"/>
              <a:t>g</a:t>
            </a:r>
            <a:r>
              <a:rPr lang="en-US" dirty="0" smtClean="0"/>
              <a:t>ender typing is not great </a:t>
            </a:r>
          </a:p>
          <a:p>
            <a:pPr lvl="1"/>
            <a:r>
              <a:rPr lang="en-US" dirty="0" smtClean="0"/>
              <a:t>Gender-role adoption is more powerfully affected by children’s beliefs about how close the connection must be between their own gender and their behavior </a:t>
            </a:r>
            <a:endParaRPr lang="en-US" dirty="0"/>
          </a:p>
        </p:txBody>
      </p:sp>
    </p:spTree>
    <p:extLst>
      <p:ext uri="{BB962C8B-B14F-4D97-AF65-F5344CB8AC3E}">
        <p14:creationId xmlns:p14="http://schemas.microsoft.com/office/powerpoint/2010/main" val="31825619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Gender Schema Theory </a:t>
            </a:r>
            <a:endParaRPr lang="en-US" dirty="0"/>
          </a:p>
        </p:txBody>
      </p:sp>
      <p:sp>
        <p:nvSpPr>
          <p:cNvPr id="3" name="Content Placeholder 2"/>
          <p:cNvSpPr>
            <a:spLocks noGrp="1"/>
          </p:cNvSpPr>
          <p:nvPr>
            <p:ph sz="quarter" idx="1"/>
          </p:nvPr>
        </p:nvSpPr>
        <p:spPr>
          <a:xfrm>
            <a:off x="533400" y="1219200"/>
            <a:ext cx="8153400" cy="5029200"/>
          </a:xfrm>
        </p:spPr>
        <p:txBody>
          <a:bodyPr>
            <a:normAutofit fontScale="85000" lnSpcReduction="10000"/>
          </a:bodyPr>
          <a:lstStyle/>
          <a:p>
            <a:r>
              <a:rPr lang="en-US" b="1" dirty="0" smtClean="0"/>
              <a:t>Gender schema theory </a:t>
            </a:r>
            <a:r>
              <a:rPr lang="en-US" dirty="0" smtClean="0"/>
              <a:t>– is an information processing approach to gender typing that combines social learning and cognitive-developmental features to explain how gender roles develop</a:t>
            </a:r>
          </a:p>
          <a:p>
            <a:pPr lvl="1"/>
            <a:r>
              <a:rPr lang="en-US" dirty="0" smtClean="0"/>
              <a:t>Young children pick up gender-typed preferences and behaviors from others and organize their experiences into </a:t>
            </a:r>
            <a:r>
              <a:rPr lang="en-US" i="1" dirty="0" smtClean="0"/>
              <a:t>gender schemas</a:t>
            </a:r>
            <a:r>
              <a:rPr lang="en-US" dirty="0" smtClean="0"/>
              <a:t>, or masculine and feminine categories, that they use to interpret their world</a:t>
            </a:r>
          </a:p>
          <a:p>
            <a:pPr lvl="1"/>
            <a:r>
              <a:rPr lang="en-US" dirty="0" smtClean="0"/>
              <a:t>Once preschoolers can label their own sex, they select gender schemas consistent with it and apply those categories to themselves</a:t>
            </a:r>
          </a:p>
          <a:p>
            <a:r>
              <a:rPr lang="en-US" dirty="0" smtClean="0"/>
              <a:t>Individual children vary in how much they endorse gender-typed views</a:t>
            </a:r>
          </a:p>
          <a:p>
            <a:pPr lvl="1"/>
            <a:r>
              <a:rPr lang="en-US" i="1" dirty="0" smtClean="0"/>
              <a:t>Gender-schematic children</a:t>
            </a:r>
            <a:r>
              <a:rPr lang="en-US" dirty="0" smtClean="0"/>
              <a:t> tend to view the world in gender-linked terms</a:t>
            </a:r>
          </a:p>
          <a:p>
            <a:pPr lvl="2"/>
            <a:r>
              <a:rPr lang="en-US" dirty="0" smtClean="0"/>
              <a:t>Ex. If a little boy who is gender-schematic sees a doll, he will immediately make gender highly relevant asking himself “Should boys play with dolls?” if he answers “yes” and the toy interests him, he will approach it, explore it, and learn more about it. If he answers “no” he will respond by avoiding the “gender-inappropriate” toy</a:t>
            </a:r>
          </a:p>
          <a:p>
            <a:pPr lvl="1"/>
            <a:r>
              <a:rPr lang="en-US" i="1" dirty="0" smtClean="0"/>
              <a:t>Gender-</a:t>
            </a:r>
            <a:r>
              <a:rPr lang="en-US" i="1" dirty="0" err="1" smtClean="0"/>
              <a:t>aschematic</a:t>
            </a:r>
            <a:r>
              <a:rPr lang="en-US" i="1" dirty="0" smtClean="0"/>
              <a:t> children</a:t>
            </a:r>
            <a:r>
              <a:rPr lang="en-US" dirty="0" smtClean="0"/>
              <a:t> seldom view the world in gender-linked terms </a:t>
            </a:r>
          </a:p>
          <a:p>
            <a:pPr lvl="2"/>
            <a:r>
              <a:rPr lang="en-US" dirty="0" smtClean="0"/>
              <a:t>Ex. If a little boy who is gender-</a:t>
            </a:r>
            <a:r>
              <a:rPr lang="en-US" dirty="0" err="1" smtClean="0"/>
              <a:t>aschematic</a:t>
            </a:r>
            <a:r>
              <a:rPr lang="en-US" dirty="0" smtClean="0"/>
              <a:t> sees a doll, he will simply ask himself “Do I like this toy?” and responds on the basis of his interests </a:t>
            </a:r>
            <a:endParaRPr lang="en-US" dirty="0"/>
          </a:p>
        </p:txBody>
      </p:sp>
    </p:spTree>
    <p:extLst>
      <p:ext uri="{BB962C8B-B14F-4D97-AF65-F5344CB8AC3E}">
        <p14:creationId xmlns:p14="http://schemas.microsoft.com/office/powerpoint/2010/main" val="2360038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Reducing Gender Stereotyping in Young Children</a:t>
            </a:r>
            <a:endParaRPr lang="en-US" dirty="0"/>
          </a:p>
        </p:txBody>
      </p:sp>
      <p:sp>
        <p:nvSpPr>
          <p:cNvPr id="3" name="Content Placeholder 2"/>
          <p:cNvSpPr>
            <a:spLocks noGrp="1"/>
          </p:cNvSpPr>
          <p:nvPr>
            <p:ph sz="quarter" idx="1"/>
          </p:nvPr>
        </p:nvSpPr>
        <p:spPr>
          <a:xfrm>
            <a:off x="609600" y="1447800"/>
            <a:ext cx="8077200" cy="4572000"/>
          </a:xfrm>
        </p:spPr>
        <p:txBody>
          <a:bodyPr>
            <a:normAutofit fontScale="85000" lnSpcReduction="10000"/>
          </a:bodyPr>
          <a:lstStyle/>
          <a:p>
            <a:r>
              <a:rPr lang="en-US" dirty="0" smtClean="0"/>
              <a:t>Although biology affects children’s gender typing, most aspects of gender typing are not built into human nature</a:t>
            </a:r>
          </a:p>
          <a:p>
            <a:r>
              <a:rPr lang="en-US" dirty="0" smtClean="0"/>
              <a:t>Parents can provide alternatives to traditional gender roles in their own behavior, and teachers can ensure that all children spend time in both adult-structured and unstructured activities</a:t>
            </a:r>
          </a:p>
          <a:p>
            <a:pPr lvl="1"/>
            <a:r>
              <a:rPr lang="en-US" dirty="0" smtClean="0"/>
              <a:t>Ex. Parents can take turns making dinner, bathing children, and driving the family car, and they can give their sons and daughters both trucks and dolls and allow the child to pick their preference</a:t>
            </a:r>
          </a:p>
          <a:p>
            <a:r>
              <a:rPr lang="en-US" dirty="0" smtClean="0"/>
              <a:t>Adults can avoid language that conveys gender stereotypes and arrange for children to see men and women pursuing nontraditional careers</a:t>
            </a:r>
          </a:p>
          <a:p>
            <a:pPr lvl="1"/>
            <a:r>
              <a:rPr lang="en-US" dirty="0" smtClean="0"/>
              <a:t>Also, parents can explain that interests and skills, not sex, should determine a person’s occupation</a:t>
            </a:r>
          </a:p>
          <a:p>
            <a:r>
              <a:rPr lang="en-US" dirty="0" smtClean="0"/>
              <a:t>By middle childhood, children who hold flexible beliefs about what boys and girls can do are more likely to notice instances of gender discrimination </a:t>
            </a:r>
            <a:endParaRPr lang="en-US" dirty="0"/>
          </a:p>
        </p:txBody>
      </p:sp>
    </p:spTree>
    <p:extLst>
      <p:ext uri="{BB962C8B-B14F-4D97-AF65-F5344CB8AC3E}">
        <p14:creationId xmlns:p14="http://schemas.microsoft.com/office/powerpoint/2010/main" val="34969083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 Rearing and Emotional and Social Development </a:t>
            </a:r>
            <a:endParaRPr lang="en-US" dirty="0"/>
          </a:p>
        </p:txBody>
      </p:sp>
      <p:sp>
        <p:nvSpPr>
          <p:cNvPr id="3" name="Content Placeholder 2"/>
          <p:cNvSpPr>
            <a:spLocks noGrp="1"/>
          </p:cNvSpPr>
          <p:nvPr>
            <p:ph sz="quarter" idx="1"/>
          </p:nvPr>
        </p:nvSpPr>
        <p:spPr/>
        <p:txBody>
          <a:bodyPr/>
          <a:lstStyle/>
          <a:p>
            <a:r>
              <a:rPr lang="en-US" dirty="0" smtClean="0"/>
              <a:t>We have seen how parents can foster children’s competence </a:t>
            </a:r>
          </a:p>
          <a:p>
            <a:pPr lvl="1"/>
            <a:r>
              <a:rPr lang="en-US" dirty="0"/>
              <a:t>B</a:t>
            </a:r>
            <a:r>
              <a:rPr lang="en-US" dirty="0" smtClean="0"/>
              <a:t>y building a parent-child relationship based on affection and cooperation</a:t>
            </a:r>
          </a:p>
          <a:p>
            <a:pPr lvl="1"/>
            <a:r>
              <a:rPr lang="en-US" dirty="0" smtClean="0"/>
              <a:t>By serving as models and reinforcers of mature behavior</a:t>
            </a:r>
          </a:p>
          <a:p>
            <a:pPr lvl="1"/>
            <a:r>
              <a:rPr lang="en-US" dirty="0" smtClean="0"/>
              <a:t>By reasoning and inductive discipline</a:t>
            </a:r>
          </a:p>
          <a:p>
            <a:pPr lvl="1"/>
            <a:r>
              <a:rPr lang="en-US" dirty="0" smtClean="0"/>
              <a:t>By guiding and encouraging children’s mastery of new skills</a:t>
            </a:r>
          </a:p>
          <a:p>
            <a:r>
              <a:rPr lang="en-US" dirty="0" smtClean="0"/>
              <a:t>Now, we’re going to put these practices together into an overall view of effective parenting</a:t>
            </a:r>
            <a:endParaRPr lang="en-US" dirty="0"/>
          </a:p>
        </p:txBody>
      </p:sp>
    </p:spTree>
    <p:extLst>
      <p:ext uri="{BB962C8B-B14F-4D97-AF65-F5344CB8AC3E}">
        <p14:creationId xmlns:p14="http://schemas.microsoft.com/office/powerpoint/2010/main" val="22285054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Child Rearing</a:t>
            </a:r>
            <a:endParaRPr lang="en-US" dirty="0"/>
          </a:p>
        </p:txBody>
      </p:sp>
      <p:sp>
        <p:nvSpPr>
          <p:cNvPr id="3" name="Content Placeholder 2"/>
          <p:cNvSpPr>
            <a:spLocks noGrp="1"/>
          </p:cNvSpPr>
          <p:nvPr>
            <p:ph sz="quarter" idx="1"/>
          </p:nvPr>
        </p:nvSpPr>
        <p:spPr>
          <a:xfrm>
            <a:off x="609600" y="1447800"/>
            <a:ext cx="8077200" cy="4572000"/>
          </a:xfrm>
        </p:spPr>
        <p:txBody>
          <a:bodyPr>
            <a:normAutofit lnSpcReduction="10000"/>
          </a:bodyPr>
          <a:lstStyle/>
          <a:p>
            <a:r>
              <a:rPr lang="en-US" b="1" dirty="0" smtClean="0"/>
              <a:t>Child rearing styles </a:t>
            </a:r>
            <a:r>
              <a:rPr lang="en-US" dirty="0" smtClean="0"/>
              <a:t>– combinations of parenting behaviors that occur over a wide range of situations, creating an enduring child-rearing climate </a:t>
            </a:r>
          </a:p>
          <a:p>
            <a:r>
              <a:rPr lang="en-US" dirty="0" smtClean="0"/>
              <a:t>A series of research studies on child rearing documented the ways in which parents interact with their preschoolers and revealed 3 features that consistently differentiate effective styles from less effective styles (refer to Table 8.2, pg. 279 in text book, shows how each parenting style stands on these 3 features)</a:t>
            </a:r>
          </a:p>
          <a:p>
            <a:pPr lvl="1"/>
            <a:r>
              <a:rPr lang="en-US" dirty="0" smtClean="0"/>
              <a:t>Acceptance and involvement</a:t>
            </a:r>
          </a:p>
          <a:p>
            <a:pPr lvl="1"/>
            <a:r>
              <a:rPr lang="en-US" dirty="0" smtClean="0"/>
              <a:t>Control</a:t>
            </a:r>
          </a:p>
          <a:p>
            <a:pPr lvl="1"/>
            <a:r>
              <a:rPr lang="en-US" dirty="0" smtClean="0"/>
              <a:t>Autonomy granting</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Authoritative Child Rearing</a:t>
            </a:r>
            <a:endParaRPr lang="en-US" dirty="0"/>
          </a:p>
        </p:txBody>
      </p:sp>
      <p:sp>
        <p:nvSpPr>
          <p:cNvPr id="3" name="Content Placeholder 2"/>
          <p:cNvSpPr>
            <a:spLocks noGrp="1"/>
          </p:cNvSpPr>
          <p:nvPr>
            <p:ph sz="quarter" idx="1"/>
          </p:nvPr>
        </p:nvSpPr>
        <p:spPr>
          <a:xfrm>
            <a:off x="609600" y="1295400"/>
            <a:ext cx="8077200" cy="4876800"/>
          </a:xfrm>
        </p:spPr>
        <p:txBody>
          <a:bodyPr>
            <a:normAutofit fontScale="77500" lnSpcReduction="20000"/>
          </a:bodyPr>
          <a:lstStyle/>
          <a:p>
            <a:r>
              <a:rPr lang="en-US" dirty="0" smtClean="0"/>
              <a:t>The most successful approach</a:t>
            </a:r>
          </a:p>
          <a:p>
            <a:r>
              <a:rPr lang="en-US" dirty="0" smtClean="0"/>
              <a:t>Involves high acceptance and involvement, adaptive control techniques and appropriate autonomy granting</a:t>
            </a:r>
          </a:p>
          <a:p>
            <a:r>
              <a:rPr lang="en-US" dirty="0" smtClean="0"/>
              <a:t>Authoritative parents are </a:t>
            </a:r>
            <a:r>
              <a:rPr lang="en-US" b="1" dirty="0" smtClean="0"/>
              <a:t>warm, attentive, and sensitive </a:t>
            </a:r>
            <a:r>
              <a:rPr lang="en-US" dirty="0" smtClean="0"/>
              <a:t>to their child’s needs</a:t>
            </a:r>
          </a:p>
          <a:p>
            <a:pPr lvl="1"/>
            <a:r>
              <a:rPr lang="en-US" dirty="0" smtClean="0"/>
              <a:t>Establish an enjoyable, emotionally fulfilling parent-child relationship that draws the child into close connection</a:t>
            </a:r>
          </a:p>
          <a:p>
            <a:r>
              <a:rPr lang="en-US" dirty="0" smtClean="0"/>
              <a:t>At the same time, authoritative parents </a:t>
            </a:r>
            <a:r>
              <a:rPr lang="en-US" b="1" dirty="0" smtClean="0"/>
              <a:t>exercise firm, reasonable control</a:t>
            </a:r>
          </a:p>
          <a:p>
            <a:pPr lvl="1"/>
            <a:r>
              <a:rPr lang="en-US" dirty="0" smtClean="0"/>
              <a:t>They insist on mature behavior, give reasons for their expectations, and use disciplinary encounters as “teaching moments” to promote the child’s self-regulation</a:t>
            </a:r>
          </a:p>
          <a:p>
            <a:r>
              <a:rPr lang="en-US" dirty="0" smtClean="0"/>
              <a:t>Authoritative parents engage in </a:t>
            </a:r>
            <a:r>
              <a:rPr lang="en-US" b="1" dirty="0" smtClean="0"/>
              <a:t>gradual, appropriate autonomy granting</a:t>
            </a:r>
          </a:p>
          <a:p>
            <a:pPr lvl="1"/>
            <a:r>
              <a:rPr lang="en-US" dirty="0" smtClean="0"/>
              <a:t>Allowing the child to make decisions in areas where he/she is ready to do so </a:t>
            </a:r>
          </a:p>
          <a:p>
            <a:r>
              <a:rPr lang="en-US" dirty="0" smtClean="0"/>
              <a:t>Throughout childhood and adolescence, authoritative parenting is linked to many aspects of competence</a:t>
            </a:r>
          </a:p>
          <a:p>
            <a:pPr lvl="1"/>
            <a:r>
              <a:rPr lang="en-US" dirty="0" smtClean="0"/>
              <a:t>Upbeat mood, self-control, task persistence, cooperativeness, high self-esteem, social and moral maturity, and favorable school performance </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Authoritarian Child Rearing </a:t>
            </a:r>
            <a:endParaRPr lang="en-US" dirty="0"/>
          </a:p>
        </p:txBody>
      </p:sp>
      <p:sp>
        <p:nvSpPr>
          <p:cNvPr id="3" name="Content Placeholder 2"/>
          <p:cNvSpPr>
            <a:spLocks noGrp="1"/>
          </p:cNvSpPr>
          <p:nvPr>
            <p:ph sz="quarter" idx="1"/>
          </p:nvPr>
        </p:nvSpPr>
        <p:spPr>
          <a:xfrm>
            <a:off x="609600" y="1219200"/>
            <a:ext cx="8077200" cy="4800600"/>
          </a:xfrm>
        </p:spPr>
        <p:txBody>
          <a:bodyPr>
            <a:normAutofit fontScale="85000" lnSpcReduction="20000"/>
          </a:bodyPr>
          <a:lstStyle/>
          <a:p>
            <a:r>
              <a:rPr lang="en-US" b="1" dirty="0" smtClean="0"/>
              <a:t>Low in acceptance and involvement</a:t>
            </a:r>
            <a:r>
              <a:rPr lang="en-US" dirty="0" smtClean="0"/>
              <a:t>, </a:t>
            </a:r>
            <a:r>
              <a:rPr lang="en-US" b="1" dirty="0" smtClean="0"/>
              <a:t>high in coercive control</a:t>
            </a:r>
            <a:r>
              <a:rPr lang="en-US" dirty="0" smtClean="0"/>
              <a:t>, and </a:t>
            </a:r>
            <a:r>
              <a:rPr lang="en-US" b="1" dirty="0" smtClean="0"/>
              <a:t>low in autonomy granting </a:t>
            </a:r>
          </a:p>
          <a:p>
            <a:r>
              <a:rPr lang="en-US" dirty="0" smtClean="0"/>
              <a:t>Authoritarian parents appear cold and rejecting</a:t>
            </a:r>
          </a:p>
          <a:p>
            <a:r>
              <a:rPr lang="en-US" dirty="0" smtClean="0"/>
              <a:t>To exert control, they yell, command, criticize, and threaten (ex. “Do it because I said so!” is pretty much their attitude)</a:t>
            </a:r>
          </a:p>
          <a:p>
            <a:r>
              <a:rPr lang="en-US" dirty="0" smtClean="0"/>
              <a:t>They make decisions for their child and expect the child to accept their word unquestioningly </a:t>
            </a:r>
          </a:p>
          <a:p>
            <a:pPr lvl="1"/>
            <a:r>
              <a:rPr lang="en-US" dirty="0" smtClean="0"/>
              <a:t>If the child resists, authoritarian parents resort to force and punishment </a:t>
            </a:r>
          </a:p>
          <a:p>
            <a:r>
              <a:rPr lang="en-US" dirty="0" smtClean="0"/>
              <a:t>Children of authoritarian parents are anxious, unhappy, and low in self-esteem and self-reliance</a:t>
            </a:r>
          </a:p>
          <a:p>
            <a:r>
              <a:rPr lang="en-US" dirty="0" smtClean="0"/>
              <a:t>When frustrated, they tend to react with hostility and, like their parents, resort to force when they do not get their way</a:t>
            </a:r>
          </a:p>
          <a:p>
            <a:pPr lvl="1"/>
            <a:r>
              <a:rPr lang="en-US" dirty="0" smtClean="0"/>
              <a:t>Boys, especially, show high rates of anger and defiance</a:t>
            </a:r>
          </a:p>
          <a:p>
            <a:pPr lvl="1"/>
            <a:r>
              <a:rPr lang="en-US" dirty="0" smtClean="0"/>
              <a:t>Although girls also engage in acting-out behavior, they are more likely to be dependent, lacking interest in exploration, and overwhelmed by challenging tasks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Emergence of Self-Esteem </a:t>
            </a:r>
            <a:endParaRPr lang="en-US" dirty="0"/>
          </a:p>
        </p:txBody>
      </p:sp>
      <p:sp>
        <p:nvSpPr>
          <p:cNvPr id="3" name="Content Placeholder 2"/>
          <p:cNvSpPr>
            <a:spLocks noGrp="1"/>
          </p:cNvSpPr>
          <p:nvPr>
            <p:ph sz="quarter" idx="1"/>
          </p:nvPr>
        </p:nvSpPr>
        <p:spPr>
          <a:xfrm>
            <a:off x="533400" y="1524000"/>
            <a:ext cx="8077200" cy="4724400"/>
          </a:xfrm>
        </p:spPr>
        <p:txBody>
          <a:bodyPr>
            <a:normAutofit fontScale="92500" lnSpcReduction="20000"/>
          </a:bodyPr>
          <a:lstStyle/>
          <a:p>
            <a:r>
              <a:rPr lang="en-US" b="1" dirty="0" smtClean="0"/>
              <a:t>Self-esteem</a:t>
            </a:r>
            <a:r>
              <a:rPr lang="en-US" dirty="0" smtClean="0"/>
              <a:t> – consists of our judgments about our own worth and the feelings associated with them</a:t>
            </a:r>
          </a:p>
          <a:p>
            <a:pPr lvl="1"/>
            <a:r>
              <a:rPr lang="en-US" dirty="0" smtClean="0"/>
              <a:t>Self-esteem includes a variety of separate self-evaluations concerning how well a individual performs at different activities </a:t>
            </a:r>
          </a:p>
          <a:p>
            <a:pPr lvl="1"/>
            <a:r>
              <a:rPr lang="en-US" dirty="0" smtClean="0"/>
              <a:t>These evaluations are very important aspects of self-development because they affect emotional experiences, future behavior, and long-term psychological adjustment </a:t>
            </a:r>
          </a:p>
          <a:p>
            <a:r>
              <a:rPr lang="en-US" dirty="0" smtClean="0"/>
              <a:t>By age 4, children develop separate self-judgments, such as about learning well in school and making friends</a:t>
            </a:r>
          </a:p>
          <a:p>
            <a:pPr lvl="1"/>
            <a:r>
              <a:rPr lang="en-US" dirty="0" smtClean="0"/>
              <a:t>But, because they cannot distinguish between their desired and their actual competence, </a:t>
            </a:r>
            <a:r>
              <a:rPr lang="en-US" b="1" dirty="0" smtClean="0"/>
              <a:t>they usually rate their own ability as extremely high and underestimate task difficulty</a:t>
            </a:r>
          </a:p>
          <a:p>
            <a:r>
              <a:rPr lang="en-US" dirty="0" smtClean="0"/>
              <a:t>To promote self-esteem, adults should adjust their expectations to children’s capacities, scaffolding attempts at difficult tasks, and pointing out effort and improvement in children’s behavior</a:t>
            </a:r>
            <a:endParaRPr lang="en-US" dirty="0"/>
          </a:p>
        </p:txBody>
      </p:sp>
      <p:pic>
        <p:nvPicPr>
          <p:cNvPr id="59394" name="Picture 2" descr="http://t2.gstatic.com/images?q=tbn:ANd9GcQuzIcioExqaEdIWuTzsDJu7doD-Xjpq6LDLu9mo1DMtbXxYlHrlA"/>
          <p:cNvPicPr>
            <a:picLocks noChangeAspect="1" noChangeArrowheads="1"/>
          </p:cNvPicPr>
          <p:nvPr/>
        </p:nvPicPr>
        <p:blipFill>
          <a:blip r:embed="rId2" cstate="print"/>
          <a:srcRect/>
          <a:stretch>
            <a:fillRect/>
          </a:stretch>
        </p:blipFill>
        <p:spPr bwMode="auto">
          <a:xfrm>
            <a:off x="7315200" y="152400"/>
            <a:ext cx="838200" cy="1264172"/>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Authoritarian Child Rearing (cont.)</a:t>
            </a:r>
            <a:endParaRPr lang="en-US" dirty="0"/>
          </a:p>
        </p:txBody>
      </p:sp>
      <p:sp>
        <p:nvSpPr>
          <p:cNvPr id="3" name="Content Placeholder 2"/>
          <p:cNvSpPr>
            <a:spLocks noGrp="1"/>
          </p:cNvSpPr>
          <p:nvPr>
            <p:ph sz="quarter" idx="1"/>
          </p:nvPr>
        </p:nvSpPr>
        <p:spPr>
          <a:xfrm>
            <a:off x="533400" y="1295400"/>
            <a:ext cx="8153400" cy="5105400"/>
          </a:xfrm>
        </p:spPr>
        <p:txBody>
          <a:bodyPr>
            <a:normAutofit fontScale="85000" lnSpcReduction="10000"/>
          </a:bodyPr>
          <a:lstStyle/>
          <a:p>
            <a:r>
              <a:rPr lang="en-US" dirty="0" smtClean="0"/>
              <a:t>Children and adolescents exposed to this style typically do poorly in school</a:t>
            </a:r>
          </a:p>
          <a:p>
            <a:pPr lvl="1"/>
            <a:r>
              <a:rPr lang="en-US" dirty="0" smtClean="0"/>
              <a:t>But because of their parents’ concern with control, they tend to commit fewer antisocial acts than peers with undemanding parents</a:t>
            </a:r>
          </a:p>
          <a:p>
            <a:r>
              <a:rPr lang="en-US" dirty="0" smtClean="0"/>
              <a:t>In addition to unwarranted direct control, these parents also engage in </a:t>
            </a:r>
            <a:r>
              <a:rPr lang="en-US" b="1" dirty="0" smtClean="0"/>
              <a:t>psychological control</a:t>
            </a:r>
            <a:endParaRPr lang="en-US" dirty="0" smtClean="0"/>
          </a:p>
          <a:p>
            <a:pPr lvl="1"/>
            <a:r>
              <a:rPr lang="en-US" dirty="0" smtClean="0"/>
              <a:t>Behaviors that intrude on and manipulate children’s verbal expressions, individuality, and attachments</a:t>
            </a:r>
          </a:p>
          <a:p>
            <a:pPr lvl="1"/>
            <a:r>
              <a:rPr lang="en-US" dirty="0" smtClean="0"/>
              <a:t>In an attempt to decide virtually everything for the child, parents frequently interrupt or put down the child’s ideas, decisions, and choice of friends</a:t>
            </a:r>
          </a:p>
          <a:p>
            <a:pPr lvl="1"/>
            <a:r>
              <a:rPr lang="en-US" dirty="0" smtClean="0"/>
              <a:t>When they are dissatisfied, they withdraw love, making their affection or attention contingent on the child’s compliance </a:t>
            </a:r>
          </a:p>
          <a:p>
            <a:pPr lvl="1"/>
            <a:r>
              <a:rPr lang="en-US" dirty="0" smtClean="0"/>
              <a:t>They also hold excessively high expectations that do not fit the child’s developing capacities</a:t>
            </a:r>
          </a:p>
          <a:p>
            <a:pPr lvl="1"/>
            <a:r>
              <a:rPr lang="en-US" dirty="0" smtClean="0"/>
              <a:t>Children and adolescents subjected to psychological control exhibit adjustment problems involving both anxious, withdrawn and defiant, aggressive behaviors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Permissive Child Rearing</a:t>
            </a:r>
            <a:endParaRPr lang="en-US" dirty="0"/>
          </a:p>
        </p:txBody>
      </p:sp>
      <p:sp>
        <p:nvSpPr>
          <p:cNvPr id="3" name="Content Placeholder 2"/>
          <p:cNvSpPr>
            <a:spLocks noGrp="1"/>
          </p:cNvSpPr>
          <p:nvPr>
            <p:ph sz="quarter" idx="1"/>
          </p:nvPr>
        </p:nvSpPr>
        <p:spPr>
          <a:xfrm>
            <a:off x="609600" y="1447800"/>
            <a:ext cx="8077200" cy="4572000"/>
          </a:xfrm>
        </p:spPr>
        <p:txBody>
          <a:bodyPr>
            <a:normAutofit fontScale="85000" lnSpcReduction="20000"/>
          </a:bodyPr>
          <a:lstStyle/>
          <a:p>
            <a:r>
              <a:rPr lang="en-US" dirty="0" smtClean="0"/>
              <a:t>Is </a:t>
            </a:r>
            <a:r>
              <a:rPr lang="en-US" b="1" dirty="0" smtClean="0"/>
              <a:t>warm and accepting </a:t>
            </a:r>
            <a:r>
              <a:rPr lang="en-US" dirty="0" smtClean="0"/>
              <a:t>but </a:t>
            </a:r>
            <a:r>
              <a:rPr lang="en-US" b="1" dirty="0" smtClean="0"/>
              <a:t>uninvolved</a:t>
            </a:r>
          </a:p>
          <a:p>
            <a:r>
              <a:rPr lang="en-US" dirty="0" smtClean="0"/>
              <a:t>Permissive parents are either </a:t>
            </a:r>
            <a:r>
              <a:rPr lang="en-US" b="1" dirty="0" smtClean="0"/>
              <a:t>overindulging or inattentive</a:t>
            </a:r>
            <a:r>
              <a:rPr lang="en-US" dirty="0" smtClean="0"/>
              <a:t> and, thus, </a:t>
            </a:r>
            <a:r>
              <a:rPr lang="en-US" b="1" dirty="0" smtClean="0"/>
              <a:t>engage in little control</a:t>
            </a:r>
          </a:p>
          <a:p>
            <a:r>
              <a:rPr lang="en-US" dirty="0" smtClean="0"/>
              <a:t>Instead of gradually granting autonomy, they allow children to make many of their own decisions at an age when they are not yet capable of doing so</a:t>
            </a:r>
          </a:p>
          <a:p>
            <a:pPr lvl="1"/>
            <a:r>
              <a:rPr lang="en-US" dirty="0" smtClean="0"/>
              <a:t>Children can eat meals and go to bed whenever they wish and can watch as much television as they want</a:t>
            </a:r>
          </a:p>
          <a:p>
            <a:pPr lvl="1"/>
            <a:r>
              <a:rPr lang="en-US" dirty="0" smtClean="0"/>
              <a:t>They do not have to learn good manners or do any household chores</a:t>
            </a:r>
          </a:p>
          <a:p>
            <a:r>
              <a:rPr lang="en-US" dirty="0" smtClean="0"/>
              <a:t>Children of permissive parents are impulsive, disobedient, and rebellious</a:t>
            </a:r>
          </a:p>
          <a:p>
            <a:pPr lvl="1"/>
            <a:r>
              <a:rPr lang="en-US" dirty="0" smtClean="0"/>
              <a:t>Compared with children whose parents exert more control, they are also overly demanding and dependent on adults</a:t>
            </a:r>
          </a:p>
          <a:p>
            <a:pPr lvl="1"/>
            <a:r>
              <a:rPr lang="en-US" dirty="0" smtClean="0"/>
              <a:t>They also show less persistence on tasks, poorer school achievement, and more antisocial behavior </a:t>
            </a:r>
          </a:p>
          <a:p>
            <a:pPr lvl="1"/>
            <a:r>
              <a:rPr lang="en-US" dirty="0" smtClean="0"/>
              <a:t>The link between permissive parenting and dependent, </a:t>
            </a:r>
            <a:r>
              <a:rPr lang="en-US" dirty="0" err="1" smtClean="0"/>
              <a:t>nonachieving</a:t>
            </a:r>
            <a:r>
              <a:rPr lang="en-US" dirty="0" smtClean="0"/>
              <a:t> behavior is especially strong for boys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Uninvolved Child Rearing</a:t>
            </a:r>
            <a:endParaRPr lang="en-US" dirty="0"/>
          </a:p>
        </p:txBody>
      </p:sp>
      <p:sp>
        <p:nvSpPr>
          <p:cNvPr id="3" name="Content Placeholder 2"/>
          <p:cNvSpPr>
            <a:spLocks noGrp="1"/>
          </p:cNvSpPr>
          <p:nvPr>
            <p:ph sz="quarter" idx="1"/>
          </p:nvPr>
        </p:nvSpPr>
        <p:spPr>
          <a:xfrm>
            <a:off x="609600" y="1447800"/>
            <a:ext cx="8077200" cy="4572000"/>
          </a:xfrm>
        </p:spPr>
        <p:txBody>
          <a:bodyPr>
            <a:normAutofit fontScale="92500" lnSpcReduction="10000"/>
          </a:bodyPr>
          <a:lstStyle/>
          <a:p>
            <a:r>
              <a:rPr lang="en-US" dirty="0" smtClean="0"/>
              <a:t>Combines </a:t>
            </a:r>
            <a:r>
              <a:rPr lang="en-US" b="1" dirty="0" smtClean="0"/>
              <a:t>low acceptance and involvement </a:t>
            </a:r>
            <a:r>
              <a:rPr lang="en-US" dirty="0" smtClean="0"/>
              <a:t>with </a:t>
            </a:r>
            <a:r>
              <a:rPr lang="en-US" b="1" dirty="0" smtClean="0"/>
              <a:t>little control</a:t>
            </a:r>
            <a:r>
              <a:rPr lang="en-US" dirty="0" smtClean="0"/>
              <a:t> and general </a:t>
            </a:r>
            <a:r>
              <a:rPr lang="en-US" b="1" dirty="0" smtClean="0"/>
              <a:t>indifference to issues of autonomy </a:t>
            </a:r>
          </a:p>
          <a:p>
            <a:r>
              <a:rPr lang="en-US" dirty="0" smtClean="0"/>
              <a:t>Often these parents are emotionally detached and depressed, so overwhelmed by life stress that they have little time and energy for children</a:t>
            </a:r>
          </a:p>
          <a:p>
            <a:r>
              <a:rPr lang="en-US" dirty="0" smtClean="0"/>
              <a:t>At its extreme, uninvolved parenting is a form of child maltreatment called </a:t>
            </a:r>
            <a:r>
              <a:rPr lang="en-US" i="1" dirty="0" smtClean="0"/>
              <a:t>neglect</a:t>
            </a:r>
            <a:endParaRPr lang="en-US" dirty="0" smtClean="0"/>
          </a:p>
          <a:p>
            <a:pPr lvl="1"/>
            <a:r>
              <a:rPr lang="en-US" dirty="0" smtClean="0"/>
              <a:t>Especially when it begins early, it disrupts virtually all aspects of development</a:t>
            </a:r>
          </a:p>
          <a:p>
            <a:pPr lvl="1"/>
            <a:r>
              <a:rPr lang="en-US" dirty="0" smtClean="0"/>
              <a:t>Even with less extreme parental disengagement, children and adolescents display many problems</a:t>
            </a:r>
          </a:p>
          <a:p>
            <a:pPr lvl="2"/>
            <a:r>
              <a:rPr lang="en-US" dirty="0" smtClean="0"/>
              <a:t>Poor emotional self-regulation, school achievement difficulties, and antisocial behavior </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Authoritative Child Rearing Effective </a:t>
            </a:r>
            <a:endParaRPr lang="en-US" dirty="0"/>
          </a:p>
        </p:txBody>
      </p:sp>
      <p:sp>
        <p:nvSpPr>
          <p:cNvPr id="3" name="Content Placeholder 2"/>
          <p:cNvSpPr>
            <a:spLocks noGrp="1"/>
          </p:cNvSpPr>
          <p:nvPr>
            <p:ph sz="quarter" idx="1"/>
          </p:nvPr>
        </p:nvSpPr>
        <p:spPr>
          <a:xfrm>
            <a:off x="533400" y="1447800"/>
            <a:ext cx="8153400" cy="4724400"/>
          </a:xfrm>
        </p:spPr>
        <p:txBody>
          <a:bodyPr>
            <a:normAutofit fontScale="92500" lnSpcReduction="10000"/>
          </a:bodyPr>
          <a:lstStyle/>
          <a:p>
            <a:r>
              <a:rPr lang="en-US" dirty="0" smtClean="0"/>
              <a:t>Warm, involved parents who are secure in the standards they hold for their children provide models of caring concern and of confident, self-controlled behavior </a:t>
            </a:r>
          </a:p>
          <a:p>
            <a:r>
              <a:rPr lang="en-US" dirty="0" smtClean="0"/>
              <a:t>Children are more likely to comply with and internalize control that appears fair and reasonable, not arbitrary</a:t>
            </a:r>
          </a:p>
          <a:p>
            <a:r>
              <a:rPr lang="en-US" dirty="0" smtClean="0"/>
              <a:t>By making demands and engaging in autonomy granting that matches children’s ability to take responsibility for their own behavior, parents let children know that they are competent individuals who can do things successfully for themselves</a:t>
            </a:r>
          </a:p>
          <a:p>
            <a:pPr lvl="1"/>
            <a:r>
              <a:rPr lang="en-US" dirty="0" smtClean="0"/>
              <a:t>In this way, they foster high self-esteem and cognitive and social maturity </a:t>
            </a:r>
          </a:p>
          <a:p>
            <a:r>
              <a:rPr lang="en-US" dirty="0" smtClean="0"/>
              <a:t>Supportive aspects of this style, including parental acceptance, involvement, and rational control, help protect children from the negative effects of family stress and poverty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Development</a:t>
            </a:r>
            <a:endParaRPr lang="en-US" dirty="0"/>
          </a:p>
        </p:txBody>
      </p:sp>
      <p:sp>
        <p:nvSpPr>
          <p:cNvPr id="3" name="Content Placeholder 2"/>
          <p:cNvSpPr>
            <a:spLocks noGrp="1"/>
          </p:cNvSpPr>
          <p:nvPr>
            <p:ph sz="quarter" idx="1"/>
          </p:nvPr>
        </p:nvSpPr>
        <p:spPr>
          <a:xfrm>
            <a:off x="533400" y="1447800"/>
            <a:ext cx="8153400" cy="4800600"/>
          </a:xfrm>
        </p:spPr>
        <p:txBody>
          <a:bodyPr>
            <a:normAutofit fontScale="92500" lnSpcReduction="20000"/>
          </a:bodyPr>
          <a:lstStyle/>
          <a:p>
            <a:r>
              <a:rPr lang="en-US" dirty="0" smtClean="0"/>
              <a:t>Gains in representation, language, and self-concept support emotional development in early childhood</a:t>
            </a:r>
          </a:p>
          <a:p>
            <a:r>
              <a:rPr lang="en-US" dirty="0" smtClean="0"/>
              <a:t>Between ages 2 and 6, children make important gains in </a:t>
            </a:r>
            <a:r>
              <a:rPr lang="en-US" i="1" dirty="0" smtClean="0"/>
              <a:t>emotional competence</a:t>
            </a:r>
            <a:endParaRPr lang="en-US" dirty="0" smtClean="0"/>
          </a:p>
          <a:p>
            <a:r>
              <a:rPr lang="en-US" dirty="0" smtClean="0"/>
              <a:t>First, they gain in emotional understanding</a:t>
            </a:r>
          </a:p>
          <a:p>
            <a:pPr lvl="1"/>
            <a:r>
              <a:rPr lang="en-US" dirty="0" smtClean="0"/>
              <a:t>becoming better able to talk about feelings and to respond to others’ emotions</a:t>
            </a:r>
          </a:p>
          <a:p>
            <a:r>
              <a:rPr lang="en-US" dirty="0" smtClean="0"/>
              <a:t>Second they improve in emotional self-regulation</a:t>
            </a:r>
          </a:p>
          <a:p>
            <a:pPr lvl="1"/>
            <a:r>
              <a:rPr lang="en-US" dirty="0" smtClean="0"/>
              <a:t>Especially the ability to cope with intense negative emotion</a:t>
            </a:r>
          </a:p>
          <a:p>
            <a:r>
              <a:rPr lang="en-US" dirty="0" smtClean="0"/>
              <a:t>Finally, they more often experience </a:t>
            </a:r>
            <a:r>
              <a:rPr lang="en-US" i="1" dirty="0" smtClean="0"/>
              <a:t>self-conscious emotions</a:t>
            </a:r>
            <a:r>
              <a:rPr lang="en-US" dirty="0" smtClean="0"/>
              <a:t> and </a:t>
            </a:r>
            <a:r>
              <a:rPr lang="en-US" i="1" dirty="0" smtClean="0"/>
              <a:t>empathy</a:t>
            </a:r>
            <a:r>
              <a:rPr lang="en-US" dirty="0" smtClean="0"/>
              <a:t> </a:t>
            </a:r>
          </a:p>
          <a:p>
            <a:pPr lvl="1"/>
            <a:r>
              <a:rPr lang="en-US" dirty="0" smtClean="0"/>
              <a:t>Which contribute to their developing sense of morality </a:t>
            </a:r>
          </a:p>
          <a:p>
            <a:r>
              <a:rPr lang="en-US" dirty="0" smtClean="0"/>
              <a:t>Parenting strongly influences preschoolers’ emotional competence and, in turn, emotional competence is vital for successful peer relationships and overall mental health</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smtClean="0"/>
              <a:t>Understanding Emotion</a:t>
            </a:r>
            <a:endParaRPr lang="en-US" dirty="0"/>
          </a:p>
        </p:txBody>
      </p:sp>
      <p:sp>
        <p:nvSpPr>
          <p:cNvPr id="3" name="Content Placeholder 2"/>
          <p:cNvSpPr>
            <a:spLocks noGrp="1"/>
          </p:cNvSpPr>
          <p:nvPr>
            <p:ph sz="quarter" idx="1"/>
          </p:nvPr>
        </p:nvSpPr>
        <p:spPr>
          <a:xfrm>
            <a:off x="304800" y="1371600"/>
            <a:ext cx="8458200" cy="5105400"/>
          </a:xfrm>
        </p:spPr>
        <p:txBody>
          <a:bodyPr>
            <a:normAutofit fontScale="85000" lnSpcReduction="20000"/>
          </a:bodyPr>
          <a:lstStyle/>
          <a:p>
            <a:r>
              <a:rPr lang="en-US" dirty="0" smtClean="0"/>
              <a:t>4-5 year olds correctly judge the causes of many basic emotions (ex. “He’s sad because he misses his mommy.”)</a:t>
            </a:r>
          </a:p>
          <a:p>
            <a:r>
              <a:rPr lang="en-US" dirty="0" smtClean="0"/>
              <a:t>They realize that thinking and feeling are interconnected</a:t>
            </a:r>
          </a:p>
          <a:p>
            <a:pPr lvl="1"/>
            <a:r>
              <a:rPr lang="en-US" dirty="0" smtClean="0"/>
              <a:t>Ex. That someone who is reminded of a previous sad experience is likely to feel sad</a:t>
            </a:r>
          </a:p>
          <a:p>
            <a:r>
              <a:rPr lang="en-US" dirty="0" smtClean="0"/>
              <a:t>They have an impressive ability to interpret, predict, and change the feelings of others</a:t>
            </a:r>
          </a:p>
          <a:p>
            <a:pPr lvl="1"/>
            <a:r>
              <a:rPr lang="en-US" dirty="0" smtClean="0"/>
              <a:t>Ex. They can predict that an angry child may hit someone and that a happy child is more likely to share</a:t>
            </a:r>
          </a:p>
          <a:p>
            <a:pPr lvl="1"/>
            <a:r>
              <a:rPr lang="en-US" dirty="0" smtClean="0"/>
              <a:t>Ex. They try to change a sad child’s emotional state by giving hugs to reduce the sadness</a:t>
            </a:r>
          </a:p>
          <a:p>
            <a:r>
              <a:rPr lang="en-US" dirty="0" smtClean="0"/>
              <a:t>Preschoolers whose parents frequently acknowledge their emotional reactions are better able to judge the emotions of others</a:t>
            </a:r>
          </a:p>
          <a:p>
            <a:r>
              <a:rPr lang="en-US" dirty="0" smtClean="0"/>
              <a:t>3-5 year olds who are securely attached to their mothers also show better understanding of emotion</a:t>
            </a:r>
          </a:p>
          <a:p>
            <a:pPr lvl="1"/>
            <a:r>
              <a:rPr lang="en-US" dirty="0" smtClean="0"/>
              <a:t>Attachment security is related to warmer and more elaborative parent-child narratives, including discussions of feelings that highlight the emotional significance of events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Emotional Self-Regulation</a:t>
            </a:r>
            <a:endParaRPr lang="en-US" dirty="0"/>
          </a:p>
        </p:txBody>
      </p:sp>
      <p:sp>
        <p:nvSpPr>
          <p:cNvPr id="3" name="Content Placeholder 2"/>
          <p:cNvSpPr>
            <a:spLocks noGrp="1"/>
          </p:cNvSpPr>
          <p:nvPr>
            <p:ph sz="quarter" idx="1"/>
          </p:nvPr>
        </p:nvSpPr>
        <p:spPr>
          <a:xfrm>
            <a:off x="533400" y="1295400"/>
            <a:ext cx="8153400" cy="4953000"/>
          </a:xfrm>
        </p:spPr>
        <p:txBody>
          <a:bodyPr>
            <a:normAutofit fontScale="85000" lnSpcReduction="20000"/>
          </a:bodyPr>
          <a:lstStyle/>
          <a:p>
            <a:r>
              <a:rPr lang="en-US" dirty="0" smtClean="0"/>
              <a:t>By age 3-4 children become able to verbalize strategies for </a:t>
            </a:r>
            <a:r>
              <a:rPr lang="en-US" b="1" i="1" dirty="0" smtClean="0"/>
              <a:t>emotional self-regulation</a:t>
            </a:r>
            <a:r>
              <a:rPr lang="en-US" b="1" dirty="0" smtClean="0"/>
              <a:t> </a:t>
            </a:r>
            <a:r>
              <a:rPr lang="en-US" dirty="0" smtClean="0"/>
              <a:t>– adjusting their emotional arousal to a more comfortable level</a:t>
            </a:r>
          </a:p>
          <a:p>
            <a:pPr lvl="1"/>
            <a:r>
              <a:rPr lang="en-US" dirty="0" smtClean="0"/>
              <a:t>They know they can blunt emotions by </a:t>
            </a:r>
            <a:r>
              <a:rPr lang="en-US" b="1" dirty="0" smtClean="0"/>
              <a:t>restricting sensory input </a:t>
            </a:r>
            <a:r>
              <a:rPr lang="en-US" dirty="0" smtClean="0"/>
              <a:t>(ex. covering their eyes or ears to block scary sights and sounds), </a:t>
            </a:r>
            <a:r>
              <a:rPr lang="en-US" b="1" dirty="0" smtClean="0"/>
              <a:t>talking to themselves</a:t>
            </a:r>
            <a:r>
              <a:rPr lang="en-US" dirty="0" smtClean="0"/>
              <a:t> (ex. “Mommy said she’ll be back soon.”), or </a:t>
            </a:r>
            <a:r>
              <a:rPr lang="en-US" b="1" dirty="0" smtClean="0"/>
              <a:t>changing their goals </a:t>
            </a:r>
            <a:r>
              <a:rPr lang="en-US" dirty="0" smtClean="0"/>
              <a:t>(ex. deciding that they don’t want to play anyway after being excluded from a game)</a:t>
            </a:r>
          </a:p>
          <a:p>
            <a:r>
              <a:rPr lang="en-US" i="1" dirty="0" smtClean="0"/>
              <a:t>Effortful control</a:t>
            </a:r>
            <a:r>
              <a:rPr lang="en-US" dirty="0" smtClean="0"/>
              <a:t> is vital in managing emotion in early childhood</a:t>
            </a:r>
          </a:p>
          <a:p>
            <a:pPr lvl="1"/>
            <a:r>
              <a:rPr lang="en-US" dirty="0" smtClean="0"/>
              <a:t>In particular, inhibiting impulses and shifting attention</a:t>
            </a:r>
          </a:p>
          <a:p>
            <a:pPr lvl="1"/>
            <a:r>
              <a:rPr lang="en-US" dirty="0" smtClean="0"/>
              <a:t>3 year olds who can distract themselves when frustrated tend to become cooperative school-age children with few problem behaviors</a:t>
            </a:r>
          </a:p>
          <a:p>
            <a:r>
              <a:rPr lang="en-US" dirty="0" smtClean="0"/>
              <a:t>Temperament affects the development of emotional self-regulation</a:t>
            </a:r>
          </a:p>
          <a:p>
            <a:pPr lvl="1"/>
            <a:r>
              <a:rPr lang="en-US" dirty="0" smtClean="0"/>
              <a:t>Emotionally reactive children must develop effective emotion-regulation strategies, usually by watching parents effectively manage their own feelings</a:t>
            </a:r>
          </a:p>
          <a:p>
            <a:r>
              <a:rPr lang="en-US" dirty="0" smtClean="0"/>
              <a:t>Parents who prepare children for difficult experiences by describing what to expect and ways to handle anxiety offer strategies that children can apply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2010</TotalTime>
  <Words>8679</Words>
  <Application>Microsoft Office PowerPoint</Application>
  <PresentationFormat>On-screen Show (4:3)</PresentationFormat>
  <Paragraphs>504</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Franklin Gothic Book</vt:lpstr>
      <vt:lpstr>Perpetua</vt:lpstr>
      <vt:lpstr>Wingdings 2</vt:lpstr>
      <vt:lpstr>Equity</vt:lpstr>
      <vt:lpstr>Emotional and Social Development in Early Childhood</vt:lpstr>
      <vt:lpstr>Erikson’s Theory: Initiative vs. Guilt</vt:lpstr>
      <vt:lpstr>Self-Understanding</vt:lpstr>
      <vt:lpstr>Foundations of Self-Concept</vt:lpstr>
      <vt:lpstr>Foundations of Self-Concept</vt:lpstr>
      <vt:lpstr>Emergence of Self-Esteem </vt:lpstr>
      <vt:lpstr>Emotional Development</vt:lpstr>
      <vt:lpstr>Understanding Emotion</vt:lpstr>
      <vt:lpstr>Emotional Self-Regulation</vt:lpstr>
      <vt:lpstr>Self-Conscious Emotions</vt:lpstr>
      <vt:lpstr>Empathy</vt:lpstr>
      <vt:lpstr>Empathy</vt:lpstr>
      <vt:lpstr>Peer Relations</vt:lpstr>
      <vt:lpstr>Advances in Peer Sociability </vt:lpstr>
      <vt:lpstr>Follow-Up Research on Peer Sociability</vt:lpstr>
      <vt:lpstr>Cultural Variations</vt:lpstr>
      <vt:lpstr>First Friendships</vt:lpstr>
      <vt:lpstr>Parental Influences on Early Peer Relations</vt:lpstr>
      <vt:lpstr>Foundations of Morality</vt:lpstr>
      <vt:lpstr>Psychoanalytic Perspective</vt:lpstr>
      <vt:lpstr>Inductive Discipline</vt:lpstr>
      <vt:lpstr>The Child’s Contribution to Morality </vt:lpstr>
      <vt:lpstr>The Role of Guilt</vt:lpstr>
      <vt:lpstr>Social Learning Theory </vt:lpstr>
      <vt:lpstr>The Importance of Modeling</vt:lpstr>
      <vt:lpstr>The Importance of Modeling</vt:lpstr>
      <vt:lpstr>The Effects of Punishment</vt:lpstr>
      <vt:lpstr>The Effects of Punishment</vt:lpstr>
      <vt:lpstr>Alternatives to Harsh Punishment</vt:lpstr>
      <vt:lpstr>Positive Discipline</vt:lpstr>
      <vt:lpstr>Using Positive Discipline</vt:lpstr>
      <vt:lpstr>Using Positive Discipline</vt:lpstr>
      <vt:lpstr>The Cognitive-Developmental Perspective</vt:lpstr>
      <vt:lpstr>The Cognitive-Developmental Perspective</vt:lpstr>
      <vt:lpstr>The Cognitive-Developmental Perspective</vt:lpstr>
      <vt:lpstr>The Cognitive-Developmental Perspective</vt:lpstr>
      <vt:lpstr>The Other Side of Morality: Development of Aggression </vt:lpstr>
      <vt:lpstr>Development of Aggression</vt:lpstr>
      <vt:lpstr>Development of Aggression</vt:lpstr>
      <vt:lpstr>The Family as Training Ground for Aggressive Behavior</vt:lpstr>
      <vt:lpstr>Violent Media and Aggression</vt:lpstr>
      <vt:lpstr>Helping Children and Parents Control Aggression</vt:lpstr>
      <vt:lpstr>Gender Typing</vt:lpstr>
      <vt:lpstr>Gender-Stereotyped Beliefs and Behavior</vt:lpstr>
      <vt:lpstr>Genetic Influences on Gender Typing</vt:lpstr>
      <vt:lpstr>Environmental Influences on Gender Typing</vt:lpstr>
      <vt:lpstr>Environmental Influences: Parents</vt:lpstr>
      <vt:lpstr>Environmental Influences: Parents (cont.)</vt:lpstr>
      <vt:lpstr>Environmental Influences: Teachers </vt:lpstr>
      <vt:lpstr>Environmental Influences: Peers</vt:lpstr>
      <vt:lpstr>The Broader Social Environment</vt:lpstr>
      <vt:lpstr>Gender Identity </vt:lpstr>
      <vt:lpstr>Emergence of Gender Identity </vt:lpstr>
      <vt:lpstr>Gender Schema Theory </vt:lpstr>
      <vt:lpstr>Reducing Gender Stereotyping in Young Children</vt:lpstr>
      <vt:lpstr>Child Rearing and Emotional and Social Development </vt:lpstr>
      <vt:lpstr>Styles of Child Rearing</vt:lpstr>
      <vt:lpstr>Authoritative Child Rearing</vt:lpstr>
      <vt:lpstr>Authoritarian Child Rearing </vt:lpstr>
      <vt:lpstr>Authoritarian Child Rearing (cont.)</vt:lpstr>
      <vt:lpstr>Permissive Child Rearing</vt:lpstr>
      <vt:lpstr>Uninvolved Child Rearing</vt:lpstr>
      <vt:lpstr>What Makes Authoritative Child Rearing Effective </vt:lpstr>
    </vt:vector>
  </TitlesOfParts>
  <Company>Western Carolina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and Social Development in Early Childhood</dc:title>
  <dc:creator>Ashton Caroline Southard</dc:creator>
  <cp:lastModifiedBy>Ashton C. Southard</cp:lastModifiedBy>
  <cp:revision>34</cp:revision>
  <dcterms:created xsi:type="dcterms:W3CDTF">2011-10-01T17:37:58Z</dcterms:created>
  <dcterms:modified xsi:type="dcterms:W3CDTF">2013-10-07T18:21:15Z</dcterms:modified>
</cp:coreProperties>
</file>