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7" r:id="rId41"/>
    <p:sldId id="296"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22"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 correct</c:v>
                </c:pt>
              </c:strCache>
            </c:strRef>
          </c:tx>
          <c:cat>
            <c:numRef>
              <c:f>Sheet1!$A$2:$A$14</c:f>
              <c:numCache>
                <c:formatCode>General</c:formatCode>
                <c:ptCount val="13"/>
                <c:pt idx="0">
                  <c:v>1</c:v>
                </c:pt>
                <c:pt idx="1">
                  <c:v>2</c:v>
                </c:pt>
                <c:pt idx="2">
                  <c:v>3</c:v>
                </c:pt>
                <c:pt idx="3">
                  <c:v>4</c:v>
                </c:pt>
                <c:pt idx="4">
                  <c:v>5</c:v>
                </c:pt>
                <c:pt idx="5">
                  <c:v>6</c:v>
                </c:pt>
                <c:pt idx="6">
                  <c:v>7</c:v>
                </c:pt>
                <c:pt idx="7">
                  <c:v>8</c:v>
                </c:pt>
                <c:pt idx="8">
                  <c:v>9</c:v>
                </c:pt>
                <c:pt idx="9">
                  <c:v>10</c:v>
                </c:pt>
                <c:pt idx="10">
                  <c:v>11</c:v>
                </c:pt>
                <c:pt idx="11">
                  <c:v>12</c:v>
                </c:pt>
                <c:pt idx="12">
                  <c:v>13</c:v>
                </c:pt>
              </c:numCache>
            </c:numRef>
          </c:cat>
          <c:val>
            <c:numRef>
              <c:f>Sheet1!$B$2:$B$14</c:f>
              <c:numCache>
                <c:formatCode>General</c:formatCode>
                <c:ptCount val="13"/>
                <c:pt idx="0">
                  <c:v>70</c:v>
                </c:pt>
                <c:pt idx="1">
                  <c:v>58</c:v>
                </c:pt>
                <c:pt idx="2">
                  <c:v>44</c:v>
                </c:pt>
                <c:pt idx="3">
                  <c:v>38</c:v>
                </c:pt>
                <c:pt idx="4">
                  <c:v>35</c:v>
                </c:pt>
                <c:pt idx="5">
                  <c:v>36</c:v>
                </c:pt>
                <c:pt idx="6">
                  <c:v>30</c:v>
                </c:pt>
                <c:pt idx="7">
                  <c:v>41</c:v>
                </c:pt>
                <c:pt idx="8">
                  <c:v>31</c:v>
                </c:pt>
                <c:pt idx="9">
                  <c:v>39</c:v>
                </c:pt>
                <c:pt idx="10">
                  <c:v>38</c:v>
                </c:pt>
                <c:pt idx="11">
                  <c:v>48</c:v>
                </c:pt>
                <c:pt idx="12">
                  <c:v>53</c:v>
                </c:pt>
              </c:numCache>
            </c:numRef>
          </c:val>
          <c:smooth val="0"/>
        </c:ser>
        <c:dLbls>
          <c:showLegendKey val="0"/>
          <c:showVal val="0"/>
          <c:showCatName val="0"/>
          <c:showSerName val="0"/>
          <c:showPercent val="0"/>
          <c:showBubbleSize val="0"/>
        </c:dLbls>
        <c:marker val="1"/>
        <c:smooth val="0"/>
        <c:axId val="128688480"/>
        <c:axId val="128688872"/>
      </c:lineChart>
      <c:catAx>
        <c:axId val="128688480"/>
        <c:scaling>
          <c:orientation val="minMax"/>
        </c:scaling>
        <c:delete val="0"/>
        <c:axPos val="b"/>
        <c:numFmt formatCode="General" sourceLinked="1"/>
        <c:majorTickMark val="out"/>
        <c:minorTickMark val="none"/>
        <c:tickLblPos val="nextTo"/>
        <c:crossAx val="128688872"/>
        <c:crosses val="autoZero"/>
        <c:auto val="1"/>
        <c:lblAlgn val="ctr"/>
        <c:lblOffset val="100"/>
        <c:noMultiLvlLbl val="0"/>
      </c:catAx>
      <c:valAx>
        <c:axId val="128688872"/>
        <c:scaling>
          <c:orientation val="minMax"/>
        </c:scaling>
        <c:delete val="0"/>
        <c:axPos val="l"/>
        <c:majorGridlines/>
        <c:numFmt formatCode="General" sourceLinked="1"/>
        <c:majorTickMark val="out"/>
        <c:minorTickMark val="none"/>
        <c:tickLblPos val="nextTo"/>
        <c:crossAx val="12868848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1BDB2C-A889-4408-BEBB-4E4ED35F3CE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0DA69BD6-4055-4390-9789-5B61F5DA0905}">
      <dgm:prSet phldrT="[Text]" custT="1"/>
      <dgm:spPr/>
      <dgm:t>
        <a:bodyPr/>
        <a:lstStyle/>
        <a:p>
          <a:r>
            <a:rPr lang="en-US" sz="1600" dirty="0" smtClean="0"/>
            <a:t>LTM</a:t>
          </a:r>
          <a:endParaRPr lang="en-US" sz="1600" dirty="0"/>
        </a:p>
      </dgm:t>
    </dgm:pt>
    <dgm:pt modelId="{4DB97DE1-9D99-424C-901C-0334F05D4B7C}" type="parTrans" cxnId="{234523DC-DD03-41F5-83FA-654E88F8E16F}">
      <dgm:prSet/>
      <dgm:spPr/>
      <dgm:t>
        <a:bodyPr/>
        <a:lstStyle/>
        <a:p>
          <a:endParaRPr lang="en-US"/>
        </a:p>
      </dgm:t>
    </dgm:pt>
    <dgm:pt modelId="{E323C7E8-9199-41ED-8C14-CDFA7099DD05}" type="sibTrans" cxnId="{234523DC-DD03-41F5-83FA-654E88F8E16F}">
      <dgm:prSet/>
      <dgm:spPr/>
      <dgm:t>
        <a:bodyPr/>
        <a:lstStyle/>
        <a:p>
          <a:endParaRPr lang="en-US"/>
        </a:p>
      </dgm:t>
    </dgm:pt>
    <dgm:pt modelId="{FA5093B7-ACEC-4145-8469-0D886FEEC7AB}">
      <dgm:prSet phldrT="[Text]"/>
      <dgm:spPr/>
      <dgm:t>
        <a:bodyPr/>
        <a:lstStyle/>
        <a:p>
          <a:r>
            <a:rPr lang="en-US" dirty="0" smtClean="0"/>
            <a:t>Declarative memory</a:t>
          </a:r>
        </a:p>
        <a:p>
          <a:r>
            <a:rPr lang="en-US" dirty="0" smtClean="0"/>
            <a:t>(explicit)</a:t>
          </a:r>
          <a:endParaRPr lang="en-US" dirty="0"/>
        </a:p>
      </dgm:t>
    </dgm:pt>
    <dgm:pt modelId="{67D5D080-A5F5-4B6A-81FF-54108D5C2923}" type="parTrans" cxnId="{09E26A6C-219C-4BBB-9679-F31348D40BE1}">
      <dgm:prSet/>
      <dgm:spPr/>
      <dgm:t>
        <a:bodyPr/>
        <a:lstStyle/>
        <a:p>
          <a:endParaRPr lang="en-US"/>
        </a:p>
      </dgm:t>
    </dgm:pt>
    <dgm:pt modelId="{6D478D69-8CC1-4301-B723-A69056398C93}" type="sibTrans" cxnId="{09E26A6C-219C-4BBB-9679-F31348D40BE1}">
      <dgm:prSet/>
      <dgm:spPr/>
      <dgm:t>
        <a:bodyPr/>
        <a:lstStyle/>
        <a:p>
          <a:endParaRPr lang="en-US"/>
        </a:p>
      </dgm:t>
    </dgm:pt>
    <dgm:pt modelId="{95DC9D4A-CEF5-40A2-9532-30527F0B0043}">
      <dgm:prSet phldrT="[Text]"/>
      <dgm:spPr/>
      <dgm:t>
        <a:bodyPr/>
        <a:lstStyle/>
        <a:p>
          <a:r>
            <a:rPr lang="en-US" dirty="0" smtClean="0"/>
            <a:t>Episodic memory</a:t>
          </a:r>
        </a:p>
        <a:p>
          <a:r>
            <a:rPr lang="en-US" dirty="0" smtClean="0"/>
            <a:t>Events experienced by a person</a:t>
          </a:r>
          <a:endParaRPr lang="en-US" dirty="0"/>
        </a:p>
      </dgm:t>
    </dgm:pt>
    <dgm:pt modelId="{E6905BC4-099C-4B22-8D2C-A1E500CCE28D}" type="parTrans" cxnId="{98DD1D1E-8FA1-48CD-BFE1-48EC77BAA8ED}">
      <dgm:prSet/>
      <dgm:spPr/>
      <dgm:t>
        <a:bodyPr/>
        <a:lstStyle/>
        <a:p>
          <a:endParaRPr lang="en-US"/>
        </a:p>
      </dgm:t>
    </dgm:pt>
    <dgm:pt modelId="{B699ABD3-7E6D-49F3-B026-AB723ED46C94}" type="sibTrans" cxnId="{98DD1D1E-8FA1-48CD-BFE1-48EC77BAA8ED}">
      <dgm:prSet/>
      <dgm:spPr/>
      <dgm:t>
        <a:bodyPr/>
        <a:lstStyle/>
        <a:p>
          <a:endParaRPr lang="en-US"/>
        </a:p>
      </dgm:t>
    </dgm:pt>
    <dgm:pt modelId="{5DC01AB9-F7F2-4937-AFCD-391445EE6E11}">
      <dgm:prSet phldrT="[Text]"/>
      <dgm:spPr/>
      <dgm:t>
        <a:bodyPr/>
        <a:lstStyle/>
        <a:p>
          <a:r>
            <a:rPr lang="en-US" dirty="0" smtClean="0"/>
            <a:t>Semantic memory</a:t>
          </a:r>
        </a:p>
        <a:p>
          <a:r>
            <a:rPr lang="en-US" dirty="0" smtClean="0"/>
            <a:t>General facts and knowledge</a:t>
          </a:r>
          <a:endParaRPr lang="en-US" dirty="0"/>
        </a:p>
      </dgm:t>
    </dgm:pt>
    <dgm:pt modelId="{514A331B-5DDF-4650-93A7-C6B7A2FAA44C}" type="parTrans" cxnId="{9CF8A463-F265-41CB-A5AD-1BD8392A8D41}">
      <dgm:prSet/>
      <dgm:spPr/>
      <dgm:t>
        <a:bodyPr/>
        <a:lstStyle/>
        <a:p>
          <a:endParaRPr lang="en-US"/>
        </a:p>
      </dgm:t>
    </dgm:pt>
    <dgm:pt modelId="{D7451312-5C88-4505-A98A-5AC79F15700D}" type="sibTrans" cxnId="{9CF8A463-F265-41CB-A5AD-1BD8392A8D41}">
      <dgm:prSet/>
      <dgm:spPr/>
      <dgm:t>
        <a:bodyPr/>
        <a:lstStyle/>
        <a:p>
          <a:endParaRPr lang="en-US"/>
        </a:p>
      </dgm:t>
    </dgm:pt>
    <dgm:pt modelId="{B8604B7C-B9F3-4130-9BFA-E2CD715CE6F4}">
      <dgm:prSet phldrT="[Text]"/>
      <dgm:spPr/>
      <dgm:t>
        <a:bodyPr/>
        <a:lstStyle/>
        <a:p>
          <a:r>
            <a:rPr lang="en-US" dirty="0" smtClean="0"/>
            <a:t>Procedural Memory</a:t>
          </a:r>
        </a:p>
        <a:p>
          <a:r>
            <a:rPr lang="en-US" dirty="0" smtClean="0"/>
            <a:t>(implicit)</a:t>
          </a:r>
        </a:p>
        <a:p>
          <a:r>
            <a:rPr lang="en-US" dirty="0" smtClean="0"/>
            <a:t>Motor skills, habits, classically conditioned reflexes</a:t>
          </a:r>
          <a:endParaRPr lang="en-US" dirty="0"/>
        </a:p>
      </dgm:t>
    </dgm:pt>
    <dgm:pt modelId="{FD7EC759-683E-443F-88AD-C560FBB33134}" type="parTrans" cxnId="{E9BC8ABF-A8E2-4DE3-AD97-8B2F0BAD6880}">
      <dgm:prSet/>
      <dgm:spPr/>
      <dgm:t>
        <a:bodyPr/>
        <a:lstStyle/>
        <a:p>
          <a:endParaRPr lang="en-US"/>
        </a:p>
      </dgm:t>
    </dgm:pt>
    <dgm:pt modelId="{E497039C-CF74-42F1-8436-F40D2FA956E7}" type="sibTrans" cxnId="{E9BC8ABF-A8E2-4DE3-AD97-8B2F0BAD6880}">
      <dgm:prSet/>
      <dgm:spPr/>
      <dgm:t>
        <a:bodyPr/>
        <a:lstStyle/>
        <a:p>
          <a:endParaRPr lang="en-US"/>
        </a:p>
      </dgm:t>
    </dgm:pt>
    <dgm:pt modelId="{B3573962-FA37-4D30-BF77-F3BC2810C61C}" type="pres">
      <dgm:prSet presAssocID="{751BDB2C-A889-4408-BEBB-4E4ED35F3CEA}" presName="hierChild1" presStyleCnt="0">
        <dgm:presLayoutVars>
          <dgm:chPref val="1"/>
          <dgm:dir/>
          <dgm:animOne val="branch"/>
          <dgm:animLvl val="lvl"/>
          <dgm:resizeHandles/>
        </dgm:presLayoutVars>
      </dgm:prSet>
      <dgm:spPr/>
      <dgm:t>
        <a:bodyPr/>
        <a:lstStyle/>
        <a:p>
          <a:endParaRPr lang="en-US"/>
        </a:p>
      </dgm:t>
    </dgm:pt>
    <dgm:pt modelId="{DC612FA2-DDB3-4E97-A917-4E394F19CBD2}" type="pres">
      <dgm:prSet presAssocID="{0DA69BD6-4055-4390-9789-5B61F5DA0905}" presName="hierRoot1" presStyleCnt="0"/>
      <dgm:spPr/>
    </dgm:pt>
    <dgm:pt modelId="{AE4B2C04-36BD-4019-9B89-45848FF0A6EC}" type="pres">
      <dgm:prSet presAssocID="{0DA69BD6-4055-4390-9789-5B61F5DA0905}" presName="composite" presStyleCnt="0"/>
      <dgm:spPr/>
    </dgm:pt>
    <dgm:pt modelId="{57543410-225B-4C39-8BE7-35D105DF3358}" type="pres">
      <dgm:prSet presAssocID="{0DA69BD6-4055-4390-9789-5B61F5DA0905}" presName="background" presStyleLbl="node0" presStyleIdx="0" presStyleCnt="1"/>
      <dgm:spPr/>
    </dgm:pt>
    <dgm:pt modelId="{C1A1A997-F3EE-4CEF-96F1-A39099F0619B}" type="pres">
      <dgm:prSet presAssocID="{0DA69BD6-4055-4390-9789-5B61F5DA0905}" presName="text" presStyleLbl="fgAcc0" presStyleIdx="0" presStyleCnt="1">
        <dgm:presLayoutVars>
          <dgm:chPref val="3"/>
        </dgm:presLayoutVars>
      </dgm:prSet>
      <dgm:spPr/>
      <dgm:t>
        <a:bodyPr/>
        <a:lstStyle/>
        <a:p>
          <a:endParaRPr lang="en-US"/>
        </a:p>
      </dgm:t>
    </dgm:pt>
    <dgm:pt modelId="{FFB68C82-974F-4B0C-B47B-3663D5475122}" type="pres">
      <dgm:prSet presAssocID="{0DA69BD6-4055-4390-9789-5B61F5DA0905}" presName="hierChild2" presStyleCnt="0"/>
      <dgm:spPr/>
    </dgm:pt>
    <dgm:pt modelId="{5D73C49B-8EB6-4B4E-90AC-9730F46F05A2}" type="pres">
      <dgm:prSet presAssocID="{67D5D080-A5F5-4B6A-81FF-54108D5C2923}" presName="Name10" presStyleLbl="parChTrans1D2" presStyleIdx="0" presStyleCnt="2"/>
      <dgm:spPr/>
      <dgm:t>
        <a:bodyPr/>
        <a:lstStyle/>
        <a:p>
          <a:endParaRPr lang="en-US"/>
        </a:p>
      </dgm:t>
    </dgm:pt>
    <dgm:pt modelId="{61887D37-B964-4959-8277-8138A07430BE}" type="pres">
      <dgm:prSet presAssocID="{FA5093B7-ACEC-4145-8469-0D886FEEC7AB}" presName="hierRoot2" presStyleCnt="0"/>
      <dgm:spPr/>
    </dgm:pt>
    <dgm:pt modelId="{878A232D-AF65-449C-ABAB-23B4DF20DEF5}" type="pres">
      <dgm:prSet presAssocID="{FA5093B7-ACEC-4145-8469-0D886FEEC7AB}" presName="composite2" presStyleCnt="0"/>
      <dgm:spPr/>
    </dgm:pt>
    <dgm:pt modelId="{E3AA6DDD-85FD-4AFD-B1AB-416D45293874}" type="pres">
      <dgm:prSet presAssocID="{FA5093B7-ACEC-4145-8469-0D886FEEC7AB}" presName="background2" presStyleLbl="node2" presStyleIdx="0" presStyleCnt="2"/>
      <dgm:spPr/>
    </dgm:pt>
    <dgm:pt modelId="{42B0A33B-1F6F-4C4B-84AF-35A7D14AEA3F}" type="pres">
      <dgm:prSet presAssocID="{FA5093B7-ACEC-4145-8469-0D886FEEC7AB}" presName="text2" presStyleLbl="fgAcc2" presStyleIdx="0" presStyleCnt="2">
        <dgm:presLayoutVars>
          <dgm:chPref val="3"/>
        </dgm:presLayoutVars>
      </dgm:prSet>
      <dgm:spPr/>
      <dgm:t>
        <a:bodyPr/>
        <a:lstStyle/>
        <a:p>
          <a:endParaRPr lang="en-US"/>
        </a:p>
      </dgm:t>
    </dgm:pt>
    <dgm:pt modelId="{7A73CD46-6633-4958-A9AF-08B40E57EDA7}" type="pres">
      <dgm:prSet presAssocID="{FA5093B7-ACEC-4145-8469-0D886FEEC7AB}" presName="hierChild3" presStyleCnt="0"/>
      <dgm:spPr/>
    </dgm:pt>
    <dgm:pt modelId="{DF09AA99-61A6-4623-86A3-8F0EC307B4BE}" type="pres">
      <dgm:prSet presAssocID="{E6905BC4-099C-4B22-8D2C-A1E500CCE28D}" presName="Name17" presStyleLbl="parChTrans1D3" presStyleIdx="0" presStyleCnt="2"/>
      <dgm:spPr/>
      <dgm:t>
        <a:bodyPr/>
        <a:lstStyle/>
        <a:p>
          <a:endParaRPr lang="en-US"/>
        </a:p>
      </dgm:t>
    </dgm:pt>
    <dgm:pt modelId="{3296D2E2-71E2-4E01-BEA7-42111D635939}" type="pres">
      <dgm:prSet presAssocID="{95DC9D4A-CEF5-40A2-9532-30527F0B0043}" presName="hierRoot3" presStyleCnt="0"/>
      <dgm:spPr/>
    </dgm:pt>
    <dgm:pt modelId="{F8FA1C96-B617-4E88-9CF4-DB7E3C14461C}" type="pres">
      <dgm:prSet presAssocID="{95DC9D4A-CEF5-40A2-9532-30527F0B0043}" presName="composite3" presStyleCnt="0"/>
      <dgm:spPr/>
    </dgm:pt>
    <dgm:pt modelId="{A30FD83B-A8FD-48CE-8C4C-6D0C11507D60}" type="pres">
      <dgm:prSet presAssocID="{95DC9D4A-CEF5-40A2-9532-30527F0B0043}" presName="background3" presStyleLbl="node3" presStyleIdx="0" presStyleCnt="2"/>
      <dgm:spPr/>
    </dgm:pt>
    <dgm:pt modelId="{5DCD9589-6459-4736-A15C-0B7FCD7648C8}" type="pres">
      <dgm:prSet presAssocID="{95DC9D4A-CEF5-40A2-9532-30527F0B0043}" presName="text3" presStyleLbl="fgAcc3" presStyleIdx="0" presStyleCnt="2">
        <dgm:presLayoutVars>
          <dgm:chPref val="3"/>
        </dgm:presLayoutVars>
      </dgm:prSet>
      <dgm:spPr/>
      <dgm:t>
        <a:bodyPr/>
        <a:lstStyle/>
        <a:p>
          <a:endParaRPr lang="en-US"/>
        </a:p>
      </dgm:t>
    </dgm:pt>
    <dgm:pt modelId="{65FD2EB2-922A-4F19-8FE9-6275CDBA0FEC}" type="pres">
      <dgm:prSet presAssocID="{95DC9D4A-CEF5-40A2-9532-30527F0B0043}" presName="hierChild4" presStyleCnt="0"/>
      <dgm:spPr/>
    </dgm:pt>
    <dgm:pt modelId="{B80E6D9D-2596-4513-A1C7-621F69E1CB68}" type="pres">
      <dgm:prSet presAssocID="{514A331B-5DDF-4650-93A7-C6B7A2FAA44C}" presName="Name17" presStyleLbl="parChTrans1D3" presStyleIdx="1" presStyleCnt="2"/>
      <dgm:spPr/>
      <dgm:t>
        <a:bodyPr/>
        <a:lstStyle/>
        <a:p>
          <a:endParaRPr lang="en-US"/>
        </a:p>
      </dgm:t>
    </dgm:pt>
    <dgm:pt modelId="{2FA4C77F-6B22-41D2-9CFC-79B1FDEA4B2F}" type="pres">
      <dgm:prSet presAssocID="{5DC01AB9-F7F2-4937-AFCD-391445EE6E11}" presName="hierRoot3" presStyleCnt="0"/>
      <dgm:spPr/>
    </dgm:pt>
    <dgm:pt modelId="{8D8077DB-331B-497C-A17D-A34C13DE84DA}" type="pres">
      <dgm:prSet presAssocID="{5DC01AB9-F7F2-4937-AFCD-391445EE6E11}" presName="composite3" presStyleCnt="0"/>
      <dgm:spPr/>
    </dgm:pt>
    <dgm:pt modelId="{2DEC4AD0-612D-465B-A9BA-943DCE088C68}" type="pres">
      <dgm:prSet presAssocID="{5DC01AB9-F7F2-4937-AFCD-391445EE6E11}" presName="background3" presStyleLbl="node3" presStyleIdx="1" presStyleCnt="2"/>
      <dgm:spPr/>
    </dgm:pt>
    <dgm:pt modelId="{6CB673A4-64F8-47E4-BA49-E2C51AC44AD9}" type="pres">
      <dgm:prSet presAssocID="{5DC01AB9-F7F2-4937-AFCD-391445EE6E11}" presName="text3" presStyleLbl="fgAcc3" presStyleIdx="1" presStyleCnt="2">
        <dgm:presLayoutVars>
          <dgm:chPref val="3"/>
        </dgm:presLayoutVars>
      </dgm:prSet>
      <dgm:spPr/>
      <dgm:t>
        <a:bodyPr/>
        <a:lstStyle/>
        <a:p>
          <a:endParaRPr lang="en-US"/>
        </a:p>
      </dgm:t>
    </dgm:pt>
    <dgm:pt modelId="{BF844199-5509-406A-BED1-5EF0977ECB50}" type="pres">
      <dgm:prSet presAssocID="{5DC01AB9-F7F2-4937-AFCD-391445EE6E11}" presName="hierChild4" presStyleCnt="0"/>
      <dgm:spPr/>
    </dgm:pt>
    <dgm:pt modelId="{956A0E1A-7F07-48AA-8333-7981BF409BED}" type="pres">
      <dgm:prSet presAssocID="{FD7EC759-683E-443F-88AD-C560FBB33134}" presName="Name10" presStyleLbl="parChTrans1D2" presStyleIdx="1" presStyleCnt="2"/>
      <dgm:spPr/>
      <dgm:t>
        <a:bodyPr/>
        <a:lstStyle/>
        <a:p>
          <a:endParaRPr lang="en-US"/>
        </a:p>
      </dgm:t>
    </dgm:pt>
    <dgm:pt modelId="{F4C0F4F2-A0C1-4B3F-B7B2-16F426500611}" type="pres">
      <dgm:prSet presAssocID="{B8604B7C-B9F3-4130-9BFA-E2CD715CE6F4}" presName="hierRoot2" presStyleCnt="0"/>
      <dgm:spPr/>
    </dgm:pt>
    <dgm:pt modelId="{41C4809F-7702-48CE-90E8-E3D32E12C4EC}" type="pres">
      <dgm:prSet presAssocID="{B8604B7C-B9F3-4130-9BFA-E2CD715CE6F4}" presName="composite2" presStyleCnt="0"/>
      <dgm:spPr/>
    </dgm:pt>
    <dgm:pt modelId="{A7A61642-AB07-4444-8C20-2CAEFD38C878}" type="pres">
      <dgm:prSet presAssocID="{B8604B7C-B9F3-4130-9BFA-E2CD715CE6F4}" presName="background2" presStyleLbl="node2" presStyleIdx="1" presStyleCnt="2"/>
      <dgm:spPr/>
    </dgm:pt>
    <dgm:pt modelId="{16D3C259-F7BA-43F1-B243-03EF76B37EDA}" type="pres">
      <dgm:prSet presAssocID="{B8604B7C-B9F3-4130-9BFA-E2CD715CE6F4}" presName="text2" presStyleLbl="fgAcc2" presStyleIdx="1" presStyleCnt="2">
        <dgm:presLayoutVars>
          <dgm:chPref val="3"/>
        </dgm:presLayoutVars>
      </dgm:prSet>
      <dgm:spPr/>
      <dgm:t>
        <a:bodyPr/>
        <a:lstStyle/>
        <a:p>
          <a:endParaRPr lang="en-US"/>
        </a:p>
      </dgm:t>
    </dgm:pt>
    <dgm:pt modelId="{ECC51E79-D6BE-4C90-92FD-0A9890D1251E}" type="pres">
      <dgm:prSet presAssocID="{B8604B7C-B9F3-4130-9BFA-E2CD715CE6F4}" presName="hierChild3" presStyleCnt="0"/>
      <dgm:spPr/>
    </dgm:pt>
  </dgm:ptLst>
  <dgm:cxnLst>
    <dgm:cxn modelId="{A3AE3CA9-F8B2-492B-A616-A46FAD180F77}" type="presOf" srcId="{67D5D080-A5F5-4B6A-81FF-54108D5C2923}" destId="{5D73C49B-8EB6-4B4E-90AC-9730F46F05A2}" srcOrd="0" destOrd="0" presId="urn:microsoft.com/office/officeart/2005/8/layout/hierarchy1"/>
    <dgm:cxn modelId="{481A08BC-17B4-48C0-BEFF-1B451F71B2CE}" type="presOf" srcId="{0DA69BD6-4055-4390-9789-5B61F5DA0905}" destId="{C1A1A997-F3EE-4CEF-96F1-A39099F0619B}" srcOrd="0" destOrd="0" presId="urn:microsoft.com/office/officeart/2005/8/layout/hierarchy1"/>
    <dgm:cxn modelId="{E9BC8ABF-A8E2-4DE3-AD97-8B2F0BAD6880}" srcId="{0DA69BD6-4055-4390-9789-5B61F5DA0905}" destId="{B8604B7C-B9F3-4130-9BFA-E2CD715CE6F4}" srcOrd="1" destOrd="0" parTransId="{FD7EC759-683E-443F-88AD-C560FBB33134}" sibTransId="{E497039C-CF74-42F1-8436-F40D2FA956E7}"/>
    <dgm:cxn modelId="{ADDA6171-CC5D-4BB6-9F71-A0B551FDB03F}" type="presOf" srcId="{751BDB2C-A889-4408-BEBB-4E4ED35F3CEA}" destId="{B3573962-FA37-4D30-BF77-F3BC2810C61C}" srcOrd="0" destOrd="0" presId="urn:microsoft.com/office/officeart/2005/8/layout/hierarchy1"/>
    <dgm:cxn modelId="{06B92275-F38B-476E-8B6F-C5EC07DCF10B}" type="presOf" srcId="{FA5093B7-ACEC-4145-8469-0D886FEEC7AB}" destId="{42B0A33B-1F6F-4C4B-84AF-35A7D14AEA3F}" srcOrd="0" destOrd="0" presId="urn:microsoft.com/office/officeart/2005/8/layout/hierarchy1"/>
    <dgm:cxn modelId="{234523DC-DD03-41F5-83FA-654E88F8E16F}" srcId="{751BDB2C-A889-4408-BEBB-4E4ED35F3CEA}" destId="{0DA69BD6-4055-4390-9789-5B61F5DA0905}" srcOrd="0" destOrd="0" parTransId="{4DB97DE1-9D99-424C-901C-0334F05D4B7C}" sibTransId="{E323C7E8-9199-41ED-8C14-CDFA7099DD05}"/>
    <dgm:cxn modelId="{000999F9-0B5A-4C1F-82A3-FE73A939E42C}" type="presOf" srcId="{514A331B-5DDF-4650-93A7-C6B7A2FAA44C}" destId="{B80E6D9D-2596-4513-A1C7-621F69E1CB68}" srcOrd="0" destOrd="0" presId="urn:microsoft.com/office/officeart/2005/8/layout/hierarchy1"/>
    <dgm:cxn modelId="{C7F2542B-EB99-462B-B145-5F549D5586F2}" type="presOf" srcId="{5DC01AB9-F7F2-4937-AFCD-391445EE6E11}" destId="{6CB673A4-64F8-47E4-BA49-E2C51AC44AD9}" srcOrd="0" destOrd="0" presId="urn:microsoft.com/office/officeart/2005/8/layout/hierarchy1"/>
    <dgm:cxn modelId="{98DD1D1E-8FA1-48CD-BFE1-48EC77BAA8ED}" srcId="{FA5093B7-ACEC-4145-8469-0D886FEEC7AB}" destId="{95DC9D4A-CEF5-40A2-9532-30527F0B0043}" srcOrd="0" destOrd="0" parTransId="{E6905BC4-099C-4B22-8D2C-A1E500CCE28D}" sibTransId="{B699ABD3-7E6D-49F3-B026-AB723ED46C94}"/>
    <dgm:cxn modelId="{9CF8A463-F265-41CB-A5AD-1BD8392A8D41}" srcId="{FA5093B7-ACEC-4145-8469-0D886FEEC7AB}" destId="{5DC01AB9-F7F2-4937-AFCD-391445EE6E11}" srcOrd="1" destOrd="0" parTransId="{514A331B-5DDF-4650-93A7-C6B7A2FAA44C}" sibTransId="{D7451312-5C88-4505-A98A-5AC79F15700D}"/>
    <dgm:cxn modelId="{A91E632C-D8E8-4B70-A5BB-E1ADD7F5B564}" type="presOf" srcId="{E6905BC4-099C-4B22-8D2C-A1E500CCE28D}" destId="{DF09AA99-61A6-4623-86A3-8F0EC307B4BE}" srcOrd="0" destOrd="0" presId="urn:microsoft.com/office/officeart/2005/8/layout/hierarchy1"/>
    <dgm:cxn modelId="{8925D92C-8EF0-4CB3-91D2-31E96F82D8D2}" type="presOf" srcId="{FD7EC759-683E-443F-88AD-C560FBB33134}" destId="{956A0E1A-7F07-48AA-8333-7981BF409BED}" srcOrd="0" destOrd="0" presId="urn:microsoft.com/office/officeart/2005/8/layout/hierarchy1"/>
    <dgm:cxn modelId="{09E26A6C-219C-4BBB-9679-F31348D40BE1}" srcId="{0DA69BD6-4055-4390-9789-5B61F5DA0905}" destId="{FA5093B7-ACEC-4145-8469-0D886FEEC7AB}" srcOrd="0" destOrd="0" parTransId="{67D5D080-A5F5-4B6A-81FF-54108D5C2923}" sibTransId="{6D478D69-8CC1-4301-B723-A69056398C93}"/>
    <dgm:cxn modelId="{4B35BF50-490E-4CCD-8F82-4E2334B9A8DF}" type="presOf" srcId="{B8604B7C-B9F3-4130-9BFA-E2CD715CE6F4}" destId="{16D3C259-F7BA-43F1-B243-03EF76B37EDA}" srcOrd="0" destOrd="0" presId="urn:microsoft.com/office/officeart/2005/8/layout/hierarchy1"/>
    <dgm:cxn modelId="{39C44D52-1BA1-4C1A-8A61-1628F5425997}" type="presOf" srcId="{95DC9D4A-CEF5-40A2-9532-30527F0B0043}" destId="{5DCD9589-6459-4736-A15C-0B7FCD7648C8}" srcOrd="0" destOrd="0" presId="urn:microsoft.com/office/officeart/2005/8/layout/hierarchy1"/>
    <dgm:cxn modelId="{755AA14B-3702-46FC-A5AA-1D6F7C0C9307}" type="presParOf" srcId="{B3573962-FA37-4D30-BF77-F3BC2810C61C}" destId="{DC612FA2-DDB3-4E97-A917-4E394F19CBD2}" srcOrd="0" destOrd="0" presId="urn:microsoft.com/office/officeart/2005/8/layout/hierarchy1"/>
    <dgm:cxn modelId="{D676A4E4-39F9-449C-8DBD-147C2523286F}" type="presParOf" srcId="{DC612FA2-DDB3-4E97-A917-4E394F19CBD2}" destId="{AE4B2C04-36BD-4019-9B89-45848FF0A6EC}" srcOrd="0" destOrd="0" presId="urn:microsoft.com/office/officeart/2005/8/layout/hierarchy1"/>
    <dgm:cxn modelId="{62A76BAC-CB8C-4B39-94E3-2DFBF65D3AEB}" type="presParOf" srcId="{AE4B2C04-36BD-4019-9B89-45848FF0A6EC}" destId="{57543410-225B-4C39-8BE7-35D105DF3358}" srcOrd="0" destOrd="0" presId="urn:microsoft.com/office/officeart/2005/8/layout/hierarchy1"/>
    <dgm:cxn modelId="{32C7C4BA-88A1-4D0C-BCAF-02EA521EB686}" type="presParOf" srcId="{AE4B2C04-36BD-4019-9B89-45848FF0A6EC}" destId="{C1A1A997-F3EE-4CEF-96F1-A39099F0619B}" srcOrd="1" destOrd="0" presId="urn:microsoft.com/office/officeart/2005/8/layout/hierarchy1"/>
    <dgm:cxn modelId="{1E8755D3-31E0-44A1-9856-1548BA2379D6}" type="presParOf" srcId="{DC612FA2-DDB3-4E97-A917-4E394F19CBD2}" destId="{FFB68C82-974F-4B0C-B47B-3663D5475122}" srcOrd="1" destOrd="0" presId="urn:microsoft.com/office/officeart/2005/8/layout/hierarchy1"/>
    <dgm:cxn modelId="{EF2D0193-F107-43B6-9B21-FAE1B740DE89}" type="presParOf" srcId="{FFB68C82-974F-4B0C-B47B-3663D5475122}" destId="{5D73C49B-8EB6-4B4E-90AC-9730F46F05A2}" srcOrd="0" destOrd="0" presId="urn:microsoft.com/office/officeart/2005/8/layout/hierarchy1"/>
    <dgm:cxn modelId="{B347AB3D-20F0-4A47-9AC8-C470A9D73CA2}" type="presParOf" srcId="{FFB68C82-974F-4B0C-B47B-3663D5475122}" destId="{61887D37-B964-4959-8277-8138A07430BE}" srcOrd="1" destOrd="0" presId="urn:microsoft.com/office/officeart/2005/8/layout/hierarchy1"/>
    <dgm:cxn modelId="{2A4AF6D5-94EC-4326-AFDA-D1210A4E5084}" type="presParOf" srcId="{61887D37-B964-4959-8277-8138A07430BE}" destId="{878A232D-AF65-449C-ABAB-23B4DF20DEF5}" srcOrd="0" destOrd="0" presId="urn:microsoft.com/office/officeart/2005/8/layout/hierarchy1"/>
    <dgm:cxn modelId="{0D652398-18EE-4882-BC2A-33EEEB71CBA1}" type="presParOf" srcId="{878A232D-AF65-449C-ABAB-23B4DF20DEF5}" destId="{E3AA6DDD-85FD-4AFD-B1AB-416D45293874}" srcOrd="0" destOrd="0" presId="urn:microsoft.com/office/officeart/2005/8/layout/hierarchy1"/>
    <dgm:cxn modelId="{7EC7404B-8E3F-49CC-8498-04621B2081AA}" type="presParOf" srcId="{878A232D-AF65-449C-ABAB-23B4DF20DEF5}" destId="{42B0A33B-1F6F-4C4B-84AF-35A7D14AEA3F}" srcOrd="1" destOrd="0" presId="urn:microsoft.com/office/officeart/2005/8/layout/hierarchy1"/>
    <dgm:cxn modelId="{ABB18A36-0112-4C3A-BBF6-4556A83019F2}" type="presParOf" srcId="{61887D37-B964-4959-8277-8138A07430BE}" destId="{7A73CD46-6633-4958-A9AF-08B40E57EDA7}" srcOrd="1" destOrd="0" presId="urn:microsoft.com/office/officeart/2005/8/layout/hierarchy1"/>
    <dgm:cxn modelId="{37EF51C2-21CC-4EA6-96DB-86A6989CE4D4}" type="presParOf" srcId="{7A73CD46-6633-4958-A9AF-08B40E57EDA7}" destId="{DF09AA99-61A6-4623-86A3-8F0EC307B4BE}" srcOrd="0" destOrd="0" presId="urn:microsoft.com/office/officeart/2005/8/layout/hierarchy1"/>
    <dgm:cxn modelId="{F2732066-84D9-4AF7-9DD3-185BC5A6F387}" type="presParOf" srcId="{7A73CD46-6633-4958-A9AF-08B40E57EDA7}" destId="{3296D2E2-71E2-4E01-BEA7-42111D635939}" srcOrd="1" destOrd="0" presId="urn:microsoft.com/office/officeart/2005/8/layout/hierarchy1"/>
    <dgm:cxn modelId="{70775369-292B-4C35-AB3A-41DB9B17492C}" type="presParOf" srcId="{3296D2E2-71E2-4E01-BEA7-42111D635939}" destId="{F8FA1C96-B617-4E88-9CF4-DB7E3C14461C}" srcOrd="0" destOrd="0" presId="urn:microsoft.com/office/officeart/2005/8/layout/hierarchy1"/>
    <dgm:cxn modelId="{D98F6963-8171-4F79-A16E-97E99B75C090}" type="presParOf" srcId="{F8FA1C96-B617-4E88-9CF4-DB7E3C14461C}" destId="{A30FD83B-A8FD-48CE-8C4C-6D0C11507D60}" srcOrd="0" destOrd="0" presId="urn:microsoft.com/office/officeart/2005/8/layout/hierarchy1"/>
    <dgm:cxn modelId="{64F50D34-3827-4C78-B3E6-952DC6D7D479}" type="presParOf" srcId="{F8FA1C96-B617-4E88-9CF4-DB7E3C14461C}" destId="{5DCD9589-6459-4736-A15C-0B7FCD7648C8}" srcOrd="1" destOrd="0" presId="urn:microsoft.com/office/officeart/2005/8/layout/hierarchy1"/>
    <dgm:cxn modelId="{4DF10A5F-8254-4E1D-A242-04B090786E31}" type="presParOf" srcId="{3296D2E2-71E2-4E01-BEA7-42111D635939}" destId="{65FD2EB2-922A-4F19-8FE9-6275CDBA0FEC}" srcOrd="1" destOrd="0" presId="urn:microsoft.com/office/officeart/2005/8/layout/hierarchy1"/>
    <dgm:cxn modelId="{A43F1BF0-4834-4597-8B08-02B78DB75BFC}" type="presParOf" srcId="{7A73CD46-6633-4958-A9AF-08B40E57EDA7}" destId="{B80E6D9D-2596-4513-A1C7-621F69E1CB68}" srcOrd="2" destOrd="0" presId="urn:microsoft.com/office/officeart/2005/8/layout/hierarchy1"/>
    <dgm:cxn modelId="{A698D941-CC4F-4F42-8C00-FFE8D5AF7970}" type="presParOf" srcId="{7A73CD46-6633-4958-A9AF-08B40E57EDA7}" destId="{2FA4C77F-6B22-41D2-9CFC-79B1FDEA4B2F}" srcOrd="3" destOrd="0" presId="urn:microsoft.com/office/officeart/2005/8/layout/hierarchy1"/>
    <dgm:cxn modelId="{701A7AD0-F95E-473D-92CA-10FFFFA62A69}" type="presParOf" srcId="{2FA4C77F-6B22-41D2-9CFC-79B1FDEA4B2F}" destId="{8D8077DB-331B-497C-A17D-A34C13DE84DA}" srcOrd="0" destOrd="0" presId="urn:microsoft.com/office/officeart/2005/8/layout/hierarchy1"/>
    <dgm:cxn modelId="{46F2A921-2E91-4CE4-9B07-2CF5DC640941}" type="presParOf" srcId="{8D8077DB-331B-497C-A17D-A34C13DE84DA}" destId="{2DEC4AD0-612D-465B-A9BA-943DCE088C68}" srcOrd="0" destOrd="0" presId="urn:microsoft.com/office/officeart/2005/8/layout/hierarchy1"/>
    <dgm:cxn modelId="{62B4B3DE-FE5F-4F61-8DF5-89F29C7E755A}" type="presParOf" srcId="{8D8077DB-331B-497C-A17D-A34C13DE84DA}" destId="{6CB673A4-64F8-47E4-BA49-E2C51AC44AD9}" srcOrd="1" destOrd="0" presId="urn:microsoft.com/office/officeart/2005/8/layout/hierarchy1"/>
    <dgm:cxn modelId="{ACBCA1D3-A3B8-45B3-AD4C-98F722B7662F}" type="presParOf" srcId="{2FA4C77F-6B22-41D2-9CFC-79B1FDEA4B2F}" destId="{BF844199-5509-406A-BED1-5EF0977ECB50}" srcOrd="1" destOrd="0" presId="urn:microsoft.com/office/officeart/2005/8/layout/hierarchy1"/>
    <dgm:cxn modelId="{DC16311B-64D6-4075-A5C7-400DE83A9F9A}" type="presParOf" srcId="{FFB68C82-974F-4B0C-B47B-3663D5475122}" destId="{956A0E1A-7F07-48AA-8333-7981BF409BED}" srcOrd="2" destOrd="0" presId="urn:microsoft.com/office/officeart/2005/8/layout/hierarchy1"/>
    <dgm:cxn modelId="{0D718D79-5388-496A-8673-AC4BA2849D4A}" type="presParOf" srcId="{FFB68C82-974F-4B0C-B47B-3663D5475122}" destId="{F4C0F4F2-A0C1-4B3F-B7B2-16F426500611}" srcOrd="3" destOrd="0" presId="urn:microsoft.com/office/officeart/2005/8/layout/hierarchy1"/>
    <dgm:cxn modelId="{88FA786B-3C09-49C8-AC17-C5069B637077}" type="presParOf" srcId="{F4C0F4F2-A0C1-4B3F-B7B2-16F426500611}" destId="{41C4809F-7702-48CE-90E8-E3D32E12C4EC}" srcOrd="0" destOrd="0" presId="urn:microsoft.com/office/officeart/2005/8/layout/hierarchy1"/>
    <dgm:cxn modelId="{01EF6A26-CEAB-44F2-B456-1AEC394E135F}" type="presParOf" srcId="{41C4809F-7702-48CE-90E8-E3D32E12C4EC}" destId="{A7A61642-AB07-4444-8C20-2CAEFD38C878}" srcOrd="0" destOrd="0" presId="urn:microsoft.com/office/officeart/2005/8/layout/hierarchy1"/>
    <dgm:cxn modelId="{82F536A2-D8E4-43E2-9263-F0E9DB0F0E67}" type="presParOf" srcId="{41C4809F-7702-48CE-90E8-E3D32E12C4EC}" destId="{16D3C259-F7BA-43F1-B243-03EF76B37EDA}" srcOrd="1" destOrd="0" presId="urn:microsoft.com/office/officeart/2005/8/layout/hierarchy1"/>
    <dgm:cxn modelId="{000786CA-7710-452A-8CC8-5B65FFB79443}" type="presParOf" srcId="{F4C0F4F2-A0C1-4B3F-B7B2-16F426500611}" destId="{ECC51E79-D6BE-4C90-92FD-0A9890D1251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6A0E1A-7F07-48AA-8333-7981BF409BED}">
      <dsp:nvSpPr>
        <dsp:cNvPr id="0" name=""/>
        <dsp:cNvSpPr/>
      </dsp:nvSpPr>
      <dsp:spPr>
        <a:xfrm>
          <a:off x="4326813" y="1120823"/>
          <a:ext cx="1077054" cy="512579"/>
        </a:xfrm>
        <a:custGeom>
          <a:avLst/>
          <a:gdLst/>
          <a:ahLst/>
          <a:cxnLst/>
          <a:rect l="0" t="0" r="0" b="0"/>
          <a:pathLst>
            <a:path>
              <a:moveTo>
                <a:pt x="0" y="0"/>
              </a:moveTo>
              <a:lnTo>
                <a:pt x="0" y="349308"/>
              </a:lnTo>
              <a:lnTo>
                <a:pt x="1077054" y="349308"/>
              </a:lnTo>
              <a:lnTo>
                <a:pt x="1077054" y="512579"/>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0E6D9D-2596-4513-A1C7-621F69E1CB68}">
      <dsp:nvSpPr>
        <dsp:cNvPr id="0" name=""/>
        <dsp:cNvSpPr/>
      </dsp:nvSpPr>
      <dsp:spPr>
        <a:xfrm>
          <a:off x="3249758" y="2752560"/>
          <a:ext cx="1077054" cy="512579"/>
        </a:xfrm>
        <a:custGeom>
          <a:avLst/>
          <a:gdLst/>
          <a:ahLst/>
          <a:cxnLst/>
          <a:rect l="0" t="0" r="0" b="0"/>
          <a:pathLst>
            <a:path>
              <a:moveTo>
                <a:pt x="0" y="0"/>
              </a:moveTo>
              <a:lnTo>
                <a:pt x="0" y="349308"/>
              </a:lnTo>
              <a:lnTo>
                <a:pt x="1077054" y="349308"/>
              </a:lnTo>
              <a:lnTo>
                <a:pt x="1077054" y="512579"/>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09AA99-61A6-4623-86A3-8F0EC307B4BE}">
      <dsp:nvSpPr>
        <dsp:cNvPr id="0" name=""/>
        <dsp:cNvSpPr/>
      </dsp:nvSpPr>
      <dsp:spPr>
        <a:xfrm>
          <a:off x="2172704" y="2752560"/>
          <a:ext cx="1077054" cy="512579"/>
        </a:xfrm>
        <a:custGeom>
          <a:avLst/>
          <a:gdLst/>
          <a:ahLst/>
          <a:cxnLst/>
          <a:rect l="0" t="0" r="0" b="0"/>
          <a:pathLst>
            <a:path>
              <a:moveTo>
                <a:pt x="1077054" y="0"/>
              </a:moveTo>
              <a:lnTo>
                <a:pt x="1077054" y="349308"/>
              </a:lnTo>
              <a:lnTo>
                <a:pt x="0" y="349308"/>
              </a:lnTo>
              <a:lnTo>
                <a:pt x="0" y="512579"/>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73C49B-8EB6-4B4E-90AC-9730F46F05A2}">
      <dsp:nvSpPr>
        <dsp:cNvPr id="0" name=""/>
        <dsp:cNvSpPr/>
      </dsp:nvSpPr>
      <dsp:spPr>
        <a:xfrm>
          <a:off x="3249758" y="1120823"/>
          <a:ext cx="1077054" cy="512579"/>
        </a:xfrm>
        <a:custGeom>
          <a:avLst/>
          <a:gdLst/>
          <a:ahLst/>
          <a:cxnLst/>
          <a:rect l="0" t="0" r="0" b="0"/>
          <a:pathLst>
            <a:path>
              <a:moveTo>
                <a:pt x="1077054" y="0"/>
              </a:moveTo>
              <a:lnTo>
                <a:pt x="1077054" y="349308"/>
              </a:lnTo>
              <a:lnTo>
                <a:pt x="0" y="349308"/>
              </a:lnTo>
              <a:lnTo>
                <a:pt x="0" y="512579"/>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543410-225B-4C39-8BE7-35D105DF3358}">
      <dsp:nvSpPr>
        <dsp:cNvPr id="0" name=""/>
        <dsp:cNvSpPr/>
      </dsp:nvSpPr>
      <dsp:spPr>
        <a:xfrm>
          <a:off x="3445586" y="1665"/>
          <a:ext cx="1762452" cy="11191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A1A997-F3EE-4CEF-96F1-A39099F0619B}">
      <dsp:nvSpPr>
        <dsp:cNvPr id="0" name=""/>
        <dsp:cNvSpPr/>
      </dsp:nvSpPr>
      <dsp:spPr>
        <a:xfrm>
          <a:off x="3641414" y="187702"/>
          <a:ext cx="1762452" cy="111915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LTM</a:t>
          </a:r>
          <a:endParaRPr lang="en-US" sz="1600" kern="1200" dirty="0"/>
        </a:p>
      </dsp:txBody>
      <dsp:txXfrm>
        <a:off x="3674193" y="220481"/>
        <a:ext cx="1696894" cy="1053599"/>
      </dsp:txXfrm>
    </dsp:sp>
    <dsp:sp modelId="{E3AA6DDD-85FD-4AFD-B1AB-416D45293874}">
      <dsp:nvSpPr>
        <dsp:cNvPr id="0" name=""/>
        <dsp:cNvSpPr/>
      </dsp:nvSpPr>
      <dsp:spPr>
        <a:xfrm>
          <a:off x="2368532" y="1633403"/>
          <a:ext cx="1762452" cy="11191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B0A33B-1F6F-4C4B-84AF-35A7D14AEA3F}">
      <dsp:nvSpPr>
        <dsp:cNvPr id="0" name=""/>
        <dsp:cNvSpPr/>
      </dsp:nvSpPr>
      <dsp:spPr>
        <a:xfrm>
          <a:off x="2564360" y="1819439"/>
          <a:ext cx="1762452" cy="111915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Declarative memory</a:t>
          </a:r>
        </a:p>
        <a:p>
          <a:pPr lvl="0" algn="ctr" defTabSz="533400">
            <a:lnSpc>
              <a:spcPct val="90000"/>
            </a:lnSpc>
            <a:spcBef>
              <a:spcPct val="0"/>
            </a:spcBef>
            <a:spcAft>
              <a:spcPct val="35000"/>
            </a:spcAft>
          </a:pPr>
          <a:r>
            <a:rPr lang="en-US" sz="1200" kern="1200" dirty="0" smtClean="0"/>
            <a:t>(explicit)</a:t>
          </a:r>
          <a:endParaRPr lang="en-US" sz="1200" kern="1200" dirty="0"/>
        </a:p>
      </dsp:txBody>
      <dsp:txXfrm>
        <a:off x="2597139" y="1852218"/>
        <a:ext cx="1696894" cy="1053599"/>
      </dsp:txXfrm>
    </dsp:sp>
    <dsp:sp modelId="{A30FD83B-A8FD-48CE-8C4C-6D0C11507D60}">
      <dsp:nvSpPr>
        <dsp:cNvPr id="0" name=""/>
        <dsp:cNvSpPr/>
      </dsp:nvSpPr>
      <dsp:spPr>
        <a:xfrm>
          <a:off x="1291478" y="3265140"/>
          <a:ext cx="1762452" cy="11191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CD9589-6459-4736-A15C-0B7FCD7648C8}">
      <dsp:nvSpPr>
        <dsp:cNvPr id="0" name=""/>
        <dsp:cNvSpPr/>
      </dsp:nvSpPr>
      <dsp:spPr>
        <a:xfrm>
          <a:off x="1487306" y="3451176"/>
          <a:ext cx="1762452" cy="111915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Episodic memory</a:t>
          </a:r>
        </a:p>
        <a:p>
          <a:pPr lvl="0" algn="ctr" defTabSz="533400">
            <a:lnSpc>
              <a:spcPct val="90000"/>
            </a:lnSpc>
            <a:spcBef>
              <a:spcPct val="0"/>
            </a:spcBef>
            <a:spcAft>
              <a:spcPct val="35000"/>
            </a:spcAft>
          </a:pPr>
          <a:r>
            <a:rPr lang="en-US" sz="1200" kern="1200" dirty="0" smtClean="0"/>
            <a:t>Events experienced by a person</a:t>
          </a:r>
          <a:endParaRPr lang="en-US" sz="1200" kern="1200" dirty="0"/>
        </a:p>
      </dsp:txBody>
      <dsp:txXfrm>
        <a:off x="1520085" y="3483955"/>
        <a:ext cx="1696894" cy="1053599"/>
      </dsp:txXfrm>
    </dsp:sp>
    <dsp:sp modelId="{2DEC4AD0-612D-465B-A9BA-943DCE088C68}">
      <dsp:nvSpPr>
        <dsp:cNvPr id="0" name=""/>
        <dsp:cNvSpPr/>
      </dsp:nvSpPr>
      <dsp:spPr>
        <a:xfrm>
          <a:off x="3445586" y="3265140"/>
          <a:ext cx="1762452" cy="11191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B673A4-64F8-47E4-BA49-E2C51AC44AD9}">
      <dsp:nvSpPr>
        <dsp:cNvPr id="0" name=""/>
        <dsp:cNvSpPr/>
      </dsp:nvSpPr>
      <dsp:spPr>
        <a:xfrm>
          <a:off x="3641414" y="3451176"/>
          <a:ext cx="1762452" cy="111915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Semantic memory</a:t>
          </a:r>
        </a:p>
        <a:p>
          <a:pPr lvl="0" algn="ctr" defTabSz="533400">
            <a:lnSpc>
              <a:spcPct val="90000"/>
            </a:lnSpc>
            <a:spcBef>
              <a:spcPct val="0"/>
            </a:spcBef>
            <a:spcAft>
              <a:spcPct val="35000"/>
            </a:spcAft>
          </a:pPr>
          <a:r>
            <a:rPr lang="en-US" sz="1200" kern="1200" dirty="0" smtClean="0"/>
            <a:t>General facts and knowledge</a:t>
          </a:r>
          <a:endParaRPr lang="en-US" sz="1200" kern="1200" dirty="0"/>
        </a:p>
      </dsp:txBody>
      <dsp:txXfrm>
        <a:off x="3674193" y="3483955"/>
        <a:ext cx="1696894" cy="1053599"/>
      </dsp:txXfrm>
    </dsp:sp>
    <dsp:sp modelId="{A7A61642-AB07-4444-8C20-2CAEFD38C878}">
      <dsp:nvSpPr>
        <dsp:cNvPr id="0" name=""/>
        <dsp:cNvSpPr/>
      </dsp:nvSpPr>
      <dsp:spPr>
        <a:xfrm>
          <a:off x="4522641" y="1633403"/>
          <a:ext cx="1762452" cy="11191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D3C259-F7BA-43F1-B243-03EF76B37EDA}">
      <dsp:nvSpPr>
        <dsp:cNvPr id="0" name=""/>
        <dsp:cNvSpPr/>
      </dsp:nvSpPr>
      <dsp:spPr>
        <a:xfrm>
          <a:off x="4718469" y="1819439"/>
          <a:ext cx="1762452" cy="111915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Procedural Memory</a:t>
          </a:r>
        </a:p>
        <a:p>
          <a:pPr lvl="0" algn="ctr" defTabSz="533400">
            <a:lnSpc>
              <a:spcPct val="90000"/>
            </a:lnSpc>
            <a:spcBef>
              <a:spcPct val="0"/>
            </a:spcBef>
            <a:spcAft>
              <a:spcPct val="35000"/>
            </a:spcAft>
          </a:pPr>
          <a:r>
            <a:rPr lang="en-US" sz="1200" kern="1200" dirty="0" smtClean="0"/>
            <a:t>(implicit)</a:t>
          </a:r>
        </a:p>
        <a:p>
          <a:pPr lvl="0" algn="ctr" defTabSz="533400">
            <a:lnSpc>
              <a:spcPct val="90000"/>
            </a:lnSpc>
            <a:spcBef>
              <a:spcPct val="0"/>
            </a:spcBef>
            <a:spcAft>
              <a:spcPct val="35000"/>
            </a:spcAft>
          </a:pPr>
          <a:r>
            <a:rPr lang="en-US" sz="1200" kern="1200" dirty="0" smtClean="0"/>
            <a:t>Motor skills, habits, classically conditioned reflexes</a:t>
          </a:r>
          <a:endParaRPr lang="en-US" sz="1200" kern="1200" dirty="0"/>
        </a:p>
      </dsp:txBody>
      <dsp:txXfrm>
        <a:off x="4751248" y="1852218"/>
        <a:ext cx="1696894" cy="105359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E275385-786C-4330-BD79-F5818B58902F}" type="datetimeFigureOut">
              <a:rPr lang="en-US" smtClean="0"/>
              <a:pPr/>
              <a:t>7/22/2014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AB4D8553-A40B-4372-BE01-11D8759D9B74}"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E275385-786C-4330-BD79-F5818B58902F}" type="datetimeFigureOut">
              <a:rPr lang="en-US" smtClean="0"/>
              <a:pPr/>
              <a:t>7/22/2014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4D8553-A40B-4372-BE01-11D8759D9B7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E275385-786C-4330-BD79-F5818B58902F}" type="datetimeFigureOut">
              <a:rPr lang="en-US" smtClean="0"/>
              <a:pPr/>
              <a:t>7/22/2014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4D8553-A40B-4372-BE01-11D8759D9B7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E275385-786C-4330-BD79-F5818B58902F}" type="datetimeFigureOut">
              <a:rPr lang="en-US" smtClean="0"/>
              <a:pPr/>
              <a:t>7/22/2014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4D8553-A40B-4372-BE01-11D8759D9B74}"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E275385-786C-4330-BD79-F5818B58902F}" type="datetimeFigureOut">
              <a:rPr lang="en-US" smtClean="0"/>
              <a:pPr/>
              <a:t>7/22/2014</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AB4D8553-A40B-4372-BE01-11D8759D9B7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E275385-786C-4330-BD79-F5818B58902F}" type="datetimeFigureOut">
              <a:rPr lang="en-US" smtClean="0"/>
              <a:pPr/>
              <a:t>7/22/2014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4D8553-A40B-4372-BE01-11D8759D9B74}"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E275385-786C-4330-BD79-F5818B58902F}" type="datetimeFigureOut">
              <a:rPr lang="en-US" smtClean="0"/>
              <a:pPr/>
              <a:t>7/22/2014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4D8553-A40B-4372-BE01-11D8759D9B74}"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E275385-786C-4330-BD79-F5818B58902F}" type="datetimeFigureOut">
              <a:rPr lang="en-US" smtClean="0"/>
              <a:pPr/>
              <a:t>7/22/2014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4D8553-A40B-4372-BE01-11D8759D9B7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275385-786C-4330-BD79-F5818B58902F}" type="datetimeFigureOut">
              <a:rPr lang="en-US" smtClean="0"/>
              <a:pPr/>
              <a:t>7/22/2014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4D8553-A40B-4372-BE01-11D8759D9B7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E275385-786C-4330-BD79-F5818B58902F}" type="datetimeFigureOut">
              <a:rPr lang="en-US" smtClean="0"/>
              <a:pPr/>
              <a:t>7/22/2014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4D8553-A40B-4372-BE01-11D8759D9B74}"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E275385-786C-4330-BD79-F5818B58902F}" type="datetimeFigureOut">
              <a:rPr lang="en-US" smtClean="0"/>
              <a:pPr/>
              <a:t>7/22/2014</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AB4D8553-A40B-4372-BE01-11D8759D9B74}"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6E275385-786C-4330-BD79-F5818B58902F}" type="datetimeFigureOut">
              <a:rPr lang="en-US" smtClean="0"/>
              <a:pPr/>
              <a:t>7/22/2014</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AB4D8553-A40B-4372-BE01-11D8759D9B7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www.youtube.com/watch?v=G4ev-BtPMM8"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Chapter 6</a:t>
            </a:r>
            <a:endParaRPr lang="en-US" dirty="0"/>
          </a:p>
        </p:txBody>
      </p:sp>
      <p:sp>
        <p:nvSpPr>
          <p:cNvPr id="2" name="Title 1"/>
          <p:cNvSpPr>
            <a:spLocks noGrp="1"/>
          </p:cNvSpPr>
          <p:nvPr>
            <p:ph type="ctrTitle"/>
          </p:nvPr>
        </p:nvSpPr>
        <p:spPr/>
        <p:txBody>
          <a:bodyPr/>
          <a:lstStyle/>
          <a:p>
            <a:r>
              <a:rPr lang="en-US" dirty="0" smtClean="0"/>
              <a:t>Memory </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3276600"/>
            <a:ext cx="2054225" cy="319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Information-Processing Model: </a:t>
            </a:r>
            <a:br>
              <a:rPr lang="en-US" dirty="0" smtClean="0"/>
            </a:br>
            <a:r>
              <a:rPr lang="en-US" dirty="0" smtClean="0"/>
              <a:t>3 Memory Systems</a:t>
            </a:r>
            <a:endParaRPr lang="en-US" dirty="0"/>
          </a:p>
        </p:txBody>
      </p:sp>
      <p:sp>
        <p:nvSpPr>
          <p:cNvPr id="3" name="Content Placeholder 2"/>
          <p:cNvSpPr>
            <a:spLocks noGrp="1"/>
          </p:cNvSpPr>
          <p:nvPr>
            <p:ph sz="quarter" idx="1"/>
          </p:nvPr>
        </p:nvSpPr>
        <p:spPr>
          <a:xfrm>
            <a:off x="533400" y="1676400"/>
            <a:ext cx="7772400" cy="4572000"/>
          </a:xfrm>
        </p:spPr>
        <p:txBody>
          <a:bodyPr/>
          <a:lstStyle/>
          <a:p>
            <a:r>
              <a:rPr lang="en-US" dirty="0" smtClean="0"/>
              <a:t>Information-processing theory bases its model for human thought on the way a computer functions</a:t>
            </a:r>
          </a:p>
          <a:p>
            <a:pPr lvl="1"/>
            <a:r>
              <a:rPr lang="en-US" dirty="0" smtClean="0"/>
              <a:t>Data are encoded in a manner that the computer can understand and use</a:t>
            </a:r>
          </a:p>
          <a:p>
            <a:pPr lvl="1"/>
            <a:r>
              <a:rPr lang="en-US" dirty="0" smtClean="0"/>
              <a:t>The computer stores that information on a disk, hard drive, or memory stick</a:t>
            </a:r>
          </a:p>
          <a:p>
            <a:pPr lvl="1"/>
            <a:r>
              <a:rPr lang="en-US" dirty="0" smtClean="0"/>
              <a:t>Then, the data are retrieved out of storage as needed </a:t>
            </a:r>
          </a:p>
          <a:p>
            <a:r>
              <a:rPr lang="en-US" dirty="0" smtClean="0"/>
              <a:t>Information-processing theorists were the first to propose that there are three stages or types of memory systems</a:t>
            </a:r>
          </a:p>
          <a:p>
            <a:pPr lvl="1"/>
            <a:r>
              <a:rPr lang="en-US" dirty="0" smtClean="0"/>
              <a:t>Sensory memory, short-term memory, and long-term memory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152400"/>
            <a:ext cx="1457325" cy="14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772400" cy="1143000"/>
          </a:xfrm>
        </p:spPr>
        <p:txBody>
          <a:bodyPr/>
          <a:lstStyle/>
          <a:p>
            <a:r>
              <a:rPr lang="en-US" dirty="0" smtClean="0"/>
              <a:t>Sensory Memory </a:t>
            </a:r>
            <a:endParaRPr lang="en-US" dirty="0"/>
          </a:p>
        </p:txBody>
      </p:sp>
      <p:sp>
        <p:nvSpPr>
          <p:cNvPr id="3" name="Content Placeholder 2"/>
          <p:cNvSpPr>
            <a:spLocks noGrp="1"/>
          </p:cNvSpPr>
          <p:nvPr>
            <p:ph sz="quarter" idx="1"/>
          </p:nvPr>
        </p:nvSpPr>
        <p:spPr>
          <a:xfrm>
            <a:off x="533400" y="1295400"/>
            <a:ext cx="8153400" cy="5257800"/>
          </a:xfrm>
        </p:spPr>
        <p:txBody>
          <a:bodyPr>
            <a:normAutofit fontScale="70000" lnSpcReduction="20000"/>
          </a:bodyPr>
          <a:lstStyle/>
          <a:p>
            <a:r>
              <a:rPr lang="en-US" b="1" dirty="0" smtClean="0"/>
              <a:t>Sensory memory </a:t>
            </a:r>
            <a:r>
              <a:rPr lang="en-US" dirty="0" smtClean="0"/>
              <a:t>– the first stage of memory, the point at which information enters the nervous system through the sensory systems </a:t>
            </a:r>
          </a:p>
          <a:p>
            <a:r>
              <a:rPr lang="en-US" dirty="0" smtClean="0"/>
              <a:t>Information is encoded into sensory memory as neural messages in the nervous system</a:t>
            </a:r>
          </a:p>
          <a:p>
            <a:pPr lvl="1"/>
            <a:r>
              <a:rPr lang="en-US" dirty="0" smtClean="0"/>
              <a:t>As long as those neural messages are traveling through the system, it can be said that people have a “memory” for that information that can be accessed if needed </a:t>
            </a:r>
          </a:p>
          <a:p>
            <a:r>
              <a:rPr lang="en-US" dirty="0" smtClean="0"/>
              <a:t>Example: the “double take”</a:t>
            </a:r>
          </a:p>
          <a:p>
            <a:pPr lvl="1"/>
            <a:r>
              <a:rPr lang="en-US" dirty="0" smtClean="0"/>
              <a:t>Imagine you are driving down the street, looking at the people and cars on either side of your car. All of a sudden you think “Wait a minute, was that guy not wearing pants?!” then you look back to check.</a:t>
            </a:r>
          </a:p>
          <a:p>
            <a:pPr lvl="1"/>
            <a:r>
              <a:rPr lang="en-US" dirty="0" smtClean="0"/>
              <a:t>How did you know to look back? Your eyes had already moved past the possible pants-less guy, but some part of your brain must have just processed what you saw.</a:t>
            </a:r>
          </a:p>
          <a:p>
            <a:pPr lvl="1"/>
            <a:r>
              <a:rPr lang="en-US" dirty="0" smtClean="0"/>
              <a:t>This can only be explained by the presence, however brief, of a memory for what you saw</a:t>
            </a:r>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r>
              <a:rPr lang="en-US" dirty="0" smtClean="0"/>
              <a:t>There are 2 kinds of sensory memory that have been studied extensively </a:t>
            </a:r>
          </a:p>
          <a:p>
            <a:pPr lvl="1"/>
            <a:r>
              <a:rPr lang="en-US" dirty="0" smtClean="0"/>
              <a:t>Iconic (visual) and echoic (auditory) sensory memories </a:t>
            </a:r>
          </a:p>
          <a:p>
            <a:endParaRPr lang="en-US" dirty="0"/>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600" y="4343400"/>
            <a:ext cx="1905000" cy="1421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772400" cy="1143000"/>
          </a:xfrm>
        </p:spPr>
        <p:txBody>
          <a:bodyPr/>
          <a:lstStyle/>
          <a:p>
            <a:r>
              <a:rPr lang="en-US" dirty="0" smtClean="0"/>
              <a:t>Iconic Sensory Memory: Capacity </a:t>
            </a:r>
            <a:endParaRPr lang="en-US" dirty="0"/>
          </a:p>
        </p:txBody>
      </p:sp>
      <p:sp>
        <p:nvSpPr>
          <p:cNvPr id="3" name="Content Placeholder 2"/>
          <p:cNvSpPr>
            <a:spLocks noGrp="1"/>
          </p:cNvSpPr>
          <p:nvPr>
            <p:ph sz="quarter" idx="1"/>
          </p:nvPr>
        </p:nvSpPr>
        <p:spPr>
          <a:xfrm>
            <a:off x="533400" y="1143000"/>
            <a:ext cx="8153400" cy="5181600"/>
          </a:xfrm>
        </p:spPr>
        <p:txBody>
          <a:bodyPr>
            <a:normAutofit fontScale="70000" lnSpcReduction="20000"/>
          </a:bodyPr>
          <a:lstStyle/>
          <a:p>
            <a:r>
              <a:rPr lang="en-US" b="1" dirty="0" smtClean="0"/>
              <a:t>Iconic sensory memory </a:t>
            </a:r>
            <a:r>
              <a:rPr lang="en-US" dirty="0" smtClean="0"/>
              <a:t>– visual sensory memory, lasting only a fraction of a second </a:t>
            </a:r>
          </a:p>
          <a:p>
            <a:r>
              <a:rPr lang="en-US" dirty="0" smtClean="0"/>
              <a:t>George </a:t>
            </a:r>
            <a:r>
              <a:rPr lang="en-US" dirty="0" err="1" smtClean="0"/>
              <a:t>Sperling</a:t>
            </a:r>
            <a:r>
              <a:rPr lang="en-US" dirty="0" smtClean="0"/>
              <a:t> (1960)</a:t>
            </a:r>
          </a:p>
          <a:p>
            <a:pPr lvl="1"/>
            <a:r>
              <a:rPr lang="en-US" i="1" dirty="0" smtClean="0"/>
              <a:t>Partial report method</a:t>
            </a:r>
            <a:r>
              <a:rPr lang="en-US" dirty="0" smtClean="0"/>
              <a:t>: presented subjects with a grid of letters and sounded either a high, medium, or low tone immediately after the grid of letters was taken away, which signaled which row subjects were to report</a:t>
            </a:r>
          </a:p>
          <a:p>
            <a:pPr lvl="1"/>
            <a:r>
              <a:rPr lang="en-US" dirty="0" smtClean="0"/>
              <a:t>The tone was sounded after the grid was taken away to that subjects couldn’t just memorize one row of letters </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r>
              <a:rPr lang="en-US" dirty="0" smtClean="0"/>
              <a:t>Found that subjects could accurately report any of the three rows, meaning that the entire grid was in iconic memory and available to the subjects </a:t>
            </a:r>
          </a:p>
          <a:p>
            <a:pPr lvl="1"/>
            <a:r>
              <a:rPr lang="en-US" dirty="0" smtClean="0"/>
              <a:t>Thus, the capacity of iconic memory is everything that can be seen at one time</a:t>
            </a:r>
          </a:p>
          <a:p>
            <a:pPr lvl="2"/>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2626794032"/>
              </p:ext>
            </p:extLst>
          </p:nvPr>
        </p:nvGraphicFramePr>
        <p:xfrm>
          <a:off x="1752600" y="3048000"/>
          <a:ext cx="5638800" cy="1737360"/>
        </p:xfrm>
        <a:graphic>
          <a:graphicData uri="http://schemas.openxmlformats.org/drawingml/2006/table">
            <a:tbl>
              <a:tblPr firstRow="1" bandRow="1">
                <a:tableStyleId>{5C22544A-7EE6-4342-B048-85BDC9FD1C3A}</a:tableStyleId>
              </a:tblPr>
              <a:tblGrid>
                <a:gridCol w="2819400"/>
                <a:gridCol w="2819400"/>
              </a:tblGrid>
              <a:tr h="589547">
                <a:tc>
                  <a:txBody>
                    <a:bodyPr/>
                    <a:lstStyle/>
                    <a:p>
                      <a:r>
                        <a:rPr lang="en-US" dirty="0" smtClean="0"/>
                        <a:t>Rows of Letters</a:t>
                      </a:r>
                      <a:endParaRPr lang="en-US" dirty="0"/>
                    </a:p>
                  </a:txBody>
                  <a:tcPr/>
                </a:tc>
                <a:tc>
                  <a:txBody>
                    <a:bodyPr/>
                    <a:lstStyle/>
                    <a:p>
                      <a:r>
                        <a:rPr lang="en-US" dirty="0" smtClean="0"/>
                        <a:t>Tone Signaling</a:t>
                      </a:r>
                      <a:r>
                        <a:rPr lang="en-US" baseline="0" dirty="0" smtClean="0"/>
                        <a:t> Which Row to Report</a:t>
                      </a:r>
                      <a:endParaRPr lang="en-US" dirty="0"/>
                    </a:p>
                  </a:txBody>
                  <a:tcPr/>
                </a:tc>
              </a:tr>
              <a:tr h="336884">
                <a:tc>
                  <a:txBody>
                    <a:bodyPr/>
                    <a:lstStyle/>
                    <a:p>
                      <a:r>
                        <a:rPr lang="en-US" dirty="0" smtClean="0"/>
                        <a:t>LHTY</a:t>
                      </a:r>
                      <a:endParaRPr lang="en-US" dirty="0"/>
                    </a:p>
                  </a:txBody>
                  <a:tcPr/>
                </a:tc>
                <a:tc>
                  <a:txBody>
                    <a:bodyPr/>
                    <a:lstStyle/>
                    <a:p>
                      <a:r>
                        <a:rPr lang="en-US" dirty="0" smtClean="0"/>
                        <a:t>High</a:t>
                      </a:r>
                      <a:r>
                        <a:rPr lang="en-US" baseline="0" dirty="0" smtClean="0"/>
                        <a:t> tone </a:t>
                      </a:r>
                      <a:endParaRPr lang="en-US" dirty="0"/>
                    </a:p>
                  </a:txBody>
                  <a:tcPr/>
                </a:tc>
              </a:tr>
              <a:tr h="336884">
                <a:tc>
                  <a:txBody>
                    <a:bodyPr/>
                    <a:lstStyle/>
                    <a:p>
                      <a:r>
                        <a:rPr lang="en-US" dirty="0" smtClean="0"/>
                        <a:t>EPNR</a:t>
                      </a:r>
                      <a:endParaRPr lang="en-US" dirty="0"/>
                    </a:p>
                  </a:txBody>
                  <a:tcPr/>
                </a:tc>
                <a:tc>
                  <a:txBody>
                    <a:bodyPr/>
                    <a:lstStyle/>
                    <a:p>
                      <a:r>
                        <a:rPr lang="en-US" dirty="0" smtClean="0"/>
                        <a:t>Medium tone</a:t>
                      </a:r>
                      <a:endParaRPr lang="en-US" dirty="0"/>
                    </a:p>
                  </a:txBody>
                  <a:tcPr/>
                </a:tc>
              </a:tr>
              <a:tr h="336884">
                <a:tc>
                  <a:txBody>
                    <a:bodyPr/>
                    <a:lstStyle/>
                    <a:p>
                      <a:r>
                        <a:rPr lang="en-US" dirty="0" smtClean="0"/>
                        <a:t>SBAX</a:t>
                      </a:r>
                      <a:endParaRPr lang="en-US" dirty="0"/>
                    </a:p>
                  </a:txBody>
                  <a:tcPr/>
                </a:tc>
                <a:tc>
                  <a:txBody>
                    <a:bodyPr/>
                    <a:lstStyle/>
                    <a:p>
                      <a:r>
                        <a:rPr lang="en-US" dirty="0" smtClean="0"/>
                        <a:t>Low tone</a:t>
                      </a:r>
                      <a:endParaRPr lang="en-US" dirty="0"/>
                    </a:p>
                  </a:txBody>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Iconic Sensory Memory: Duration</a:t>
            </a:r>
            <a:endParaRPr lang="en-US" dirty="0"/>
          </a:p>
        </p:txBody>
      </p:sp>
      <p:sp>
        <p:nvSpPr>
          <p:cNvPr id="3" name="Content Placeholder 2"/>
          <p:cNvSpPr>
            <a:spLocks noGrp="1"/>
          </p:cNvSpPr>
          <p:nvPr>
            <p:ph sz="quarter" idx="1"/>
          </p:nvPr>
        </p:nvSpPr>
        <p:spPr>
          <a:xfrm>
            <a:off x="533400" y="1447800"/>
            <a:ext cx="8153400" cy="4572000"/>
          </a:xfrm>
        </p:spPr>
        <p:txBody>
          <a:bodyPr>
            <a:normAutofit fontScale="85000" lnSpcReduction="20000"/>
          </a:bodyPr>
          <a:lstStyle/>
          <a:p>
            <a:r>
              <a:rPr lang="en-US" dirty="0" err="1" smtClean="0"/>
              <a:t>Sperling</a:t>
            </a:r>
            <a:r>
              <a:rPr lang="en-US" dirty="0" smtClean="0"/>
              <a:t> also found that if he delayed the tone for 1 second, subjects could no longer accurately report letters from the grid</a:t>
            </a:r>
          </a:p>
          <a:p>
            <a:pPr lvl="1"/>
            <a:r>
              <a:rPr lang="en-US" dirty="0" smtClean="0"/>
              <a:t>The iconic information had completely faded out of memory in that brief time </a:t>
            </a:r>
          </a:p>
          <a:p>
            <a:r>
              <a:rPr lang="en-US" dirty="0" smtClean="0"/>
              <a:t>In real life, information that has just entered iconic memory will be pushed out very quickly by new information, a process called </a:t>
            </a:r>
            <a:r>
              <a:rPr lang="en-US" b="1" i="1" dirty="0" smtClean="0"/>
              <a:t>masking</a:t>
            </a:r>
            <a:endParaRPr lang="en-US" b="1" dirty="0" smtClean="0"/>
          </a:p>
          <a:p>
            <a:pPr lvl="1"/>
            <a:r>
              <a:rPr lang="en-US" dirty="0" smtClean="0"/>
              <a:t>Research suggests that after only a quarter of a second, old information is replaced by new information</a:t>
            </a:r>
          </a:p>
          <a:p>
            <a:r>
              <a:rPr lang="en-US" b="1" dirty="0" smtClean="0"/>
              <a:t>Eidetic imagery </a:t>
            </a:r>
            <a:r>
              <a:rPr lang="en-US" dirty="0" smtClean="0"/>
              <a:t>– the ability to access a visual memory for 30 seconds or more </a:t>
            </a:r>
          </a:p>
          <a:p>
            <a:pPr lvl="1"/>
            <a:r>
              <a:rPr lang="en-US" dirty="0" smtClean="0"/>
              <a:t>Very rare condition, often called </a:t>
            </a:r>
            <a:r>
              <a:rPr lang="en-US" i="1" dirty="0" smtClean="0"/>
              <a:t>photographic memory</a:t>
            </a:r>
            <a:r>
              <a:rPr lang="en-US" dirty="0" smtClean="0"/>
              <a:t>, cause is unknown</a:t>
            </a:r>
          </a:p>
          <a:p>
            <a:pPr lvl="1"/>
            <a:r>
              <a:rPr lang="en-US" dirty="0" smtClean="0"/>
              <a:t>People with eidetic imagery ability might be able to look quickly at a page in a book, then by focusing on  blank wall or piece of paper, “read” the words from the images that still lingers in their sensory memory </a:t>
            </a:r>
          </a:p>
          <a:p>
            <a:pPr lvl="1"/>
            <a:r>
              <a:rPr lang="en-US" dirty="0" smtClean="0"/>
              <a:t>More common in children and tends to diminish by adolescence or young adulthood </a:t>
            </a:r>
          </a:p>
          <a:p>
            <a:pPr lvl="1"/>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smtClean="0"/>
              <a:t>Iconic Memory: Function</a:t>
            </a:r>
            <a:endParaRPr lang="en-US" dirty="0"/>
          </a:p>
        </p:txBody>
      </p:sp>
      <p:sp>
        <p:nvSpPr>
          <p:cNvPr id="3" name="Content Placeholder 2"/>
          <p:cNvSpPr>
            <a:spLocks noGrp="1"/>
          </p:cNvSpPr>
          <p:nvPr>
            <p:ph sz="quarter" idx="1"/>
          </p:nvPr>
        </p:nvSpPr>
        <p:spPr>
          <a:xfrm>
            <a:off x="457200" y="1295400"/>
            <a:ext cx="7772400" cy="4572000"/>
          </a:xfrm>
        </p:spPr>
        <p:txBody>
          <a:bodyPr>
            <a:normAutofit lnSpcReduction="10000"/>
          </a:bodyPr>
          <a:lstStyle/>
          <a:p>
            <a:r>
              <a:rPr lang="en-US" dirty="0" smtClean="0"/>
              <a:t>Iconic memory actually serves a very important function in the visual system</a:t>
            </a:r>
          </a:p>
          <a:p>
            <a:r>
              <a:rPr lang="en-US" dirty="0" smtClean="0"/>
              <a:t>Remember that the eyes make tiny movements called </a:t>
            </a:r>
            <a:r>
              <a:rPr lang="en-US" i="1" dirty="0" smtClean="0"/>
              <a:t>saccades</a:t>
            </a:r>
            <a:r>
              <a:rPr lang="en-US" dirty="0" smtClean="0"/>
              <a:t> that keep vision from adapting to a constant visual stimulus, so that what is stared at steadily doesn’t slowly disappear </a:t>
            </a:r>
          </a:p>
          <a:p>
            <a:r>
              <a:rPr lang="en-US" dirty="0" smtClean="0"/>
              <a:t>Iconic memory helps the visual system to view surroundings as continuous and stable in spite of the saccadic movements</a:t>
            </a:r>
          </a:p>
          <a:p>
            <a:r>
              <a:rPr lang="en-US" dirty="0" smtClean="0"/>
              <a:t>It also allows enough time for the brain stem to decide if the information is important enough to be brought into consciousness</a:t>
            </a:r>
          </a:p>
          <a:p>
            <a:pPr lvl="1"/>
            <a:r>
              <a:rPr lang="en-US" dirty="0" smtClean="0"/>
              <a:t>Like the possibly pants-less guy from the example earlier </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5257800"/>
            <a:ext cx="1352550" cy="1343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772400" cy="1143000"/>
          </a:xfrm>
        </p:spPr>
        <p:txBody>
          <a:bodyPr/>
          <a:lstStyle/>
          <a:p>
            <a:r>
              <a:rPr lang="en-US" dirty="0" smtClean="0"/>
              <a:t>Echoic Sensory Memory </a:t>
            </a:r>
            <a:endParaRPr lang="en-US" dirty="0"/>
          </a:p>
        </p:txBody>
      </p:sp>
      <p:sp>
        <p:nvSpPr>
          <p:cNvPr id="3" name="Content Placeholder 2"/>
          <p:cNvSpPr>
            <a:spLocks noGrp="1"/>
          </p:cNvSpPr>
          <p:nvPr>
            <p:ph sz="quarter" idx="1"/>
          </p:nvPr>
        </p:nvSpPr>
        <p:spPr>
          <a:xfrm>
            <a:off x="457200" y="1295400"/>
            <a:ext cx="8229600" cy="5105400"/>
          </a:xfrm>
        </p:spPr>
        <p:txBody>
          <a:bodyPr>
            <a:normAutofit fontScale="70000" lnSpcReduction="20000"/>
          </a:bodyPr>
          <a:lstStyle/>
          <a:p>
            <a:r>
              <a:rPr lang="en-US" b="1" dirty="0" smtClean="0"/>
              <a:t>Echoic memory </a:t>
            </a:r>
            <a:r>
              <a:rPr lang="en-US" dirty="0" smtClean="0"/>
              <a:t>– the brief memory of something a person has just heard </a:t>
            </a:r>
          </a:p>
          <a:p>
            <a:r>
              <a:rPr lang="en-US" dirty="0" smtClean="0"/>
              <a:t>Ex. The “What?” phenomenon</a:t>
            </a:r>
          </a:p>
          <a:p>
            <a:pPr lvl="1"/>
            <a:r>
              <a:rPr lang="en-US" dirty="0" smtClean="0"/>
              <a:t>When you are reading, watching TV, or concentrating on something and someone walks up to you and asks you if your ready for dinner. You sit there for a second or 2, and then say “What? Oh … yes I’m ready to eat now” </a:t>
            </a:r>
          </a:p>
          <a:p>
            <a:pPr lvl="1"/>
            <a:endParaRPr lang="en-US" dirty="0"/>
          </a:p>
          <a:p>
            <a:pPr lvl="1"/>
            <a:endParaRPr lang="en-US" dirty="0" smtClean="0"/>
          </a:p>
          <a:p>
            <a:pPr lvl="1"/>
            <a:endParaRPr lang="en-US" dirty="0" smtClean="0"/>
          </a:p>
          <a:p>
            <a:endParaRPr lang="en-US" dirty="0" smtClean="0"/>
          </a:p>
          <a:p>
            <a:endParaRPr lang="en-US" dirty="0"/>
          </a:p>
          <a:p>
            <a:r>
              <a:rPr lang="en-US" dirty="0" smtClean="0"/>
              <a:t>You didn’t really process the statement from the other person as he or she said it, you heard it, but your brain didn’t interpret it immediately.</a:t>
            </a:r>
          </a:p>
          <a:p>
            <a:r>
              <a:rPr lang="en-US" dirty="0" smtClean="0"/>
              <a:t>Instead, it took several seconds for you to realize that </a:t>
            </a:r>
          </a:p>
          <a:p>
            <a:pPr lvl="1"/>
            <a:r>
              <a:rPr lang="en-US" dirty="0" smtClean="0"/>
              <a:t>1) something was said</a:t>
            </a:r>
          </a:p>
          <a:p>
            <a:pPr lvl="1"/>
            <a:r>
              <a:rPr lang="en-US" dirty="0" smtClean="0"/>
              <a:t>2) it may have been important </a:t>
            </a:r>
          </a:p>
          <a:p>
            <a:pPr lvl="1"/>
            <a:r>
              <a:rPr lang="en-US" dirty="0" smtClean="0"/>
              <a:t>3) you’d better try and remember what it was </a:t>
            </a:r>
          </a:p>
          <a:p>
            <a:r>
              <a:rPr lang="en-US" dirty="0" smtClean="0"/>
              <a:t>If you realize all this within about 4 seconds (the duration of echoic memory), you will likely be able to “hear” an echo of the statement in your head</a:t>
            </a:r>
          </a:p>
          <a:p>
            <a:pPr lvl="1"/>
            <a:r>
              <a:rPr lang="en-US" dirty="0" smtClean="0"/>
              <a:t>Like a kind of “instant replay”</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2110" y="2819400"/>
            <a:ext cx="1462087" cy="972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ubOvalCallout"/>
          <p:cNvSpPr>
            <a:spLocks noEditPoints="1" noChangeArrowheads="1"/>
          </p:cNvSpPr>
          <p:nvPr/>
        </p:nvSpPr>
        <p:spPr bwMode="auto">
          <a:xfrm>
            <a:off x="2859617" y="2667000"/>
            <a:ext cx="988483" cy="794084"/>
          </a:xfrm>
          <a:custGeom>
            <a:avLst/>
            <a:gdLst>
              <a:gd name="G0" fmla="+- 0 0 0"/>
              <a:gd name="G1" fmla="+- 10766 0 0"/>
              <a:gd name="T0" fmla="*/ 10800 w 21600"/>
              <a:gd name="T1" fmla="*/ 0 h 21600"/>
              <a:gd name="T2" fmla="*/ 0 w 21600"/>
              <a:gd name="T3" fmla="*/ 8105 h 21600"/>
              <a:gd name="T4" fmla="*/ 10766 w 21600"/>
              <a:gd name="T5" fmla="*/ 21600 h 21600"/>
              <a:gd name="T6" fmla="*/ 10800 w 21600"/>
              <a:gd name="T7" fmla="*/ 16210 h 21600"/>
              <a:gd name="T8" fmla="*/ 21600 w 21600"/>
              <a:gd name="T9" fmla="*/ 8105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10766"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2859617" y="2743199"/>
            <a:ext cx="1028700" cy="461665"/>
          </a:xfrm>
          <a:prstGeom prst="rect">
            <a:avLst/>
          </a:prstGeom>
          <a:noFill/>
        </p:spPr>
        <p:txBody>
          <a:bodyPr wrap="square" rtlCol="0">
            <a:spAutoFit/>
          </a:bodyPr>
          <a:lstStyle/>
          <a:p>
            <a:r>
              <a:rPr lang="en-US" sz="1200" b="1" dirty="0" smtClean="0"/>
              <a:t>Dude, you ready to eat?</a:t>
            </a:r>
            <a:endParaRPr lang="en-US" sz="1200" b="1" dirty="0"/>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1" y="2974032"/>
            <a:ext cx="1219200" cy="807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descr="C:\Users\southard\AppData\Local\Microsoft\Windows\Temporary Internet Files\Content.IE5\DYQBQPRB\MC90044051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2700" y="2936850"/>
            <a:ext cx="698500" cy="882316"/>
          </a:xfrm>
          <a:prstGeom prst="rect">
            <a:avLst/>
          </a:prstGeom>
          <a:noFill/>
          <a:extLst>
            <a:ext uri="{909E8E84-426E-40DD-AFC4-6F175D3DCCD1}">
              <a14:hiddenFill xmlns:a14="http://schemas.microsoft.com/office/drawing/2010/main">
                <a:solidFill>
                  <a:srgbClr val="FFFFFF"/>
                </a:solidFill>
              </a14:hiddenFill>
            </a:ext>
          </a:extLst>
        </p:spPr>
      </p:pic>
      <p:sp>
        <p:nvSpPr>
          <p:cNvPr id="6" name="PubRRectCallout"/>
          <p:cNvSpPr>
            <a:spLocks noEditPoints="1" noChangeArrowheads="1"/>
          </p:cNvSpPr>
          <p:nvPr/>
        </p:nvSpPr>
        <p:spPr bwMode="auto">
          <a:xfrm>
            <a:off x="4953001" y="2586083"/>
            <a:ext cx="1066800" cy="609600"/>
          </a:xfrm>
          <a:custGeom>
            <a:avLst/>
            <a:gdLst>
              <a:gd name="G0" fmla="+- 0 0 0"/>
              <a:gd name="G1" fmla="+- 8607 0 0"/>
              <a:gd name="T0" fmla="*/ 10800 w 21600"/>
              <a:gd name="T1" fmla="*/ 0 h 21600"/>
              <a:gd name="T2" fmla="*/ 0 w 21600"/>
              <a:gd name="T3" fmla="*/ 8638 h 21600"/>
              <a:gd name="T4" fmla="*/ 8607 w 21600"/>
              <a:gd name="T5" fmla="*/ 21600 h 21600"/>
              <a:gd name="T6" fmla="*/ 10800 w 21600"/>
              <a:gd name="T7" fmla="*/ 17277 h 21600"/>
              <a:gd name="T8" fmla="*/ 21600 w 21600"/>
              <a:gd name="T9" fmla="*/ 8638 h 21600"/>
              <a:gd name="T10" fmla="*/ 17694720 60000 65536"/>
              <a:gd name="T11" fmla="*/ 11796480 60000 65536"/>
              <a:gd name="T12" fmla="*/ 5898240 60000 65536"/>
              <a:gd name="T13" fmla="*/ 5898240 60000 65536"/>
              <a:gd name="T14" fmla="*/ 0 60000 65536"/>
              <a:gd name="T15" fmla="*/ 145 w 21600"/>
              <a:gd name="T16" fmla="*/ 145 h 21600"/>
              <a:gd name="T17" fmla="*/ 21409 w 21600"/>
              <a:gd name="T18" fmla="*/ 17106 h 21600"/>
            </a:gdLst>
            <a:ahLst/>
            <a:cxnLst>
              <a:cxn ang="T10">
                <a:pos x="T0" y="T1"/>
              </a:cxn>
              <a:cxn ang="T11">
                <a:pos x="T2" y="T3"/>
              </a:cxn>
              <a:cxn ang="T12">
                <a:pos x="T4" y="T5"/>
              </a:cxn>
              <a:cxn ang="T13">
                <a:pos x="T6" y="T7"/>
              </a:cxn>
              <a:cxn ang="T14">
                <a:pos x="T8" y="T9"/>
              </a:cxn>
            </a:cxnLst>
            <a:rect l="T15" t="T16" r="T17" b="T18"/>
            <a:pathLst>
              <a:path w="21600" h="21600">
                <a:moveTo>
                  <a:pt x="532" y="0"/>
                </a:moveTo>
                <a:cubicBezTo>
                  <a:pt x="238" y="0"/>
                  <a:pt x="0" y="238"/>
                  <a:pt x="0" y="532"/>
                </a:cubicBezTo>
                <a:lnTo>
                  <a:pt x="0" y="16745"/>
                </a:lnTo>
                <a:cubicBezTo>
                  <a:pt x="0" y="17039"/>
                  <a:pt x="238" y="17277"/>
                  <a:pt x="532" y="17277"/>
                </a:cubicBezTo>
                <a:lnTo>
                  <a:pt x="2623" y="17277"/>
                </a:lnTo>
                <a:lnTo>
                  <a:pt x="8607" y="21600"/>
                </a:lnTo>
                <a:lnTo>
                  <a:pt x="6515" y="17277"/>
                </a:lnTo>
                <a:lnTo>
                  <a:pt x="21016" y="17277"/>
                </a:lnTo>
                <a:cubicBezTo>
                  <a:pt x="21339" y="17277"/>
                  <a:pt x="21600" y="17039"/>
                  <a:pt x="21600" y="16745"/>
                </a:cubicBezTo>
                <a:lnTo>
                  <a:pt x="21600" y="532"/>
                </a:lnTo>
                <a:cubicBezTo>
                  <a:pt x="21600" y="238"/>
                  <a:pt x="21339" y="0"/>
                  <a:pt x="21016" y="0"/>
                </a:cubicBezTo>
                <a:close/>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4953001" y="2667000"/>
            <a:ext cx="1066799" cy="369332"/>
          </a:xfrm>
          <a:prstGeom prst="rect">
            <a:avLst/>
          </a:prstGeom>
          <a:noFill/>
        </p:spPr>
        <p:txBody>
          <a:bodyPr wrap="square" rtlCol="0">
            <a:spAutoFit/>
          </a:bodyPr>
          <a:lstStyle/>
          <a:p>
            <a:r>
              <a:rPr lang="en-US" b="1" dirty="0" smtClean="0"/>
              <a:t>what?!?...</a:t>
            </a:r>
            <a:endParaRPr lang="en-US" b="1" dirty="0"/>
          </a:p>
        </p:txBody>
      </p:sp>
      <p:pic>
        <p:nvPicPr>
          <p:cNvPr id="512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2987489"/>
            <a:ext cx="1219200" cy="8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0933" y="2537664"/>
            <a:ext cx="1158875"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705600" y="2586083"/>
            <a:ext cx="914400" cy="461665"/>
          </a:xfrm>
          <a:prstGeom prst="rect">
            <a:avLst/>
          </a:prstGeom>
          <a:noFill/>
        </p:spPr>
        <p:txBody>
          <a:bodyPr wrap="square" rtlCol="0">
            <a:spAutoFit/>
          </a:bodyPr>
          <a:lstStyle/>
          <a:p>
            <a:r>
              <a:rPr lang="en-US" sz="1200" b="1" dirty="0" smtClean="0"/>
              <a:t>Oh, yea I’m ready</a:t>
            </a:r>
            <a:endParaRPr lang="en-US" sz="12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Echoic Sensory Memory </a:t>
            </a:r>
            <a:endParaRPr lang="en-US" dirty="0"/>
          </a:p>
        </p:txBody>
      </p:sp>
      <p:sp>
        <p:nvSpPr>
          <p:cNvPr id="3" name="Content Placeholder 2"/>
          <p:cNvSpPr>
            <a:spLocks noGrp="1"/>
          </p:cNvSpPr>
          <p:nvPr>
            <p:ph sz="quarter" idx="1"/>
          </p:nvPr>
        </p:nvSpPr>
        <p:spPr/>
        <p:txBody>
          <a:bodyPr/>
          <a:lstStyle/>
          <a:p>
            <a:r>
              <a:rPr lang="en-US" dirty="0" smtClean="0"/>
              <a:t>Capacity is limited to what can be heard at any one moment and is smaller than the capacity of iconic memory, although it lasts longer (about 2-4 seconds)</a:t>
            </a:r>
          </a:p>
          <a:p>
            <a:r>
              <a:rPr lang="en-US" dirty="0" smtClean="0"/>
              <a:t>Useful in conversations, allows a person to remember what someone said long enough to recognize the meaning of a phrase</a:t>
            </a:r>
          </a:p>
          <a:p>
            <a:pPr lvl="1"/>
            <a:r>
              <a:rPr lang="en-US" dirty="0" smtClean="0"/>
              <a:t>And like iconic memory, it allows people to hold on to incoming information long enough for the lower brain centers to determine whether or not processing by higher brain centers is needed </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143000"/>
          </a:xfrm>
        </p:spPr>
        <p:txBody>
          <a:bodyPr/>
          <a:lstStyle/>
          <a:p>
            <a:r>
              <a:rPr lang="en-US" dirty="0" smtClean="0"/>
              <a:t>Short-Term and Working Memory </a:t>
            </a:r>
            <a:endParaRPr lang="en-US" dirty="0"/>
          </a:p>
        </p:txBody>
      </p:sp>
      <p:sp>
        <p:nvSpPr>
          <p:cNvPr id="3" name="Content Placeholder 2"/>
          <p:cNvSpPr>
            <a:spLocks noGrp="1"/>
          </p:cNvSpPr>
          <p:nvPr>
            <p:ph sz="quarter" idx="1"/>
          </p:nvPr>
        </p:nvSpPr>
        <p:spPr>
          <a:xfrm>
            <a:off x="304800" y="1219200"/>
            <a:ext cx="8001000" cy="4572000"/>
          </a:xfrm>
        </p:spPr>
        <p:txBody>
          <a:bodyPr>
            <a:normAutofit fontScale="77500" lnSpcReduction="20000"/>
          </a:bodyPr>
          <a:lstStyle/>
          <a:p>
            <a:r>
              <a:rPr lang="en-US" b="1" dirty="0" smtClean="0"/>
              <a:t>Short-term memory (STM) </a:t>
            </a:r>
            <a:r>
              <a:rPr lang="en-US" dirty="0" smtClean="0"/>
              <a:t>– the memory system in which information is held for brief periods of time while being used</a:t>
            </a:r>
          </a:p>
          <a:p>
            <a:pPr lvl="1"/>
            <a:r>
              <a:rPr lang="en-US" dirty="0" smtClean="0"/>
              <a:t>Like a sort of “desk” where people hold and work on information for a short time</a:t>
            </a:r>
          </a:p>
          <a:p>
            <a:r>
              <a:rPr lang="en-US" dirty="0" smtClean="0"/>
              <a:t>If an incoming sensory message is important enough to enter consciousness, that message will move from sensory memory to short-term memory </a:t>
            </a:r>
          </a:p>
          <a:p>
            <a:pPr lvl="1"/>
            <a:r>
              <a:rPr lang="en-US" dirty="0" smtClean="0"/>
              <a:t>This is accomplished through the process of </a:t>
            </a:r>
            <a:r>
              <a:rPr lang="en-US" b="1" dirty="0" smtClean="0"/>
              <a:t>selective attention </a:t>
            </a:r>
            <a:r>
              <a:rPr lang="en-US" dirty="0" smtClean="0"/>
              <a:t>– the ability to focus on only one stimulus from among all sensory input </a:t>
            </a:r>
          </a:p>
          <a:p>
            <a:r>
              <a:rPr lang="en-US" dirty="0" smtClean="0"/>
              <a:t>Dr. Donald E. Broadbent’s original filter theory of memory suggests a kind of “bottleneck” occurs between sensory memory and STM</a:t>
            </a:r>
          </a:p>
          <a:p>
            <a:pPr lvl="1"/>
            <a:r>
              <a:rPr lang="en-US" dirty="0" smtClean="0"/>
              <a:t>Only a stimulus that is “important” enough will be passed on to be analyzed for meaning in STM</a:t>
            </a:r>
          </a:p>
          <a:p>
            <a:pPr lvl="2"/>
            <a:r>
              <a:rPr lang="en-US" dirty="0" smtClean="0"/>
              <a:t>What is important is determined by a kind of “pre-analysis” in attention centers in the brain stem</a:t>
            </a:r>
          </a:p>
          <a:p>
            <a:pPr lvl="1"/>
            <a:r>
              <a:rPr lang="en-US" dirty="0" smtClean="0"/>
              <a:t>Other stimuli are filtered out and will not reach consciousness</a:t>
            </a:r>
          </a:p>
          <a:p>
            <a:r>
              <a:rPr lang="en-US" dirty="0" smtClean="0"/>
              <a:t>Also, when a person is thinking actively about information, that information is said to be conscious and in STM</a:t>
            </a:r>
            <a:endParaRPr lang="en-US" dirty="0"/>
          </a:p>
        </p:txBody>
      </p:sp>
      <p:sp>
        <p:nvSpPr>
          <p:cNvPr id="1026" name="AutoShape 2" descr="data:image/jpg;base64,/9j/4AAQSkZJRgABAQAAAQABAAD/2wCEAAkGBhQSEBQUExQWFRUVGR8XFRQXFRoeFRgYFh4VHBQeGBoaGyYeFxskHxUVHy8gJCcqLC0sFh4yNTAqNicrLCkBCQoKDgwOGg8PGSokHyIsKSoqKSkpNSwsLCosLSwsKSwsKSotKSwsKSksLCwvLC0sLDUsLCwsLCksKSkpLCwsKf/AABEIAKYAbAMBIgACEQEDEQH/xAAcAAACAgMBAQAAAAAAAAAAAAAGBwQFAAIDAQj/xABDEAACAAQDBAYFCgUDBQEAAAABAgADBBESITEFBkFRBxNhcYGRIjJzobIUIyRCUoKSscHRNENicvAVwuEzU4Oj0hf/xAAbAQABBQEBAAAAAAAAAAAAAAAEAAECAwUGB//EACsRAAIBAwMCBQMFAAAAAAAAAAABAgMEERIhMRMiBUFRYaEVMnEUUpGx0f/aAAwDAQACEQMRAD8AzdHdimmU0lnp5TEy1JJlqSSVF75QP7b3fp1rJ69SgAfIAWAFl0A0g43DH0SR7JPhEDe/rCTWTX4YVfzABjoPC4wdZqST7WPDk7bE6O5U5C/USgg+s1xfuF7mONVsfZ0h8M6RLAvbHYlR353AiD/+hhZYUNkBpAXt7eNp5I4RKWZybcUl+CDn6Dllbl7NCF2pZOEC987W4Ws2d8rd8eTd1NlGViNLKU8At8u84szABsrb807CmZk9RPRb8erNiB3Am3daKWfvtMK2z84FdGNTeOBSkEs+r2fSTh1lFJnSS3pix6wA8Ua+duR17NYbFP0ebImyUmyqSSyTFDIwDWKsLg+tHzDW17TDdjH0p0Ql/wDQ6bH/AF4f7MbYf1ga4hTUko8+Yo5ONX0d7OGlHJ8m/wDqAfbVBs+RV9X8mlDCgJBBzL5jU8gPMw165oSfS9sl1nJVLfCyhJhH1WW+EnkCDbvXtEE06cNOWiUuNjXbFXQhfRppI7lgFqKpOtDBFwg+rbIjjEN6gnU3jpQ0jTpgUeJ5DiYWummoU1lsgk2OrdbdWleiVmp5TEs9iUBNr5ZnOFz0h0EuVVhZaKi9WDZQAL3flDq3cpwuz5A/ov5kn9oTvSh/HD2a/m8DXCWqWF5v+yT5GnuA30SR7NPhEVnSbQBpssnSZLKE9qn9nHlErcGb9Fk+zX4RFhv9SY6VXGspwfut6J8MwfCC7Gahcxzw9v5HjyfPu0KN5LlXFuR4EcxEaVLaYwVFLMxsFAuSewQ1pMhXFnVWHJgCPfF3sfZ0qUby5aIeaqAfPWDrrw+pqeJ9vyS6eDruPuesnZ5p54DGfczlvpiAAAPMADMcRANt7oYrZcw/Jl+USyfRKlRMA5OrEZ9oy/KG9QtFnU7YWQgZtWOFRzP7AZxnV6WlYj5CaQnN0egasnzVNWPk8kH0rspmsBwUKSBfmdOR0h/ijSTKSVLUKktQiKNAqiwECW2d8FEv0XYNzDW8gIENldLzJVLJqWxyXOHrDbHLJ0JP1k53zGvAgh06E33EMoYVc0Dm05YdWVgGUixBFwR2iLjblcspGdjkPeTkB5xUHeGQso3VSx1Y/pyjShU6a4yTzgX20NxKTESEZb8A5t4XiONmy5KlZa2/M8rnjGm8u9eCZeXbXNeBHHu74tt3FFTUU+HNWYOe5fSN/wANo2LV0IRlUUUmk2PGSYzhI6uQifYRV/CAP0hEdJx+nf8AjH5vD32jNsphCdJDXrfuD82jlZbxbKhg7izrU8n+xfyEHFRTibJeW2jqV7r6HwNj4QvNy3+Ylf2L+QhhUz+jFstsNCQtKdSjFWyKmx7wbH3wZ0k6mlSPSGJzxJyHcIFekanaWHnS/rWJ/uW1/MZ+BheTt7JrC36xtXNd3EItPG2/5JTmGm2N+XpZoaU2Jb+lLY3Vhx7VPaI7dI+8pmSKCqk36pxMH9r/ADdw3aMJH3TCrqassbsbmHN0e7rpW7D6iouFeY7y2HrIQbKy37cXeCYz51YqSjHfBFZaFhV7zzXFr2immziTzJg/2j0F7RRyJQlz0vk6uFNu1XsR74Ityeh001Qk2udC6+kkhTdQRo0xuNjoovcjssR6l05rTFYEo+pZ9IcuaNkKc+slCU0zvUKHJ8c4T83eGaRbFD03r2uJYYHBMUghlIIuDkRe517oUL7my6nFMo5gABs0mZ60s8AGF8S62MFwlLT2LImtTBWdPJNybmHL0O7MIkdcw4FU+8bt7sI+8YB6DcAqwM5g2eUtb5ngCTb3Q6th0gkyElj6oztoSdf87oqq9WEW6mzltj2HxpM2vOsDCK3+e9X9wfm0Onbb5GElvufpX3B+bQLJdgwyN2tnPLo5E3J1aWnqn0lxAWxAjKC+VVhRZ7p36eYuB42ik2BLLbPpWBVFEhMZLZNhA17eyJwo5zOry7XYcNCvDPhlA3Vk+R8HDeGWsyURkQRrqOzvhT1e4TzCWp2W17GWxsVPIHiOV84cEygktjSWrCZq3p2seNhazeIgQ2ns+dRTjMA6yV9fDwHDEPqnPI6ecHW9SlU7Kgl7g5sLoqmM4apdUlg5qhu7dgOi98OSZOl01OqynCYFsqhRhUDQZ6wvN694TKkyJiG6OxzHYMv93lApX78u4sLwTK1UHiHApPGw19i9LqrUrT1QUK5wpPXIBjkOsXQA/aGnEcYEt59/mSuqlYkFZjIByCZD8r+MKyrrC5JY3MMHfHcSonU9NXSVaY02RLaoQZzMYRRjA1bEACbZ3ueOVL6VOfrtuR3aB/bW97TbgHxjnuJWMK0AHJ1YN5XHvAgdEh2bCFYte2EKb37tYLNg7Fm05N1PXutgg1lofWLcmI8he+ZEThcaprQsJbtjpY3DzZpDz76hch/dx8tPOC4V6ILMwBtpq34Rc+6KfdjddUX5x8RsMpZyB4gnUm3cO+JtbK6qbeWoIlZ5rZbtx19IjnA11ddWbY/O7I9bOM18Cgg5esQNdOd4UfSHRmVVhWIv1YJtfiX5w4qutKsGCArre1hlnke/hCh6Sp5etDNa7S1OXe8COrJrAsDF3WplbZ8lblvmlY55LewyHO+UXTViy3VkxWlqJbEHK54kcYHd1Zy/JKYWZvQVWF8sNr5DhnBLVhJagoosoxa3OZuTh4xUOcZrFsU0qzBThLMc89CBGU8mWFdQznEASQLi31hfjyjek2715KuAEIyBGdhof+IipSKlQpE26sLoy634giEIott7tynD0ylllTDilFhnKmi9u9SLj/M1ttPcitkuVNPMccHlozofFQbdxsYem3qhWDhgTldCo0caEjs9a3ZHB941lrKvkZgxEX0GVx5m3gY0KTdWDTbyhbCu3P6Lp06ar1g+TSAbt1pCTHA+qqmzC/2jbXK8PucVwDBbCBZcPq2GQAtw0gJ3h33Qy8IsABwhebH3/amrAQx6hjaan1bH6yjgw1uNdIso0dK1MZS3Gpt2t6tC2rH0VHNjpfs4+EU8jZCyJhDMXdrGY2gJbPI8QOUWW05Id7liBLF8hfN73vysq/8AsjhWU+M4XubDM2yW3q37dIpu6rctC4RJkynRkYYEdbuL55WOTZd3GJX+kiWxDBmRbuS2hv61z3cI1lopktjUhxYBVOTW08Y8nVKF+rOOXjAOXMcG5QCMQquzuhW5lm+nqqTkLwrOleWFrwA2ICUov4tDYpZxs/VsPRyMtj6IIzuOwiFN0pNeuBvc9Utz4vCEM7dQYdn0rWRgZSeiMmFwBe/GJMyVhfqWbAFu9hnkdFv23iFsW52ZSA3KLLlm6+tcgWDchFvWSgFx3Jcn0hezBRplxyhCIVJJlEFrMRo4IthF9AeESaqnlzFRQuE3LKAdFXK/bflGtJZpeOUuJRcnE2FiRplxtHdKjCMeES2b1iwuFBGdu+EIi0FG0x8w2ENiRj6rEcBy7IAOkqTMVKeoQnCQyNbQYnZ5fmGPl2we1zASZZDuJjsQi34aYrcLD0u8CJCUMubKMqYgaWwwlCMrcO62Vu6NKyhLTKaHxlHzxP2k7asY02fRvPnJKli7TGCjx59g18Ia9d0ISGcmVUPLU/UZA9u5sS+/zgi3Z3DpqAFpd3mkWM17XtxCgZKPf2xOXWqvS9kRUCXTHDOaXhU4imbHPBhCZeKtG1MsuW0wzLkucKMM8NtL90RtoVPVOJlhmChuNL5yz4Nf8RidNb5tWMxWIS+ECwxDMW556wJd03Co/ckzWt2Wyuols4WaM24h7a24AxCltMlsMTs7BvSOPQDTELRM2dOdiAzWmL6TNfQHQdscdoV+bdW2Jr4jl6x0y5W5QKMbU9NjLkWF740vdWJ0y5wq+lsKNoADhKQHvu14a5qrlJSAKwwsx4knWx5wpulhR8vFhYmUt763u/8AxCEMjYEsts+lYMstRITES2TYQNRzicKKczq8u12HD1SvDPhlFNutTodnyVJJ+aVjc5C9hkOd8os5u2JcqYpQn5tcBwm9+ZI084dJvgROSXKu6ovzmWIM2h44REPeCvVcImnEF9SWGzPf2dvCKfaG3yzEqM9MTm7d4GgPfeKFGxPnc8yTcse08QIPtbGdeWBLfZBFS1TTWEx+AwoOCr2d/Pj4wQUs21u3Id8DlC0Vm9u8pppskZhShIPbex9wHnG7VoqlDRAnLtQwNrTupS4mITysSB7xeBnZW/aTZ/yeaAkw+owPoP2Z5q3ZneF9tXfxnFgSYEpu0G6wTAbMCCCOBGY98Z6zTi5TZUpPI+tpAEEHQxXbP280hsLEXAsGOluF+XK/h2xNqnJFzkSMxygd2iL940P+cI0Klmrmnjz8i5rIwaCVLIawBxhSWXM3vmCffEDaCmXNuihhKzzUBbtx1zIgP2Ntl5JBQ2AOaHS/Hu7/AHRf7N2nIOThrZsQ2YJOua56aXEc1Vt503hoqyTaytKsGCArre1hlnke/hCi6Sp5esDNa5lg5DteGvUzFmOhQ4pZuMvVUnIXhX9K8sLXgBsQEpRfxaBxw22BLX5LIyH/AEk1H9IjrWaRH2C30WR7JPhWJVUuUakFjBAGdpVWHIanIfqf87I8oDpFTW1OOcx4DIeGvviyoWjs7O06NBSfMtwiEcIJaFo572bsfLacBSBNQkyydDf1lPIGwz5gR5QtF7TtlAF1DVsJrIia7YdTKbDMkzFP9pIPcRk3hBPuX0fzZk1Z1QhlykOLCwszkaDCcwvMnXhDZWZGkx4xlZJyzKTZBRSIFc0D1c0Xlc0D9c0dFbIsRVfKcD34HI/oYvqA3gVrmi/3Xn40z1XI/p7rQP4va6Uq0fPZldSPmEksDiAe3jC26SP4tfZL8TwxybQtukT+KX2Q+J45WsljJUg12Efo8j2SfCsS9uz+rpnfiBYd5yH538Ih7C/h5Hsk+FY47+T7SZSfbYse5AP1YeUH2dLq1oQ9Wh4rLAuXqIuqFopF1i3oWj0Gsu0LCWhaLuQ0D9C0WqbSSW6B+OduwRzl21FOTK5PBaGZYXOQ58I5tMuMjeI28G/CGXhFgALADSFpS74mVVYgfmmNpi8LcwOBGsZVKu5byWEV9TcYla0D9c0XVY2UUFc0dBbIuRR1rRY7nVNqjAdHFvFcx/u84q6w5x5s6p6udLf7LAnuv6XuvGld0erbSh7DyWUMmqFoWvSD/FJ7IfE8M3aKwst//wCJT2Q+J482q/aCION31+jyPZp8KxT7/wA29RLX7MsX72LH8sMEG7Eu9PI9knwrArvtMvXTP6Qq+Sj943PA46rqPsmWU/uKKLOhaKyJ9C0dvVXaEBLQtFHv6rr1U5CQLFGtwzut++58ouKJosnkLMQo6hlYWIOhjnbum5JpclcllYFBP2gzasTHOkp2nTFloLsxsPH9OMHlR0Zyma6TXUfZIDW8biLjYm60mkuUuznIu2tuQGiiOe/S3NWWme0SpUydUZC3LKKKuaLmqaKGuaOsto4L0U1Sc44xvOOcaRtJbYJjQSZjp5L64pakntsMXvvC26QP4pPZD4nhibvnHQSDyUqfBmhe9Ig+lL7IfE8eW3S0ylH0bA/Mvth9IdNJkykZJxKS1BsqWuAAbXfTt90C+3950nVU2aqsFdrgG1wLKM7E8oyMiuzva1Ceum8PHoSTxwQP9ZX7J90dpG8Kr9VvMRkZGo/G7xr7vhEtbLKRvvLX+W/mImJ0jSx/Kf8AEP2jIyBZeKXMuZfCG1M6DpMlf9l/xL+0eN0lyz/Jf8S/tGRkU/Urj1+BamRpvSDLP8p/xD9or6je5G+o3mIyMiyPi91HiXwh9bIDbdUn1T5iPP8AW1+yfMRkZBH169/f8L/Ba2Gm7fSJTyaRZTpNLAsbqFIzNxqwgX3x25LqZ6zJYcDABZgAbgueDHLMR7GRi1K06km5Pl5In//Z"/>
          <p:cNvSpPr>
            <a:spLocks noChangeAspect="1" noChangeArrowheads="1"/>
          </p:cNvSpPr>
          <p:nvPr/>
        </p:nvSpPr>
        <p:spPr bwMode="auto">
          <a:xfrm>
            <a:off x="63500" y="-765175"/>
            <a:ext cx="1028700" cy="15811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8" name="Picture 4" descr="http://zubinmehta.files.wordpress.com/2008/06/bottleneck.jpg"/>
          <p:cNvPicPr>
            <a:picLocks noChangeAspect="1" noChangeArrowheads="1"/>
          </p:cNvPicPr>
          <p:nvPr/>
        </p:nvPicPr>
        <p:blipFill>
          <a:blip r:embed="rId2" cstate="print"/>
          <a:srcRect/>
          <a:stretch>
            <a:fillRect/>
          </a:stretch>
        </p:blipFill>
        <p:spPr bwMode="auto">
          <a:xfrm>
            <a:off x="3581400" y="5366737"/>
            <a:ext cx="838200" cy="1291449"/>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Short-Term and Working Memory </a:t>
            </a:r>
            <a:endParaRPr lang="en-US" dirty="0"/>
          </a:p>
        </p:txBody>
      </p:sp>
      <p:sp>
        <p:nvSpPr>
          <p:cNvPr id="3" name="Content Placeholder 2"/>
          <p:cNvSpPr>
            <a:spLocks noGrp="1"/>
          </p:cNvSpPr>
          <p:nvPr>
            <p:ph sz="quarter" idx="1"/>
          </p:nvPr>
        </p:nvSpPr>
        <p:spPr>
          <a:xfrm>
            <a:off x="609600" y="1447800"/>
            <a:ext cx="8077200" cy="5029200"/>
          </a:xfrm>
        </p:spPr>
        <p:txBody>
          <a:bodyPr>
            <a:normAutofit fontScale="77500" lnSpcReduction="20000"/>
          </a:bodyPr>
          <a:lstStyle/>
          <a:p>
            <a:r>
              <a:rPr lang="en-US" dirty="0" smtClean="0"/>
              <a:t>But, it is difficult to use this original selective attention filter theory to explain the “cocktail-party effect”</a:t>
            </a:r>
          </a:p>
          <a:p>
            <a:pPr lvl="1"/>
            <a:r>
              <a:rPr lang="en-US" dirty="0" smtClean="0"/>
              <a:t>Ex. When you’re at a party somewhere and there’s a lot of noise and several conversations going on in the background but you are still able to notice when someone says your name</a:t>
            </a:r>
          </a:p>
          <a:p>
            <a:pPr lvl="1"/>
            <a:endParaRPr lang="en-US" dirty="0"/>
          </a:p>
          <a:p>
            <a:pPr lvl="1"/>
            <a:endParaRPr lang="en-US" dirty="0" smtClean="0"/>
          </a:p>
          <a:p>
            <a:pPr lvl="1"/>
            <a:endParaRPr lang="en-US" dirty="0"/>
          </a:p>
          <a:p>
            <a:pPr lvl="1"/>
            <a:endParaRPr lang="en-US" dirty="0" smtClean="0"/>
          </a:p>
          <a:p>
            <a:pPr lvl="1"/>
            <a:endParaRPr lang="en-US" dirty="0" smtClean="0"/>
          </a:p>
          <a:p>
            <a:pPr lvl="1"/>
            <a:endParaRPr lang="en-US" dirty="0" smtClean="0"/>
          </a:p>
          <a:p>
            <a:r>
              <a:rPr lang="en-US" dirty="0" smtClean="0"/>
              <a:t>In this situation, the higher areas of the brain that are involved in selective attention had to be working – even though you were not consciously aware of it</a:t>
            </a:r>
          </a:p>
          <a:p>
            <a:r>
              <a:rPr lang="en-US" dirty="0" smtClean="0"/>
              <a:t>Then, when that important bit of information (your name) “appeared,” those areas somehow filtered the information into your conscious awareness – in spite of the fact that you weren’t paying conscious attention to the background noise </a:t>
            </a:r>
          </a:p>
          <a:p>
            <a:pPr lvl="1"/>
            <a:r>
              <a:rPr lang="en-US" dirty="0" smtClean="0"/>
              <a:t>In the original theory, selective attention only operates after you are consciously aware of a stimulus </a:t>
            </a:r>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2590800"/>
            <a:ext cx="2993571"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descr="C:\Users\southard\AppData\Local\Microsoft\Windows\Temporary Internet Files\Content.IE5\R6R22G00\MC900441364[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8319" y="2544050"/>
            <a:ext cx="574162" cy="5741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18319" y="2590800"/>
            <a:ext cx="668080" cy="276999"/>
          </a:xfrm>
          <a:prstGeom prst="rect">
            <a:avLst/>
          </a:prstGeom>
          <a:noFill/>
        </p:spPr>
        <p:txBody>
          <a:bodyPr wrap="square" rtlCol="0">
            <a:spAutoFit/>
          </a:bodyPr>
          <a:lstStyle/>
          <a:p>
            <a:r>
              <a:rPr lang="en-US" sz="1200" b="1" dirty="0" smtClean="0"/>
              <a:t>Doug</a:t>
            </a:r>
            <a:endParaRPr lang="en-US" sz="1200" b="1" dirty="0"/>
          </a:p>
        </p:txBody>
      </p:sp>
      <p:pic>
        <p:nvPicPr>
          <p:cNvPr id="6151" name="Picture 7" descr="C:\Users\southard\AppData\Local\Microsoft\Windows\Temporary Internet Files\Content.IE5\94OU34PS\MC90044137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2446512"/>
            <a:ext cx="1371600" cy="1371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629400" y="2596864"/>
            <a:ext cx="1295400" cy="646331"/>
          </a:xfrm>
          <a:prstGeom prst="rect">
            <a:avLst/>
          </a:prstGeom>
          <a:noFill/>
        </p:spPr>
        <p:txBody>
          <a:bodyPr wrap="square" rtlCol="0">
            <a:spAutoFit/>
          </a:bodyPr>
          <a:lstStyle/>
          <a:p>
            <a:pPr algn="ctr"/>
            <a:r>
              <a:rPr lang="en-US" sz="1200" b="1" dirty="0" smtClean="0"/>
              <a:t>Did someone just say my name?</a:t>
            </a:r>
            <a:endParaRPr lang="en-US" sz="12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1143000"/>
          </a:xfrm>
        </p:spPr>
        <p:txBody>
          <a:bodyPr/>
          <a:lstStyle/>
          <a:p>
            <a:r>
              <a:rPr lang="en-US" dirty="0" smtClean="0"/>
              <a:t>Short-Term and Working Memory </a:t>
            </a:r>
            <a:endParaRPr lang="en-US" dirty="0"/>
          </a:p>
        </p:txBody>
      </p:sp>
      <p:sp>
        <p:nvSpPr>
          <p:cNvPr id="3" name="Content Placeholder 2"/>
          <p:cNvSpPr>
            <a:spLocks noGrp="1"/>
          </p:cNvSpPr>
          <p:nvPr>
            <p:ph sz="quarter" idx="1"/>
          </p:nvPr>
        </p:nvSpPr>
        <p:spPr>
          <a:xfrm>
            <a:off x="533400" y="1143000"/>
            <a:ext cx="8153400" cy="4876800"/>
          </a:xfrm>
        </p:spPr>
        <p:txBody>
          <a:bodyPr>
            <a:normAutofit fontScale="85000" lnSpcReduction="20000"/>
          </a:bodyPr>
          <a:lstStyle/>
          <a:p>
            <a:r>
              <a:rPr lang="en-US" dirty="0" smtClean="0"/>
              <a:t>A newer theory, proposed by Dr. Anne M. </a:t>
            </a:r>
            <a:r>
              <a:rPr lang="en-US" dirty="0" err="1" smtClean="0"/>
              <a:t>Treisman</a:t>
            </a:r>
            <a:r>
              <a:rPr lang="en-US" dirty="0" smtClean="0"/>
              <a:t>, suggests that selective attention operates in a two-stage filtering process</a:t>
            </a:r>
          </a:p>
          <a:p>
            <a:pPr lvl="1"/>
            <a:r>
              <a:rPr lang="en-US" dirty="0" smtClean="0"/>
              <a:t>1</a:t>
            </a:r>
            <a:r>
              <a:rPr lang="en-US" baseline="30000" dirty="0" smtClean="0"/>
              <a:t>st</a:t>
            </a:r>
            <a:r>
              <a:rPr lang="en-US" dirty="0" smtClean="0"/>
              <a:t> stage: incoming stimuli in sensory memory are filtered on the basis of simply physical characteristics </a:t>
            </a:r>
          </a:p>
          <a:p>
            <a:pPr lvl="2"/>
            <a:r>
              <a:rPr lang="en-US" dirty="0" smtClean="0"/>
              <a:t>This is similar to Broadbent’s original idea</a:t>
            </a:r>
          </a:p>
          <a:p>
            <a:pPr lvl="2"/>
            <a:r>
              <a:rPr lang="en-US" dirty="0" smtClean="0"/>
              <a:t>However, the filtering in this case is not an “all-or-nothing” event as in Broadbent’s theory, rather it is a lessening or decrease (</a:t>
            </a:r>
            <a:r>
              <a:rPr lang="en-US" i="1" dirty="0" smtClean="0"/>
              <a:t>attenuation</a:t>
            </a:r>
            <a:r>
              <a:rPr lang="en-US" dirty="0" smtClean="0"/>
              <a:t>) of the signal strength of those unattended sensory stimuli when compared to attended stimuli </a:t>
            </a:r>
          </a:p>
          <a:p>
            <a:pPr lvl="2"/>
            <a:r>
              <a:rPr lang="en-US" dirty="0" smtClean="0"/>
              <a:t>In other words, we lessen the signal strength of stimuli that are not important  and not attended to </a:t>
            </a:r>
          </a:p>
          <a:p>
            <a:pPr lvl="1"/>
            <a:r>
              <a:rPr lang="en-US" dirty="0" smtClean="0"/>
              <a:t>2</a:t>
            </a:r>
            <a:r>
              <a:rPr lang="en-US" baseline="30000" dirty="0" smtClean="0"/>
              <a:t>nd</a:t>
            </a:r>
            <a:r>
              <a:rPr lang="en-US" dirty="0" smtClean="0"/>
              <a:t> stage: involves the processing of only the stimuli that meet a certain threshold of importance</a:t>
            </a:r>
          </a:p>
          <a:p>
            <a:pPr lvl="2"/>
            <a:r>
              <a:rPr lang="en-US" dirty="0" smtClean="0"/>
              <a:t>Attenuated stimuli are present at this 2</a:t>
            </a:r>
            <a:r>
              <a:rPr lang="en-US" baseline="30000" dirty="0" smtClean="0"/>
              <a:t>nd</a:t>
            </a:r>
            <a:r>
              <a:rPr lang="en-US" dirty="0" smtClean="0"/>
              <a:t> stage so something as subjectively important as one’s own name may be able to be “plucked” out of the attenuated incoming stimuli</a:t>
            </a:r>
          </a:p>
          <a:p>
            <a:pPr lvl="1"/>
            <a:r>
              <a:rPr lang="en-US" dirty="0" smtClean="0"/>
              <a:t>Ex. Selective attention is still working even when we’re asleep. This is why when a mother is asleep she can be awakened by her baby’s cries but sleep through the noise of the nightly  train passing by (the noise of the train is unimportant and has been attenuated while the baby’s cries are important)</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Processes of Memory </a:t>
            </a:r>
            <a:endParaRPr lang="en-US" dirty="0"/>
          </a:p>
        </p:txBody>
      </p:sp>
      <p:sp>
        <p:nvSpPr>
          <p:cNvPr id="3" name="Content Placeholder 2"/>
          <p:cNvSpPr>
            <a:spLocks noGrp="1"/>
          </p:cNvSpPr>
          <p:nvPr>
            <p:ph sz="quarter" idx="1"/>
          </p:nvPr>
        </p:nvSpPr>
        <p:spPr/>
        <p:txBody>
          <a:bodyPr/>
          <a:lstStyle/>
          <a:p>
            <a:r>
              <a:rPr lang="en-US" b="1" dirty="0" smtClean="0"/>
              <a:t>Memory</a:t>
            </a:r>
            <a:r>
              <a:rPr lang="en-US" dirty="0" smtClean="0"/>
              <a:t> – an active system that receives information from the senses, puts that information into a usable form, and organizes it as it stores it away, and then retrieves the information from storage </a:t>
            </a:r>
          </a:p>
          <a:p>
            <a:r>
              <a:rPr lang="en-US" dirty="0" smtClean="0"/>
              <a:t>Although there are several different models of how memory works, all of them involve the same 3 processes </a:t>
            </a:r>
          </a:p>
          <a:p>
            <a:pPr lvl="1"/>
            <a:r>
              <a:rPr lang="en-US" dirty="0" smtClean="0"/>
              <a:t>Getting the information into the memory system</a:t>
            </a:r>
          </a:p>
          <a:p>
            <a:pPr lvl="1"/>
            <a:r>
              <a:rPr lang="en-US" dirty="0" smtClean="0"/>
              <a:t>Storing the information</a:t>
            </a:r>
          </a:p>
          <a:p>
            <a:pPr lvl="1"/>
            <a:r>
              <a:rPr lang="en-US" dirty="0" smtClean="0"/>
              <a:t>Retrieving the information</a:t>
            </a:r>
            <a:endParaRPr lang="en-US" dirty="0"/>
          </a:p>
        </p:txBody>
      </p:sp>
      <p:pic>
        <p:nvPicPr>
          <p:cNvPr id="16386" name="Picture 2" descr="http://t3.gstatic.com/images?q=tbn:ANd9GcRYWhfX6_19FGNlzkWHKx8ZZwOgGB4QNdF22zb4MPOl3eEOBMWb"/>
          <p:cNvPicPr>
            <a:picLocks noChangeAspect="1" noChangeArrowheads="1"/>
          </p:cNvPicPr>
          <p:nvPr/>
        </p:nvPicPr>
        <p:blipFill>
          <a:blip r:embed="rId2" cstate="print"/>
          <a:srcRect/>
          <a:stretch>
            <a:fillRect/>
          </a:stretch>
        </p:blipFill>
        <p:spPr bwMode="auto">
          <a:xfrm>
            <a:off x="7010400" y="4724400"/>
            <a:ext cx="1401991" cy="183832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Short-Term and Working Memory </a:t>
            </a:r>
            <a:endParaRPr lang="en-US" dirty="0"/>
          </a:p>
        </p:txBody>
      </p:sp>
      <p:sp>
        <p:nvSpPr>
          <p:cNvPr id="3" name="Content Placeholder 2"/>
          <p:cNvSpPr>
            <a:spLocks noGrp="1"/>
          </p:cNvSpPr>
          <p:nvPr>
            <p:ph sz="quarter" idx="1"/>
          </p:nvPr>
        </p:nvSpPr>
        <p:spPr>
          <a:xfrm>
            <a:off x="609600" y="1447800"/>
            <a:ext cx="8077200" cy="4572000"/>
          </a:xfrm>
        </p:spPr>
        <p:txBody>
          <a:bodyPr>
            <a:normAutofit fontScale="92500"/>
          </a:bodyPr>
          <a:lstStyle/>
          <a:p>
            <a:r>
              <a:rPr lang="en-US" dirty="0" smtClean="0"/>
              <a:t>What happens when information does pass through the selective attention filter and into STM?</a:t>
            </a:r>
          </a:p>
          <a:p>
            <a:r>
              <a:rPr lang="en-US" dirty="0" smtClean="0"/>
              <a:t>STM tends to be encoded primarily in auditory (sound) form</a:t>
            </a:r>
          </a:p>
          <a:p>
            <a:pPr lvl="1"/>
            <a:r>
              <a:rPr lang="en-US" dirty="0" smtClean="0"/>
              <a:t>That means that people tend to “talk” to themselves inside their heads </a:t>
            </a:r>
          </a:p>
          <a:p>
            <a:r>
              <a:rPr lang="en-US" dirty="0" smtClean="0"/>
              <a:t>Although some images are stored in STM in a kind of visual “sketchpad,” auditory storage accounts for much of STM encoding</a:t>
            </a:r>
          </a:p>
          <a:p>
            <a:r>
              <a:rPr lang="en-US" dirty="0" smtClean="0"/>
              <a:t>Research in which participants were asked to recall numbers and letters showed that errors were nearly always made with numbers or letters that </a:t>
            </a:r>
            <a:r>
              <a:rPr lang="en-US" i="1" dirty="0" smtClean="0"/>
              <a:t>sounded similar </a:t>
            </a:r>
            <a:r>
              <a:rPr lang="en-US" dirty="0" smtClean="0"/>
              <a:t>(T-3)</a:t>
            </a:r>
            <a:r>
              <a:rPr lang="en-US" i="1" dirty="0" smtClean="0"/>
              <a:t> </a:t>
            </a:r>
            <a:r>
              <a:rPr lang="en-US" dirty="0" smtClean="0"/>
              <a:t>than errors with those that </a:t>
            </a:r>
            <a:r>
              <a:rPr lang="en-US" i="1" dirty="0" smtClean="0"/>
              <a:t>looked similar </a:t>
            </a:r>
            <a:r>
              <a:rPr lang="en-US" dirty="0" smtClean="0"/>
              <a:t>(l-1)</a:t>
            </a:r>
            <a:endParaRPr lang="en-US" i="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1143000"/>
          </a:xfrm>
        </p:spPr>
        <p:txBody>
          <a:bodyPr/>
          <a:lstStyle/>
          <a:p>
            <a:r>
              <a:rPr lang="en-US" dirty="0" smtClean="0"/>
              <a:t>Short-Term and Working Memory </a:t>
            </a:r>
            <a:endParaRPr lang="en-US" dirty="0"/>
          </a:p>
        </p:txBody>
      </p:sp>
      <p:sp>
        <p:nvSpPr>
          <p:cNvPr id="3" name="Content Placeholder 2"/>
          <p:cNvSpPr>
            <a:spLocks noGrp="1"/>
          </p:cNvSpPr>
          <p:nvPr>
            <p:ph sz="quarter" idx="1"/>
          </p:nvPr>
        </p:nvSpPr>
        <p:spPr>
          <a:xfrm>
            <a:off x="533400" y="1143000"/>
            <a:ext cx="8077200" cy="5257800"/>
          </a:xfrm>
        </p:spPr>
        <p:txBody>
          <a:bodyPr>
            <a:normAutofit fontScale="92500" lnSpcReduction="20000"/>
          </a:bodyPr>
          <a:lstStyle/>
          <a:p>
            <a:r>
              <a:rPr lang="en-US" dirty="0" smtClean="0"/>
              <a:t>Some memory theorists use the term working memory as another way of referring to STM</a:t>
            </a:r>
          </a:p>
          <a:p>
            <a:pPr lvl="1"/>
            <a:r>
              <a:rPr lang="en-US" dirty="0" smtClean="0"/>
              <a:t>This usage is not entirely correct: STM has traditionally been thought of as a thing or a place into which information is put</a:t>
            </a:r>
          </a:p>
          <a:p>
            <a:r>
              <a:rPr lang="en-US" b="1" dirty="0" smtClean="0"/>
              <a:t>Working memory </a:t>
            </a:r>
            <a:r>
              <a:rPr lang="en-US" dirty="0" smtClean="0"/>
              <a:t>is an active system that processes the information in STM and is thought to consist of 3 interrelated systems </a:t>
            </a:r>
          </a:p>
          <a:p>
            <a:pPr lvl="1"/>
            <a:r>
              <a:rPr lang="en-US" dirty="0" smtClean="0"/>
              <a:t>The central executive (“CEO” or “Boss”): controls and coordinates</a:t>
            </a:r>
          </a:p>
          <a:p>
            <a:pPr lvl="1"/>
            <a:endParaRPr lang="en-US" dirty="0" smtClean="0"/>
          </a:p>
          <a:p>
            <a:pPr lvl="1"/>
            <a:endParaRPr lang="en-US" dirty="0" smtClean="0"/>
          </a:p>
          <a:p>
            <a:pPr lvl="1"/>
            <a:endParaRPr lang="en-US" dirty="0" smtClean="0"/>
          </a:p>
          <a:p>
            <a:pPr lvl="1"/>
            <a:r>
              <a:rPr lang="en-US" dirty="0" smtClean="0"/>
              <a:t>The visual “sketchpad”: for visual information</a:t>
            </a:r>
          </a:p>
          <a:p>
            <a:pPr lvl="1"/>
            <a:endParaRPr lang="en-US" dirty="0"/>
          </a:p>
          <a:p>
            <a:pPr lvl="1"/>
            <a:endParaRPr lang="en-US" dirty="0" smtClean="0"/>
          </a:p>
          <a:p>
            <a:pPr lvl="1"/>
            <a:r>
              <a:rPr lang="en-US" dirty="0" smtClean="0"/>
              <a:t>A kind of auditory “recorder”: for auditory information </a:t>
            </a:r>
          </a:p>
          <a:p>
            <a:pPr lvl="1"/>
            <a:endParaRPr lang="en-US" dirty="0" smtClean="0"/>
          </a:p>
          <a:p>
            <a:pPr lvl="1"/>
            <a:endParaRPr lang="en-US" b="1"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3632200"/>
            <a:ext cx="1504950" cy="937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2004" y="4648200"/>
            <a:ext cx="1585998" cy="957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6475" y="5410200"/>
            <a:ext cx="1223962" cy="1223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Short-Term and Working Memory </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The central executive interprets visual and auditory information and the visual and auditory information is itself stored in STM</a:t>
            </a:r>
          </a:p>
          <a:p>
            <a:r>
              <a:rPr lang="en-US" dirty="0" smtClean="0"/>
              <a:t>Ex. When someone is reading a book</a:t>
            </a:r>
          </a:p>
          <a:p>
            <a:pPr lvl="1"/>
            <a:r>
              <a:rPr lang="en-US" dirty="0" smtClean="0"/>
              <a:t>The sketchpad will contain images of the people and events of the particular passage being read</a:t>
            </a:r>
          </a:p>
          <a:p>
            <a:pPr lvl="1"/>
            <a:r>
              <a:rPr lang="en-US" dirty="0" smtClean="0"/>
              <a:t>The recorder “plays” the dialogue in the person’s head </a:t>
            </a:r>
          </a:p>
          <a:p>
            <a:pPr lvl="1"/>
            <a:r>
              <a:rPr lang="en-US" dirty="0" smtClean="0"/>
              <a:t>The central executive helps interpret the information from both systems and pulls it all together</a:t>
            </a:r>
          </a:p>
          <a:p>
            <a:r>
              <a:rPr lang="en-US" dirty="0" smtClean="0"/>
              <a:t>So in a sense, then, STM can be seen as being a part of the working memory system</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Short-Term and Working Memory </a:t>
            </a:r>
            <a:endParaRPr lang="en-US" dirty="0"/>
          </a:p>
        </p:txBody>
      </p:sp>
      <p:sp>
        <p:nvSpPr>
          <p:cNvPr id="3" name="Content Placeholder 2"/>
          <p:cNvSpPr>
            <a:spLocks noGrp="1"/>
          </p:cNvSpPr>
          <p:nvPr>
            <p:ph sz="quarter" idx="1"/>
          </p:nvPr>
        </p:nvSpPr>
        <p:spPr/>
        <p:txBody>
          <a:bodyPr/>
          <a:lstStyle/>
          <a:p>
            <a:r>
              <a:rPr lang="en-US" dirty="0" smtClean="0"/>
              <a:t>For instance, if you see someone familiar at the mall</a:t>
            </a:r>
          </a:p>
          <a:p>
            <a:pPr lvl="1"/>
            <a:r>
              <a:rPr lang="en-US" dirty="0" smtClean="0"/>
              <a:t>You pull that person’s name from your more permanent memory and visualize that name along with the memory of the last time you saw the person, almost like you’re viewing it on a screen in your head</a:t>
            </a:r>
          </a:p>
          <a:p>
            <a:pPr lvl="1"/>
            <a:r>
              <a:rPr lang="en-US" dirty="0" smtClean="0"/>
              <a:t>At the same time, you will hear the name in your head</a:t>
            </a:r>
          </a:p>
          <a:p>
            <a:pPr lvl="1"/>
            <a:r>
              <a:rPr lang="en-US" dirty="0" smtClean="0"/>
              <a:t>The central executive pulls these different types of information together and you are able to successfully greet the person</a:t>
            </a:r>
          </a:p>
          <a:p>
            <a:r>
              <a:rPr lang="en-US" i="1" dirty="0" smtClean="0"/>
              <a:t>Where </a:t>
            </a:r>
            <a:r>
              <a:rPr lang="en-US" dirty="0" smtClean="0"/>
              <a:t>you see and hear this information is in STM</a:t>
            </a:r>
          </a:p>
          <a:p>
            <a:r>
              <a:rPr lang="en-US" dirty="0" smtClean="0"/>
              <a:t>The </a:t>
            </a:r>
            <a:r>
              <a:rPr lang="en-US" i="1" dirty="0" smtClean="0"/>
              <a:t>process</a:t>
            </a:r>
            <a:r>
              <a:rPr lang="en-US" dirty="0" smtClean="0"/>
              <a:t> that allows this to happen and coordinates it all is working memory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STM Capacity: The Magic Number 7</a:t>
            </a:r>
            <a:endParaRPr lang="en-US" dirty="0"/>
          </a:p>
        </p:txBody>
      </p:sp>
      <p:sp>
        <p:nvSpPr>
          <p:cNvPr id="3" name="Content Placeholder 2"/>
          <p:cNvSpPr>
            <a:spLocks noGrp="1"/>
          </p:cNvSpPr>
          <p:nvPr>
            <p:ph sz="quarter" idx="1"/>
          </p:nvPr>
        </p:nvSpPr>
        <p:spPr>
          <a:xfrm>
            <a:off x="457200" y="1447800"/>
            <a:ext cx="8229600" cy="4800600"/>
          </a:xfrm>
        </p:spPr>
        <p:txBody>
          <a:bodyPr>
            <a:normAutofit fontScale="70000" lnSpcReduction="20000"/>
          </a:bodyPr>
          <a:lstStyle/>
          <a:p>
            <a:r>
              <a:rPr lang="en-US" dirty="0" smtClean="0"/>
              <a:t>George Miller (1956): reviewed research on memory, including studies using a memory test called the </a:t>
            </a:r>
            <a:r>
              <a:rPr lang="en-US" i="1" dirty="0" smtClean="0"/>
              <a:t>digit-span test</a:t>
            </a:r>
            <a:endParaRPr lang="en-US" dirty="0" smtClean="0"/>
          </a:p>
          <a:p>
            <a:pPr lvl="1"/>
            <a:r>
              <a:rPr lang="en-US" dirty="0" smtClean="0"/>
              <a:t>A series of number is read to subjects, then, subjects are asked to recall the numbers in order</a:t>
            </a:r>
          </a:p>
          <a:p>
            <a:pPr lvl="1"/>
            <a:r>
              <a:rPr lang="en-US" dirty="0" smtClean="0"/>
              <a:t>Each series of numbers gets longer and longer, until subjects cannot recall any of the numbers in order </a:t>
            </a:r>
          </a:p>
          <a:p>
            <a:r>
              <a:rPr lang="en-US" dirty="0" smtClean="0"/>
              <a:t>Most everyone gets past the first 2 sequences of numbers </a:t>
            </a:r>
          </a:p>
          <a:p>
            <a:pPr lvl="1"/>
            <a:r>
              <a:rPr lang="en-US" dirty="0" smtClean="0"/>
              <a:t>But some people will make mistakes on the 6 digit span, about half will make mistakes on the 7 digit span, and very few people will be able to get past the 9 digit span without making any mistakes </a:t>
            </a:r>
          </a:p>
          <a:p>
            <a:r>
              <a:rPr lang="en-US" dirty="0" smtClean="0"/>
              <a:t>This lead Miller to conclude that the capacity of STM is about seven items or pieces of information</a:t>
            </a:r>
          </a:p>
          <a:p>
            <a:pPr lvl="1"/>
            <a:r>
              <a:rPr lang="en-US" dirty="0" smtClean="0"/>
              <a:t>He called this the magic number 7, plus or minus 2 items (from 5-9 bits of information)</a:t>
            </a:r>
          </a:p>
          <a:p>
            <a:r>
              <a:rPr lang="en-US" dirty="0" smtClean="0"/>
              <a:t>Current research suggests younger adults can hold 3-5 items of information at a time if a memory strategy is not being used</a:t>
            </a:r>
          </a:p>
          <a:p>
            <a:pPr lvl="1"/>
            <a:r>
              <a:rPr lang="en-US" dirty="0" smtClean="0"/>
              <a:t>When the information is in the form of longer, similar-sounding words or unfamiliar words, that capacity reduces until it is only about 4 items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STM Capacity: Chunking</a:t>
            </a:r>
            <a:endParaRPr lang="en-US" dirty="0"/>
          </a:p>
        </p:txBody>
      </p:sp>
      <p:sp>
        <p:nvSpPr>
          <p:cNvPr id="3" name="Content Placeholder 2"/>
          <p:cNvSpPr>
            <a:spLocks noGrp="1"/>
          </p:cNvSpPr>
          <p:nvPr>
            <p:ph sz="quarter" idx="1"/>
          </p:nvPr>
        </p:nvSpPr>
        <p:spPr/>
        <p:txBody>
          <a:bodyPr/>
          <a:lstStyle/>
          <a:p>
            <a:r>
              <a:rPr lang="en-US" b="1" i="1" dirty="0" smtClean="0"/>
              <a:t>Chunking</a:t>
            </a:r>
            <a:r>
              <a:rPr lang="en-US" b="1" dirty="0" smtClean="0"/>
              <a:t> </a:t>
            </a:r>
            <a:r>
              <a:rPr lang="en-US" dirty="0" smtClean="0"/>
              <a:t>is a way to sort of “fool” STM memory into holding more information than usual</a:t>
            </a:r>
          </a:p>
          <a:p>
            <a:pPr lvl="1"/>
            <a:r>
              <a:rPr lang="en-US" dirty="0" smtClean="0"/>
              <a:t>It is a process of recoding or reorganizing information</a:t>
            </a:r>
          </a:p>
          <a:p>
            <a:r>
              <a:rPr lang="en-US" dirty="0" smtClean="0"/>
              <a:t>If the bits of information are combined into meaningful units, or chunks, more information can be held in STM</a:t>
            </a:r>
          </a:p>
          <a:p>
            <a:r>
              <a:rPr lang="en-US" dirty="0" smtClean="0"/>
              <a:t>Ex. Remembering the digit span: 4,8,3,9,4,3,7,1,6,2</a:t>
            </a:r>
          </a:p>
          <a:p>
            <a:pPr lvl="1"/>
            <a:r>
              <a:rPr lang="en-US" dirty="0" smtClean="0"/>
              <a:t>Would be easier if you grouped the numbers together into chunks: 483-943-7162</a:t>
            </a:r>
          </a:p>
          <a:p>
            <a:pPr lvl="1"/>
            <a:r>
              <a:rPr lang="en-US" dirty="0" smtClean="0"/>
              <a:t>Instead of 10 separate bits of information, there would only be 3 “chunks” that read like a phone number </a:t>
            </a:r>
            <a:endParaRPr lang="en-US" dirty="0"/>
          </a:p>
        </p:txBody>
      </p:sp>
    </p:spTree>
    <p:extLst>
      <p:ext uri="{BB962C8B-B14F-4D97-AF65-F5344CB8AC3E}">
        <p14:creationId xmlns:p14="http://schemas.microsoft.com/office/powerpoint/2010/main" val="2208040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“Short”-Term Memory: How Long Does it Last? </a:t>
            </a:r>
            <a:endParaRPr lang="en-US" dirty="0"/>
          </a:p>
        </p:txBody>
      </p:sp>
      <p:sp>
        <p:nvSpPr>
          <p:cNvPr id="3" name="Content Placeholder 2"/>
          <p:cNvSpPr>
            <a:spLocks noGrp="1"/>
          </p:cNvSpPr>
          <p:nvPr>
            <p:ph sz="quarter" idx="1"/>
          </p:nvPr>
        </p:nvSpPr>
        <p:spPr>
          <a:xfrm>
            <a:off x="533400" y="1447800"/>
            <a:ext cx="8153400" cy="4572000"/>
          </a:xfrm>
        </p:spPr>
        <p:txBody>
          <a:bodyPr>
            <a:normAutofit lnSpcReduction="10000"/>
          </a:bodyPr>
          <a:lstStyle/>
          <a:p>
            <a:r>
              <a:rPr lang="en-US" dirty="0" smtClean="0"/>
              <a:t>Research shows that STM lasts from about 12-30 seconds without rehearsal</a:t>
            </a:r>
          </a:p>
          <a:p>
            <a:pPr lvl="1"/>
            <a:r>
              <a:rPr lang="en-US" dirty="0" smtClean="0"/>
              <a:t>After that, the memory seems to rapidly “decay” or disappear</a:t>
            </a:r>
          </a:p>
          <a:p>
            <a:r>
              <a:rPr lang="en-US" dirty="0" smtClean="0"/>
              <a:t>The findings of one recent study with mice suggest that in order to form new memories, old memories must be “erased” by the formation of newly formed neurons</a:t>
            </a:r>
          </a:p>
          <a:p>
            <a:pPr lvl="1"/>
            <a:r>
              <a:rPr lang="en-US" dirty="0" smtClean="0"/>
              <a:t>The hippocampus only has so much storage room</a:t>
            </a:r>
          </a:p>
          <a:p>
            <a:pPr lvl="1"/>
            <a:r>
              <a:rPr lang="en-US" dirty="0"/>
              <a:t>M</a:t>
            </a:r>
            <a:r>
              <a:rPr lang="en-US" dirty="0" smtClean="0"/>
              <a:t>any of the memories formed there will be transferred to more permanent storage in other areas of the brain</a:t>
            </a:r>
          </a:p>
          <a:p>
            <a:pPr lvl="1"/>
            <a:r>
              <a:rPr lang="en-US" dirty="0" smtClean="0"/>
              <a:t>But, some memories, without rehearsal, will decay as new neurons (and newer memories) are added to the already existing neural circuits </a:t>
            </a:r>
            <a:endParaRPr lang="en-US" dirty="0"/>
          </a:p>
        </p:txBody>
      </p:sp>
    </p:spTree>
    <p:extLst>
      <p:ext uri="{BB962C8B-B14F-4D97-AF65-F5344CB8AC3E}">
        <p14:creationId xmlns:p14="http://schemas.microsoft.com/office/powerpoint/2010/main" val="24080376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STM: Maintenance Rehearsal </a:t>
            </a:r>
            <a:endParaRPr lang="en-US" dirty="0"/>
          </a:p>
        </p:txBody>
      </p:sp>
      <p:sp>
        <p:nvSpPr>
          <p:cNvPr id="3" name="Content Placeholder 2"/>
          <p:cNvSpPr>
            <a:spLocks noGrp="1"/>
          </p:cNvSpPr>
          <p:nvPr>
            <p:ph sz="quarter" idx="1"/>
          </p:nvPr>
        </p:nvSpPr>
        <p:spPr>
          <a:xfrm>
            <a:off x="457200" y="1447800"/>
            <a:ext cx="8229600" cy="4572000"/>
          </a:xfrm>
        </p:spPr>
        <p:txBody>
          <a:bodyPr>
            <a:normAutofit fontScale="70000" lnSpcReduction="20000"/>
          </a:bodyPr>
          <a:lstStyle/>
          <a:p>
            <a:r>
              <a:rPr lang="en-US" b="1" dirty="0" smtClean="0"/>
              <a:t>Maintenance rehearsal </a:t>
            </a:r>
            <a:r>
              <a:rPr lang="en-US" dirty="0" smtClean="0"/>
              <a:t>– practice of saying some information to be remembered over and over in one’s head in order to maintain it in STM</a:t>
            </a:r>
          </a:p>
          <a:p>
            <a:pPr lvl="1"/>
            <a:r>
              <a:rPr lang="en-US" dirty="0" smtClean="0"/>
              <a:t>Ex. Like repeating a phone number over and over again just long enough for you to dial it </a:t>
            </a:r>
          </a:p>
          <a:p>
            <a:r>
              <a:rPr lang="en-US" dirty="0"/>
              <a:t>A</a:t>
            </a:r>
            <a:r>
              <a:rPr lang="en-US" dirty="0" smtClean="0"/>
              <a:t> person is simply continuing to pay attention to the information to be held in memory, and since attention is how that information got into STM in the 1</a:t>
            </a:r>
            <a:r>
              <a:rPr lang="en-US" baseline="30000" dirty="0" smtClean="0"/>
              <a:t>st</a:t>
            </a:r>
            <a:r>
              <a:rPr lang="en-US" dirty="0" smtClean="0"/>
              <a:t> place, it works quite well </a:t>
            </a:r>
          </a:p>
          <a:p>
            <a:r>
              <a:rPr lang="en-US" dirty="0" smtClean="0"/>
              <a:t>Information will stay in STM until rehearsal stops, then the memory will rapidly decay and is forgotten</a:t>
            </a:r>
          </a:p>
          <a:p>
            <a:r>
              <a:rPr lang="en-US" dirty="0" smtClean="0"/>
              <a:t>If anything interferes with maintenance rehearsal, memories are also likely to be lost </a:t>
            </a:r>
          </a:p>
          <a:p>
            <a:pPr lvl="1"/>
            <a:r>
              <a:rPr lang="en-US" dirty="0" smtClean="0"/>
              <a:t>Ex. If you are trying to count a stack of dollar bills by reciting each number out loud while counting, and someone asks you what time it is, you will probably forget what the last number was and have to start all over again (so annoying)</a:t>
            </a:r>
          </a:p>
          <a:p>
            <a:r>
              <a:rPr lang="en-US" dirty="0" smtClean="0"/>
              <a:t>Interference in STM can also happen if the amount of information to be held exceeds capacity (5-9 bit of information)</a:t>
            </a:r>
          </a:p>
          <a:p>
            <a:pPr lvl="1"/>
            <a:r>
              <a:rPr lang="en-US" dirty="0" smtClean="0"/>
              <a:t>This is why it’s possible to remember the 1</a:t>
            </a:r>
            <a:r>
              <a:rPr lang="en-US" baseline="30000" dirty="0" smtClean="0"/>
              <a:t>st</a:t>
            </a:r>
            <a:r>
              <a:rPr lang="en-US" dirty="0" smtClean="0"/>
              <a:t> few names of people you meet at a party, but as more names are added, they displace the older names</a:t>
            </a:r>
          </a:p>
          <a:p>
            <a:pPr lvl="1"/>
            <a:r>
              <a:rPr lang="en-US" dirty="0" smtClean="0"/>
              <a:t>FYI: a better way to remember people’s names is to associate the name with </a:t>
            </a:r>
            <a:r>
              <a:rPr lang="en-US" dirty="0"/>
              <a:t>s</a:t>
            </a:r>
            <a:r>
              <a:rPr lang="en-US" dirty="0" smtClean="0"/>
              <a:t>omething about the person’s appearance, this may help move the name from STM into more permanent storage </a:t>
            </a:r>
            <a:endParaRPr lang="en-US" dirty="0"/>
          </a:p>
        </p:txBody>
      </p:sp>
    </p:spTree>
    <p:extLst>
      <p:ext uri="{BB962C8B-B14F-4D97-AF65-F5344CB8AC3E}">
        <p14:creationId xmlns:p14="http://schemas.microsoft.com/office/powerpoint/2010/main" val="4166327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Long-Term Memory </a:t>
            </a:r>
            <a:endParaRPr lang="en-US" dirty="0"/>
          </a:p>
        </p:txBody>
      </p:sp>
      <p:sp>
        <p:nvSpPr>
          <p:cNvPr id="3" name="Content Placeholder 2"/>
          <p:cNvSpPr>
            <a:spLocks noGrp="1"/>
          </p:cNvSpPr>
          <p:nvPr>
            <p:ph sz="quarter" idx="1"/>
          </p:nvPr>
        </p:nvSpPr>
        <p:spPr>
          <a:xfrm>
            <a:off x="609600" y="1447800"/>
            <a:ext cx="8077200" cy="4572000"/>
          </a:xfrm>
        </p:spPr>
        <p:txBody>
          <a:bodyPr>
            <a:normAutofit fontScale="85000" lnSpcReduction="20000"/>
          </a:bodyPr>
          <a:lstStyle/>
          <a:p>
            <a:r>
              <a:rPr lang="en-US" b="1" dirty="0" smtClean="0"/>
              <a:t>Long-term memory (LTM)</a:t>
            </a:r>
            <a:r>
              <a:rPr lang="en-US" dirty="0" smtClean="0"/>
              <a:t> – the system of memory into which all the information is placed to be kept more or less permanently </a:t>
            </a:r>
          </a:p>
          <a:p>
            <a:r>
              <a:rPr lang="en-US" dirty="0" smtClean="0"/>
              <a:t>The capacity of LTM seems to be unlimited for all practical purposes</a:t>
            </a:r>
          </a:p>
          <a:p>
            <a:pPr lvl="1"/>
            <a:r>
              <a:rPr lang="en-US" dirty="0" smtClean="0"/>
              <a:t>Think about it, would there ever really come a time when you couldn’t fit one more piece of information into your head?</a:t>
            </a:r>
          </a:p>
          <a:p>
            <a:r>
              <a:rPr lang="en-US" dirty="0" smtClean="0"/>
              <a:t>As for duration of LTM, there is a relatively permanent physical change in the brain itself when a memory is formed</a:t>
            </a:r>
          </a:p>
          <a:p>
            <a:pPr lvl="1"/>
            <a:r>
              <a:rPr lang="en-US" dirty="0" smtClean="0"/>
              <a:t>That means that many of the memories people have stored away for a long time (even ones from childhood) may still be there</a:t>
            </a:r>
          </a:p>
          <a:p>
            <a:pPr lvl="1"/>
            <a:r>
              <a:rPr lang="en-US" dirty="0" smtClean="0"/>
              <a:t>BUT, that doesn’t mean that people can always retrieve those memories, they may be</a:t>
            </a:r>
            <a:r>
              <a:rPr lang="en-US" b="1" dirty="0" smtClean="0"/>
              <a:t> </a:t>
            </a:r>
            <a:r>
              <a:rPr lang="en-US" b="1" i="1" dirty="0" smtClean="0"/>
              <a:t>available</a:t>
            </a:r>
            <a:r>
              <a:rPr lang="en-US" b="1" dirty="0" smtClean="0"/>
              <a:t> </a:t>
            </a:r>
            <a:r>
              <a:rPr lang="en-US" dirty="0" smtClean="0"/>
              <a:t>but not</a:t>
            </a:r>
            <a:r>
              <a:rPr lang="en-US" b="1" dirty="0" smtClean="0"/>
              <a:t> </a:t>
            </a:r>
            <a:r>
              <a:rPr lang="en-US" b="1" i="1" dirty="0" smtClean="0"/>
              <a:t>accessible</a:t>
            </a:r>
            <a:r>
              <a:rPr lang="en-US" dirty="0" smtClean="0"/>
              <a:t>, meaning they are still there, but for various reasons people cannot “get to” them</a:t>
            </a:r>
          </a:p>
          <a:p>
            <a:pPr lvl="2"/>
            <a:r>
              <a:rPr lang="en-US" dirty="0" smtClean="0"/>
              <a:t>Ex. Its like knowing that there is a certain item on the back of the top shelf of the kitchen but having no ladder to reach it, the item is there (available) but you cant get to it (accessible) </a:t>
            </a:r>
            <a:endParaRPr lang="en-US" dirty="0"/>
          </a:p>
        </p:txBody>
      </p:sp>
    </p:spTree>
    <p:extLst>
      <p:ext uri="{BB962C8B-B14F-4D97-AF65-F5344CB8AC3E}">
        <p14:creationId xmlns:p14="http://schemas.microsoft.com/office/powerpoint/2010/main" val="6001014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Long-Term Memory </a:t>
            </a:r>
          </a:p>
        </p:txBody>
      </p:sp>
      <p:sp>
        <p:nvSpPr>
          <p:cNvPr id="3" name="Content Placeholder 2"/>
          <p:cNvSpPr>
            <a:spLocks noGrp="1"/>
          </p:cNvSpPr>
          <p:nvPr>
            <p:ph sz="quarter" idx="1"/>
          </p:nvPr>
        </p:nvSpPr>
        <p:spPr>
          <a:xfrm>
            <a:off x="457200" y="1447800"/>
            <a:ext cx="8229600" cy="4572000"/>
          </a:xfrm>
        </p:spPr>
        <p:txBody>
          <a:bodyPr>
            <a:normAutofit fontScale="70000" lnSpcReduction="20000"/>
          </a:bodyPr>
          <a:lstStyle/>
          <a:p>
            <a:r>
              <a:rPr lang="en-US" dirty="0" smtClean="0"/>
              <a:t>Information that is rehearsed long enough may actually find its way into LTM</a:t>
            </a:r>
          </a:p>
          <a:p>
            <a:r>
              <a:rPr lang="en-US" dirty="0" smtClean="0"/>
              <a:t>Most people tend to learn poems and the multiplication tables by maintenance rehearsal, also known as rote learning</a:t>
            </a:r>
          </a:p>
          <a:p>
            <a:pPr lvl="1"/>
            <a:r>
              <a:rPr lang="en-US" i="1" dirty="0" smtClean="0"/>
              <a:t>Rote</a:t>
            </a:r>
            <a:r>
              <a:rPr lang="en-US" dirty="0" smtClean="0"/>
              <a:t> is like “rotating” the information in your head, saying it over and over again</a:t>
            </a:r>
          </a:p>
          <a:p>
            <a:r>
              <a:rPr lang="en-US" dirty="0" smtClean="0"/>
              <a:t>But maintenance rehearsal is</a:t>
            </a:r>
            <a:r>
              <a:rPr lang="en-US" b="1" u="sng" dirty="0" smtClean="0"/>
              <a:t> not </a:t>
            </a:r>
            <a:r>
              <a:rPr lang="en-US" dirty="0" smtClean="0"/>
              <a:t>the most efficient way of putting information into LTM, because to get the information back out, </a:t>
            </a:r>
            <a:r>
              <a:rPr lang="en-US" dirty="0" smtClean="0"/>
              <a:t>you </a:t>
            </a:r>
            <a:r>
              <a:rPr lang="en-US" dirty="0" smtClean="0"/>
              <a:t>have to remember it almost exactly as it went in</a:t>
            </a:r>
          </a:p>
          <a:p>
            <a:pPr lvl="1"/>
            <a:r>
              <a:rPr lang="en-US" dirty="0" smtClean="0"/>
              <a:t>Ex. Try this: what is the 15</a:t>
            </a:r>
            <a:r>
              <a:rPr lang="en-US" baseline="30000" dirty="0" smtClean="0"/>
              <a:t>th</a:t>
            </a:r>
            <a:r>
              <a:rPr lang="en-US" dirty="0" smtClean="0"/>
              <a:t> letter of the alphabet?</a:t>
            </a:r>
          </a:p>
          <a:p>
            <a:pPr lvl="2"/>
            <a:r>
              <a:rPr lang="en-US" dirty="0" smtClean="0"/>
              <a:t>Did you have to recite or sing the alphabet song to get to that letter? </a:t>
            </a:r>
            <a:r>
              <a:rPr lang="en-US" dirty="0"/>
              <a:t>B</a:t>
            </a:r>
            <a:r>
              <a:rPr lang="en-US" dirty="0" smtClean="0"/>
              <a:t>et you did.</a:t>
            </a:r>
          </a:p>
          <a:p>
            <a:r>
              <a:rPr lang="en-US" dirty="0" smtClean="0"/>
              <a:t>Although, many long-term memories are encoded as images, sounds, smells, or tastes, in general, LTM is encoded in </a:t>
            </a:r>
            <a:r>
              <a:rPr lang="en-US" b="1" u="sng" dirty="0" smtClean="0"/>
              <a:t>meaningful</a:t>
            </a:r>
            <a:r>
              <a:rPr lang="en-US" dirty="0" smtClean="0"/>
              <a:t> form</a:t>
            </a:r>
          </a:p>
          <a:p>
            <a:pPr lvl="1"/>
            <a:r>
              <a:rPr lang="en-US" dirty="0" smtClean="0"/>
              <a:t>A kind of mental storehouse of the meanings of words, concepts, and all the events that people want to keep in mind</a:t>
            </a:r>
          </a:p>
          <a:p>
            <a:pPr lvl="1"/>
            <a:r>
              <a:rPr lang="en-US" dirty="0" smtClean="0"/>
              <a:t>Even the images, sounds, smells, and tastes involved in these events have some sort of meaning attached to them that gives them enough importance to be stored long term</a:t>
            </a:r>
          </a:p>
          <a:p>
            <a:r>
              <a:rPr lang="en-US" dirty="0" smtClean="0"/>
              <a:t>If STM can be thought of as a working “surface” or desk, then LTM can be thought of as a huge series of filing cabinets behind the desk</a:t>
            </a:r>
          </a:p>
          <a:p>
            <a:pPr lvl="1"/>
            <a:r>
              <a:rPr lang="en-US" dirty="0" smtClean="0"/>
              <a:t>Files are stored in an organized fashion, according to meaning</a:t>
            </a:r>
          </a:p>
          <a:p>
            <a:pPr lvl="1"/>
            <a:r>
              <a:rPr lang="en-US" dirty="0" smtClean="0"/>
              <a:t>Files have to be placed in the cabinets in a certain organized fashion to be useful </a:t>
            </a:r>
          </a:p>
          <a:p>
            <a:endParaRPr lang="en-US" dirty="0" smtClean="0"/>
          </a:p>
          <a:p>
            <a:endParaRPr lang="en-US" dirty="0" smtClean="0"/>
          </a:p>
          <a:p>
            <a:pPr lvl="1"/>
            <a:endParaRPr lang="en-US" dirty="0"/>
          </a:p>
        </p:txBody>
      </p:sp>
    </p:spTree>
    <p:extLst>
      <p:ext uri="{BB962C8B-B14F-4D97-AF65-F5344CB8AC3E}">
        <p14:creationId xmlns:p14="http://schemas.microsoft.com/office/powerpoint/2010/main" val="34441733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Encoding: Putting Information In</a:t>
            </a:r>
            <a:endParaRPr lang="en-US" dirty="0"/>
          </a:p>
        </p:txBody>
      </p:sp>
      <p:sp>
        <p:nvSpPr>
          <p:cNvPr id="3" name="Content Placeholder 2"/>
          <p:cNvSpPr>
            <a:spLocks noGrp="1"/>
          </p:cNvSpPr>
          <p:nvPr>
            <p:ph sz="quarter" idx="1"/>
          </p:nvPr>
        </p:nvSpPr>
        <p:spPr>
          <a:xfrm>
            <a:off x="381000" y="1371600"/>
            <a:ext cx="8077200" cy="4572000"/>
          </a:xfrm>
        </p:spPr>
        <p:txBody>
          <a:bodyPr>
            <a:normAutofit fontScale="85000" lnSpcReduction="20000"/>
          </a:bodyPr>
          <a:lstStyle/>
          <a:p>
            <a:r>
              <a:rPr lang="en-US" dirty="0" smtClean="0"/>
              <a:t>The first process in the memory system is to get sensory information (ex. Sight, sound, etc.) into a form that the brain can use</a:t>
            </a:r>
          </a:p>
          <a:p>
            <a:r>
              <a:rPr lang="en-US" b="1" dirty="0" smtClean="0"/>
              <a:t>Encoding</a:t>
            </a:r>
            <a:r>
              <a:rPr lang="en-US" dirty="0" smtClean="0"/>
              <a:t> – the set of mental operations that people perform on sensory information to convert that information into a form that is usable in the brain’s storage systems</a:t>
            </a:r>
          </a:p>
          <a:p>
            <a:pPr lvl="1"/>
            <a:r>
              <a:rPr lang="en-US" dirty="0" smtClean="0"/>
              <a:t>Ex. When people hear a sound, their ears turn the vibrations in the air into neural messages from the auditory nerve (transduction), which make it possible for the brain to interpret that sound</a:t>
            </a:r>
          </a:p>
          <a:p>
            <a:r>
              <a:rPr lang="en-US" dirty="0" smtClean="0"/>
              <a:t>Encoding is not limited to turning sensory information into signals for the brain</a:t>
            </a:r>
          </a:p>
          <a:p>
            <a:pPr lvl="1"/>
            <a:r>
              <a:rPr lang="en-US" dirty="0" smtClean="0"/>
              <a:t>It is accomplished differently in each of the three different storage systems of memory</a:t>
            </a:r>
          </a:p>
          <a:p>
            <a:pPr lvl="1"/>
            <a:r>
              <a:rPr lang="en-US" dirty="0" smtClean="0"/>
              <a:t>In one system, encoding may involve rehearsing information over and over to keep it in memory, whereas in another system, encoding involves elaborating on the meaning of the information</a:t>
            </a:r>
          </a:p>
          <a:p>
            <a:pPr lvl="1"/>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LTM: Elaborative Rehearsal </a:t>
            </a:r>
            <a:endParaRPr lang="en-US" dirty="0"/>
          </a:p>
        </p:txBody>
      </p:sp>
      <p:sp>
        <p:nvSpPr>
          <p:cNvPr id="3" name="Content Placeholder 2"/>
          <p:cNvSpPr>
            <a:spLocks noGrp="1"/>
          </p:cNvSpPr>
          <p:nvPr>
            <p:ph sz="quarter" idx="1"/>
          </p:nvPr>
        </p:nvSpPr>
        <p:spPr/>
        <p:txBody>
          <a:bodyPr>
            <a:normAutofit fontScale="85000" lnSpcReduction="20000"/>
          </a:bodyPr>
          <a:lstStyle/>
          <a:p>
            <a:r>
              <a:rPr lang="en-US" b="1" dirty="0" smtClean="0"/>
              <a:t>Elaborative rehearsal </a:t>
            </a:r>
            <a:r>
              <a:rPr lang="en-US" dirty="0" smtClean="0"/>
              <a:t>– a method of transferring information from STM to LTM by making that information meaningful in some way </a:t>
            </a:r>
          </a:p>
          <a:p>
            <a:r>
              <a:rPr lang="en-US" dirty="0" smtClean="0"/>
              <a:t>The easiest way to do this is to connect new information with something that is already well known</a:t>
            </a:r>
          </a:p>
          <a:p>
            <a:pPr lvl="1"/>
            <a:r>
              <a:rPr lang="en-US" dirty="0" smtClean="0"/>
              <a:t>Ex. The French work </a:t>
            </a:r>
            <a:r>
              <a:rPr lang="en-US" i="1" dirty="0" err="1" smtClean="0"/>
              <a:t>maison</a:t>
            </a:r>
            <a:r>
              <a:rPr lang="en-US" dirty="0" smtClean="0"/>
              <a:t> means “house.”</a:t>
            </a:r>
          </a:p>
          <a:p>
            <a:pPr lvl="2"/>
            <a:r>
              <a:rPr lang="en-US" dirty="0" smtClean="0"/>
              <a:t>A person could try to memorize that (using maintenance rehearsal)by saying over and over “</a:t>
            </a:r>
            <a:r>
              <a:rPr lang="en-US" dirty="0" err="1" smtClean="0"/>
              <a:t>Maison</a:t>
            </a:r>
            <a:r>
              <a:rPr lang="en-US" dirty="0" smtClean="0"/>
              <a:t> means house.” </a:t>
            </a:r>
          </a:p>
          <a:p>
            <a:pPr lvl="2"/>
            <a:r>
              <a:rPr lang="en-US" dirty="0" smtClean="0"/>
              <a:t>But, it would be much easier and more efficient if that person simply thought, “</a:t>
            </a:r>
            <a:r>
              <a:rPr lang="en-US" dirty="0" err="1" smtClean="0"/>
              <a:t>Maison</a:t>
            </a:r>
            <a:r>
              <a:rPr lang="en-US" dirty="0" smtClean="0"/>
              <a:t> sounds like mason, and masons build houses.” That makes the meaning of the word tie in with something the person already knows (masons who lay bricks to build houses) </a:t>
            </a:r>
          </a:p>
          <a:p>
            <a:r>
              <a:rPr lang="en-US" dirty="0" smtClean="0"/>
              <a:t>The levels-of-processing approach discussed earlier proposes that information that is more “deeply processed,” or processed according to meaning will be remembered more efficiently and for a longer period of time</a:t>
            </a:r>
          </a:p>
          <a:p>
            <a:pPr lvl="1"/>
            <a:r>
              <a:rPr lang="en-US" dirty="0" smtClean="0"/>
              <a:t>This is true, elaborative rehearsal is a deeper kind of processing than maintenance rehearsal and also leads to better long-term storage </a:t>
            </a:r>
            <a:endParaRPr lang="en-US" dirty="0"/>
          </a:p>
        </p:txBody>
      </p:sp>
    </p:spTree>
    <p:extLst>
      <p:ext uri="{BB962C8B-B14F-4D97-AF65-F5344CB8AC3E}">
        <p14:creationId xmlns:p14="http://schemas.microsoft.com/office/powerpoint/2010/main" val="17764043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Long-Term Information </a:t>
            </a:r>
            <a:endParaRPr lang="en-US" dirty="0"/>
          </a:p>
        </p:txBody>
      </p:sp>
      <p:sp>
        <p:nvSpPr>
          <p:cNvPr id="3" name="Content Placeholder 2"/>
          <p:cNvSpPr>
            <a:spLocks noGrp="1"/>
          </p:cNvSpPr>
          <p:nvPr>
            <p:ph sz="quarter" idx="1"/>
          </p:nvPr>
        </p:nvSpPr>
        <p:spPr/>
        <p:txBody>
          <a:bodyPr>
            <a:normAutofit fontScale="92500"/>
          </a:bodyPr>
          <a:lstStyle/>
          <a:p>
            <a:r>
              <a:rPr lang="en-US" dirty="0" smtClean="0"/>
              <a:t>Long-term memories include general facts and knowledge, personal facts, and even skills that can be performed </a:t>
            </a:r>
          </a:p>
          <a:p>
            <a:r>
              <a:rPr lang="en-US" b="1" dirty="0" smtClean="0"/>
              <a:t>Procedural (nondeclarative) memory </a:t>
            </a:r>
            <a:r>
              <a:rPr lang="en-US" dirty="0" smtClean="0"/>
              <a:t>is memory for skills </a:t>
            </a:r>
          </a:p>
          <a:p>
            <a:pPr lvl="1"/>
            <a:r>
              <a:rPr lang="en-US" dirty="0" smtClean="0"/>
              <a:t>Because it usually involves a series of steps or procedures</a:t>
            </a:r>
          </a:p>
          <a:p>
            <a:pPr lvl="1"/>
            <a:r>
              <a:rPr lang="en-US" dirty="0" smtClean="0"/>
              <a:t>Ex. How to make a sandwich </a:t>
            </a:r>
          </a:p>
          <a:p>
            <a:pPr lvl="1"/>
            <a:endParaRPr lang="en-US" dirty="0"/>
          </a:p>
          <a:p>
            <a:pPr lvl="1"/>
            <a:endParaRPr lang="en-US" dirty="0" smtClean="0"/>
          </a:p>
          <a:p>
            <a:r>
              <a:rPr lang="en-US" b="1" dirty="0" smtClean="0"/>
              <a:t>Declarative memory </a:t>
            </a:r>
            <a:r>
              <a:rPr lang="en-US" dirty="0" smtClean="0"/>
              <a:t>is memory for facts</a:t>
            </a:r>
          </a:p>
          <a:p>
            <a:pPr lvl="1"/>
            <a:r>
              <a:rPr lang="en-US" dirty="0" smtClean="0"/>
              <a:t>Because facts are things that are known and can be declared (stated outright)</a:t>
            </a:r>
          </a:p>
          <a:p>
            <a:pPr lvl="1"/>
            <a:r>
              <a:rPr lang="en-US" dirty="0" smtClean="0"/>
              <a:t>Ex. Raleigh is the capital of North Carolina </a:t>
            </a:r>
          </a:p>
          <a:p>
            <a:pPr lvl="1"/>
            <a:endParaRPr lang="en-US" dirty="0" smtClean="0"/>
          </a:p>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200400"/>
            <a:ext cx="1295400" cy="862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5105400"/>
            <a:ext cx="1828800" cy="1340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87331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Procedural (Nondeclarative) LTM</a:t>
            </a:r>
            <a:endParaRPr lang="en-US" dirty="0"/>
          </a:p>
        </p:txBody>
      </p:sp>
      <p:sp>
        <p:nvSpPr>
          <p:cNvPr id="3" name="Content Placeholder 2"/>
          <p:cNvSpPr>
            <a:spLocks noGrp="1"/>
          </p:cNvSpPr>
          <p:nvPr>
            <p:ph sz="quarter" idx="1"/>
          </p:nvPr>
        </p:nvSpPr>
        <p:spPr>
          <a:xfrm>
            <a:off x="609600" y="1447800"/>
            <a:ext cx="8077200" cy="4572000"/>
          </a:xfrm>
        </p:spPr>
        <p:txBody>
          <a:bodyPr>
            <a:normAutofit lnSpcReduction="10000"/>
          </a:bodyPr>
          <a:lstStyle/>
          <a:p>
            <a:r>
              <a:rPr lang="en-US" dirty="0" smtClean="0"/>
              <a:t>Type of long-term memory including emotional associations, memory for skills, procedures, habits, and conditioned responses </a:t>
            </a:r>
          </a:p>
          <a:p>
            <a:pPr lvl="1"/>
            <a:r>
              <a:rPr lang="en-US" dirty="0" smtClean="0"/>
              <a:t>These memories are not conscious but are implied to exist because they affect conscious behavior </a:t>
            </a:r>
          </a:p>
          <a:p>
            <a:pPr lvl="1"/>
            <a:r>
              <a:rPr lang="en-US" dirty="0" smtClean="0"/>
              <a:t>Ex. Tying shoes or riding a bicycle </a:t>
            </a:r>
          </a:p>
          <a:p>
            <a:r>
              <a:rPr lang="en-US" dirty="0" smtClean="0"/>
              <a:t>There is evidence that different areas of the brain are responsible for procedural memories and declarative memories</a:t>
            </a:r>
          </a:p>
          <a:p>
            <a:pPr lvl="1"/>
            <a:r>
              <a:rPr lang="en-US" dirty="0" smtClean="0"/>
              <a:t>The amygdala is the most probably location for emotional associations, such as fear</a:t>
            </a:r>
          </a:p>
          <a:p>
            <a:pPr lvl="1"/>
            <a:r>
              <a:rPr lang="en-US" dirty="0"/>
              <a:t>T</a:t>
            </a:r>
            <a:r>
              <a:rPr lang="en-US" dirty="0" smtClean="0"/>
              <a:t>he cerebellum in the hindbrain is responsible for storage of memories of conditioned responses, skills and habits </a:t>
            </a:r>
          </a:p>
          <a:p>
            <a:endParaRPr lang="en-US" dirty="0"/>
          </a:p>
        </p:txBody>
      </p:sp>
    </p:spTree>
    <p:extLst>
      <p:ext uri="{BB962C8B-B14F-4D97-AF65-F5344CB8AC3E}">
        <p14:creationId xmlns:p14="http://schemas.microsoft.com/office/powerpoint/2010/main" val="37165668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Procedural (Nondeclarative) LTM</a:t>
            </a:r>
          </a:p>
        </p:txBody>
      </p:sp>
      <p:sp>
        <p:nvSpPr>
          <p:cNvPr id="3" name="Content Placeholder 2"/>
          <p:cNvSpPr>
            <a:spLocks noGrp="1"/>
          </p:cNvSpPr>
          <p:nvPr>
            <p:ph sz="quarter" idx="1"/>
          </p:nvPr>
        </p:nvSpPr>
        <p:spPr>
          <a:xfrm>
            <a:off x="457200" y="1447800"/>
            <a:ext cx="8229600" cy="4572000"/>
          </a:xfrm>
        </p:spPr>
        <p:txBody>
          <a:bodyPr>
            <a:normAutofit fontScale="77500" lnSpcReduction="20000"/>
          </a:bodyPr>
          <a:lstStyle/>
          <a:p>
            <a:r>
              <a:rPr lang="en-US" dirty="0" smtClean="0"/>
              <a:t>Evidence that separate areas of the brain control memory comes from studies of people with damage to the hippocampus </a:t>
            </a:r>
          </a:p>
          <a:p>
            <a:pPr lvl="1"/>
            <a:r>
              <a:rPr lang="en-US" dirty="0" smtClean="0"/>
              <a:t>This damage causes </a:t>
            </a:r>
            <a:r>
              <a:rPr lang="en-US" b="1" dirty="0" smtClean="0"/>
              <a:t>anterograde amnesia </a:t>
            </a:r>
            <a:r>
              <a:rPr lang="en-US" dirty="0" smtClean="0"/>
              <a:t>– the loss of memory from the point of the injury or trauma forward, or the inability to form new long-term </a:t>
            </a:r>
            <a:r>
              <a:rPr lang="en-US" i="1" dirty="0" smtClean="0"/>
              <a:t>declarative</a:t>
            </a:r>
            <a:r>
              <a:rPr lang="en-US" dirty="0" smtClean="0"/>
              <a:t> memories </a:t>
            </a:r>
          </a:p>
          <a:p>
            <a:r>
              <a:rPr lang="en-US" dirty="0" smtClean="0"/>
              <a:t>In one study, patients with this disorder were taught how to solve a particular puzzle</a:t>
            </a:r>
          </a:p>
          <a:p>
            <a:pPr lvl="1"/>
            <a:r>
              <a:rPr lang="en-US" dirty="0"/>
              <a:t>P</a:t>
            </a:r>
            <a:r>
              <a:rPr lang="en-US" dirty="0" smtClean="0"/>
              <a:t>atients were able to learn the sequence of moves necessary to solve the puzzle</a:t>
            </a:r>
          </a:p>
          <a:p>
            <a:pPr lvl="1"/>
            <a:r>
              <a:rPr lang="en-US" dirty="0" smtClean="0"/>
              <a:t>But, when brought back into the testing room at a later time, they could not remember ever having seen the puzzle (or the examiner) before</a:t>
            </a:r>
          </a:p>
          <a:p>
            <a:pPr lvl="1"/>
            <a:r>
              <a:rPr lang="en-US" dirty="0" smtClean="0"/>
              <a:t>Each trial was like the first one ever for these patients, as they were unable to store the long-term memory of having been in the room or having previously met the examiner</a:t>
            </a:r>
          </a:p>
          <a:p>
            <a:pPr lvl="1"/>
            <a:r>
              <a:rPr lang="en-US" dirty="0" smtClean="0"/>
              <a:t>Yet, they were able to solve the puzzle even while claiming that they had never seen it before</a:t>
            </a:r>
          </a:p>
          <a:p>
            <a:pPr lvl="1"/>
            <a:r>
              <a:rPr lang="en-US" dirty="0" smtClean="0"/>
              <a:t>Their procedural memories for how to solve the puzzle were evidently formed and stored in a part of the brain separate from the part controlling the memories they could no longer form </a:t>
            </a:r>
            <a:endParaRPr lang="en-US" dirty="0"/>
          </a:p>
        </p:txBody>
      </p:sp>
    </p:spTree>
    <p:extLst>
      <p:ext uri="{BB962C8B-B14F-4D97-AF65-F5344CB8AC3E}">
        <p14:creationId xmlns:p14="http://schemas.microsoft.com/office/powerpoint/2010/main" val="23457745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Procedural (Nondeclarative) LTM</a:t>
            </a:r>
          </a:p>
        </p:txBody>
      </p:sp>
      <p:sp>
        <p:nvSpPr>
          <p:cNvPr id="3" name="Content Placeholder 2"/>
          <p:cNvSpPr>
            <a:spLocks noGrp="1"/>
          </p:cNvSpPr>
          <p:nvPr>
            <p:ph sz="quarter" idx="1"/>
          </p:nvPr>
        </p:nvSpPr>
        <p:spPr>
          <a:xfrm>
            <a:off x="685800" y="1447800"/>
            <a:ext cx="8001000" cy="4572000"/>
          </a:xfrm>
        </p:spPr>
        <p:txBody>
          <a:bodyPr>
            <a:normAutofit fontScale="92500" lnSpcReduction="20000"/>
          </a:bodyPr>
          <a:lstStyle/>
          <a:p>
            <a:r>
              <a:rPr lang="en-US" dirty="0" smtClean="0"/>
              <a:t>The patients in the previous study had the kind of memory problems that people with Alzheimer’s disease have</a:t>
            </a:r>
          </a:p>
          <a:p>
            <a:pPr lvl="1"/>
            <a:r>
              <a:rPr lang="en-US" dirty="0" smtClean="0"/>
              <a:t>Yet even people with Alzheimer’s disease do not forget how to walk, talk, fasten clothing, or even shoes (although they do lose motor ability because the brain eventually fails to send the proper signals)</a:t>
            </a:r>
          </a:p>
          <a:p>
            <a:pPr lvl="1"/>
            <a:r>
              <a:rPr lang="en-US" dirty="0" smtClean="0"/>
              <a:t>These are all procedural, nondeclarative memories</a:t>
            </a:r>
          </a:p>
          <a:p>
            <a:pPr lvl="1"/>
            <a:r>
              <a:rPr lang="en-US" dirty="0" smtClean="0"/>
              <a:t>They may not be able to tell someone that they know how to do these things, but they can still do them</a:t>
            </a:r>
          </a:p>
          <a:p>
            <a:r>
              <a:rPr lang="en-US" dirty="0" smtClean="0"/>
              <a:t>Alzheimer’s disease affects the hippocampus and the frontal cortex (involved in decision making and planning) and eventually affects other areas of the brain after it has progressed nearly to the end </a:t>
            </a:r>
          </a:p>
          <a:p>
            <a:r>
              <a:rPr lang="en-US" dirty="0" smtClean="0"/>
              <a:t>In fact, it would be rare to find someone who has lost procedural memory</a:t>
            </a:r>
          </a:p>
          <a:p>
            <a:pPr lvl="1"/>
            <a:r>
              <a:rPr lang="en-US" dirty="0" smtClean="0"/>
              <a:t>Literally, these are the kind of memories people “never forget”</a:t>
            </a:r>
            <a:endParaRPr lang="en-US" dirty="0"/>
          </a:p>
        </p:txBody>
      </p:sp>
    </p:spTree>
    <p:extLst>
      <p:ext uri="{BB962C8B-B14F-4D97-AF65-F5344CB8AC3E}">
        <p14:creationId xmlns:p14="http://schemas.microsoft.com/office/powerpoint/2010/main" val="6105215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Procedural (Nondeclarative) LTM</a:t>
            </a:r>
          </a:p>
        </p:txBody>
      </p:sp>
      <p:sp>
        <p:nvSpPr>
          <p:cNvPr id="3" name="Content Placeholder 2"/>
          <p:cNvSpPr>
            <a:spLocks noGrp="1"/>
          </p:cNvSpPr>
          <p:nvPr>
            <p:ph sz="quarter" idx="1"/>
          </p:nvPr>
        </p:nvSpPr>
        <p:spPr>
          <a:xfrm>
            <a:off x="457200" y="1447800"/>
            <a:ext cx="8229600" cy="4572000"/>
          </a:xfrm>
        </p:spPr>
        <p:txBody>
          <a:bodyPr>
            <a:normAutofit fontScale="85000" lnSpcReduction="20000"/>
          </a:bodyPr>
          <a:lstStyle/>
          <a:p>
            <a:r>
              <a:rPr lang="en-US" dirty="0" smtClean="0"/>
              <a:t>Procedural memory is similar to the concept of </a:t>
            </a:r>
            <a:r>
              <a:rPr lang="en-US" b="1" dirty="0" smtClean="0"/>
              <a:t>implicit memory</a:t>
            </a:r>
            <a:r>
              <a:rPr lang="en-US" dirty="0" smtClean="0"/>
              <a:t> – memory that is not easily brought into conscious awareness </a:t>
            </a:r>
          </a:p>
          <a:p>
            <a:pPr lvl="1"/>
            <a:r>
              <a:rPr lang="en-US" dirty="0" smtClean="0"/>
              <a:t>Because memories for these skills, habits, and learned reflexes are also not easily brought into conscious awareness </a:t>
            </a:r>
          </a:p>
          <a:p>
            <a:pPr lvl="1"/>
            <a:r>
              <a:rPr lang="en-US" dirty="0" smtClean="0"/>
              <a:t>Ex. The fact that people have the knowledge of how to tie their shoes is </a:t>
            </a:r>
            <a:r>
              <a:rPr lang="en-US" i="1" dirty="0" smtClean="0"/>
              <a:t>implied </a:t>
            </a:r>
            <a:r>
              <a:rPr lang="en-US" dirty="0" smtClean="0"/>
              <a:t>by the fact that they can actually tie them</a:t>
            </a:r>
          </a:p>
          <a:p>
            <a:r>
              <a:rPr lang="en-US" dirty="0" smtClean="0"/>
              <a:t>Such knowledge is in people’s memories because they use this information, but they are often not consciously aware of this knowledge</a:t>
            </a:r>
          </a:p>
          <a:p>
            <a:r>
              <a:rPr lang="en-US" dirty="0" smtClean="0"/>
              <a:t>Although procedural memories are very often implicit, not all implicit memories are necessarily procedural</a:t>
            </a:r>
          </a:p>
          <a:p>
            <a:pPr lvl="1"/>
            <a:r>
              <a:rPr lang="en-US" dirty="0" smtClean="0"/>
              <a:t>A memory from one’s early childhood of being frightened by a dog may not be a conscious memory in later childhood but may still be the cause of that older child’s fear of dogs</a:t>
            </a:r>
          </a:p>
          <a:p>
            <a:pPr lvl="1"/>
            <a:r>
              <a:rPr lang="en-US" dirty="0" smtClean="0"/>
              <a:t>Conscious memories for events in childhood, on the other hand, are usually considered to be a different kind of long-term memory called </a:t>
            </a:r>
            <a:r>
              <a:rPr lang="en-US" i="1" dirty="0" smtClean="0"/>
              <a:t>declarative memory </a:t>
            </a:r>
            <a:endParaRPr lang="en-US" dirty="0"/>
          </a:p>
        </p:txBody>
      </p:sp>
    </p:spTree>
    <p:extLst>
      <p:ext uri="{BB962C8B-B14F-4D97-AF65-F5344CB8AC3E}">
        <p14:creationId xmlns:p14="http://schemas.microsoft.com/office/powerpoint/2010/main" val="15332320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Declarative LTM</a:t>
            </a:r>
            <a:endParaRPr lang="en-US" dirty="0"/>
          </a:p>
        </p:txBody>
      </p:sp>
      <p:sp>
        <p:nvSpPr>
          <p:cNvPr id="3" name="Content Placeholder 2"/>
          <p:cNvSpPr>
            <a:spLocks noGrp="1"/>
          </p:cNvSpPr>
          <p:nvPr>
            <p:ph sz="quarter" idx="1"/>
          </p:nvPr>
        </p:nvSpPr>
        <p:spPr/>
        <p:txBody>
          <a:bodyPr/>
          <a:lstStyle/>
          <a:p>
            <a:r>
              <a:rPr lang="en-US" b="1" dirty="0" smtClean="0"/>
              <a:t>Declarative memory </a:t>
            </a:r>
            <a:r>
              <a:rPr lang="en-US" dirty="0" smtClean="0"/>
              <a:t>– type of LTM containing information that is conscious and known</a:t>
            </a:r>
          </a:p>
          <a:p>
            <a:r>
              <a:rPr lang="en-US" dirty="0" smtClean="0"/>
              <a:t>This type of memory is about all the things that people </a:t>
            </a:r>
            <a:r>
              <a:rPr lang="en-US" b="1" i="1" dirty="0" smtClean="0"/>
              <a:t>know</a:t>
            </a:r>
            <a:endParaRPr lang="en-US" b="1" dirty="0" smtClean="0"/>
          </a:p>
          <a:p>
            <a:pPr lvl="1"/>
            <a:r>
              <a:rPr lang="en-US" dirty="0" smtClean="0"/>
              <a:t>Including general facts such as the names of the planets in the solar system, that adding 2 and 2 makes 4, and that a noun is the name of a person, place, or thing</a:t>
            </a:r>
          </a:p>
          <a:p>
            <a:pPr lvl="1"/>
            <a:r>
              <a:rPr lang="en-US" dirty="0" smtClean="0"/>
              <a:t>Also includes what people know about the things that have happened to them personally like what you ate for breakfast this morning and what you saw on your drive to class</a:t>
            </a:r>
          </a:p>
          <a:p>
            <a:r>
              <a:rPr lang="en-US" dirty="0" smtClean="0"/>
              <a:t>There are 2 types of declarative long-term memories</a:t>
            </a:r>
          </a:p>
          <a:p>
            <a:pPr lvl="1"/>
            <a:r>
              <a:rPr lang="en-US" dirty="0" smtClean="0"/>
              <a:t>Semantic and episodic </a:t>
            </a:r>
            <a:endParaRPr lang="en-US" dirty="0"/>
          </a:p>
        </p:txBody>
      </p:sp>
    </p:spTree>
    <p:extLst>
      <p:ext uri="{BB962C8B-B14F-4D97-AF65-F5344CB8AC3E}">
        <p14:creationId xmlns:p14="http://schemas.microsoft.com/office/powerpoint/2010/main" val="7083857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Declarative LTM: Semantic </a:t>
            </a:r>
            <a:endParaRPr lang="en-US" dirty="0"/>
          </a:p>
        </p:txBody>
      </p:sp>
      <p:sp>
        <p:nvSpPr>
          <p:cNvPr id="3" name="Content Placeholder 2"/>
          <p:cNvSpPr>
            <a:spLocks noGrp="1"/>
          </p:cNvSpPr>
          <p:nvPr>
            <p:ph sz="quarter" idx="1"/>
          </p:nvPr>
        </p:nvSpPr>
        <p:spPr>
          <a:xfrm>
            <a:off x="216694" y="1600200"/>
            <a:ext cx="7772400" cy="4572000"/>
          </a:xfrm>
        </p:spPr>
        <p:txBody>
          <a:bodyPr>
            <a:normAutofit fontScale="92500" lnSpcReduction="20000"/>
          </a:bodyPr>
          <a:lstStyle/>
          <a:p>
            <a:r>
              <a:rPr lang="en-US" b="1" dirty="0" smtClean="0"/>
              <a:t>Semantic memory </a:t>
            </a:r>
            <a:r>
              <a:rPr lang="en-US" dirty="0" smtClean="0"/>
              <a:t>– type of declarative memory containing general knowledge, such as knowledge of language and information learned in formal education</a:t>
            </a:r>
          </a:p>
          <a:p>
            <a:r>
              <a:rPr lang="en-US" dirty="0" smtClean="0"/>
              <a:t>This is the general knowledge that anyone has the ability to know</a:t>
            </a:r>
          </a:p>
          <a:p>
            <a:r>
              <a:rPr lang="en-US" dirty="0" smtClean="0"/>
              <a:t>Most of this information is what is learned in school or by reading</a:t>
            </a:r>
          </a:p>
          <a:p>
            <a:r>
              <a:rPr lang="en-US" dirty="0" smtClean="0"/>
              <a:t>Includes the awareness of the meanings of words, concepts, and terms as well as names of objects, math skills, and so on</a:t>
            </a:r>
          </a:p>
          <a:p>
            <a:pPr lvl="1"/>
            <a:r>
              <a:rPr lang="en-US" dirty="0" smtClean="0"/>
              <a:t>Type of knowledge used on games shows like Jeopardy</a:t>
            </a:r>
          </a:p>
          <a:p>
            <a:pPr lvl="1"/>
            <a:endParaRPr lang="en-US" dirty="0" smtClean="0"/>
          </a:p>
          <a:p>
            <a:pPr lvl="1"/>
            <a:endParaRPr lang="en-US" dirty="0" smtClean="0"/>
          </a:p>
          <a:p>
            <a:r>
              <a:rPr lang="en-US" dirty="0" smtClean="0"/>
              <a:t>Semantic memories, like procedural memories, are relatively permanent</a:t>
            </a:r>
          </a:p>
          <a:p>
            <a:pPr lvl="1"/>
            <a:r>
              <a:rPr lang="en-US" dirty="0" smtClean="0"/>
              <a:t>But it is possible to “lose the way” to this kind of memory</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3733800"/>
            <a:ext cx="1347788" cy="1079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39778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Declarative LTM</a:t>
            </a:r>
            <a:r>
              <a:rPr lang="en-US" dirty="0" smtClean="0"/>
              <a:t>: Episodic</a:t>
            </a:r>
            <a:endParaRPr lang="en-US" dirty="0"/>
          </a:p>
        </p:txBody>
      </p:sp>
      <p:sp>
        <p:nvSpPr>
          <p:cNvPr id="3" name="Content Placeholder 2"/>
          <p:cNvSpPr>
            <a:spLocks noGrp="1"/>
          </p:cNvSpPr>
          <p:nvPr>
            <p:ph sz="quarter" idx="1"/>
          </p:nvPr>
        </p:nvSpPr>
        <p:spPr>
          <a:xfrm>
            <a:off x="381000" y="1447800"/>
            <a:ext cx="8305800" cy="4800600"/>
          </a:xfrm>
        </p:spPr>
        <p:txBody>
          <a:bodyPr>
            <a:normAutofit fontScale="77500" lnSpcReduction="20000"/>
          </a:bodyPr>
          <a:lstStyle/>
          <a:p>
            <a:r>
              <a:rPr lang="en-US" b="1" dirty="0" smtClean="0"/>
              <a:t>Episodic memory </a:t>
            </a:r>
            <a:r>
              <a:rPr lang="en-US" dirty="0" smtClean="0"/>
              <a:t>– type of declarative memory containing personal information not readily available to others, such as daily activities and events </a:t>
            </a:r>
          </a:p>
          <a:p>
            <a:r>
              <a:rPr lang="en-US" dirty="0" smtClean="0"/>
              <a:t>Includes memory of daily life and personal history, like a kind of autobiographical memory</a:t>
            </a:r>
          </a:p>
          <a:p>
            <a:pPr lvl="1"/>
            <a:r>
              <a:rPr lang="en-US" dirty="0" smtClean="0"/>
              <a:t>Ex. Certain birthdays or anniversaries that were particularly special, and childhood events </a:t>
            </a:r>
          </a:p>
          <a:p>
            <a:r>
              <a:rPr lang="en-US" dirty="0" smtClean="0"/>
              <a:t>Unlike procedural and semantic LTM, episodic memories tend to be updated and revised more or less constantly</a:t>
            </a:r>
          </a:p>
          <a:p>
            <a:pPr lvl="1"/>
            <a:r>
              <a:rPr lang="en-US" dirty="0" smtClean="0"/>
              <a:t>Ex. You can probably remember what you had for breakfast today, but what you had for breakfast 2 years ago on this date is most likely a mystery </a:t>
            </a:r>
          </a:p>
          <a:p>
            <a:r>
              <a:rPr lang="en-US" dirty="0" smtClean="0"/>
              <a:t>Episodic memories that are especially </a:t>
            </a:r>
            <a:r>
              <a:rPr lang="en-US" i="1" dirty="0" smtClean="0"/>
              <a:t>meaningful</a:t>
            </a:r>
            <a:r>
              <a:rPr lang="en-US" dirty="0" smtClean="0"/>
              <a:t>, such as the memory of the first day of school or your first date, are more likely to be kept in LTM</a:t>
            </a:r>
          </a:p>
          <a:p>
            <a:pPr lvl="1"/>
            <a:r>
              <a:rPr lang="en-US" dirty="0" smtClean="0"/>
              <a:t>Although these memories may not be as exact as people sometimes think they are</a:t>
            </a:r>
          </a:p>
          <a:p>
            <a:pPr lvl="1"/>
            <a:r>
              <a:rPr lang="en-US" dirty="0" smtClean="0"/>
              <a:t>The updating process is a kind of survival mechanism, because although semantic and procedural memories are useful and necessary on an ongoing basis, no one really needs to remember every little detail of every day</a:t>
            </a:r>
          </a:p>
          <a:p>
            <a:pPr lvl="1"/>
            <a:r>
              <a:rPr lang="en-US" dirty="0" smtClean="0"/>
              <a:t>The ability to forget some kinds of information is very necessar</a:t>
            </a:r>
            <a:r>
              <a:rPr lang="en-US" dirty="0"/>
              <a:t>y</a:t>
            </a:r>
          </a:p>
        </p:txBody>
      </p:sp>
    </p:spTree>
    <p:extLst>
      <p:ext uri="{BB962C8B-B14F-4D97-AF65-F5344CB8AC3E}">
        <p14:creationId xmlns:p14="http://schemas.microsoft.com/office/powerpoint/2010/main" val="15680913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Declarative LTM: </a:t>
            </a:r>
            <a:r>
              <a:rPr lang="en-US" dirty="0" smtClean="0"/>
              <a:t>Episodic &amp; Semantic</a:t>
            </a:r>
            <a:endParaRPr lang="en-US" dirty="0"/>
          </a:p>
        </p:txBody>
      </p:sp>
      <p:sp>
        <p:nvSpPr>
          <p:cNvPr id="3" name="Content Placeholder 2"/>
          <p:cNvSpPr>
            <a:spLocks noGrp="1"/>
          </p:cNvSpPr>
          <p:nvPr>
            <p:ph sz="quarter" idx="1"/>
          </p:nvPr>
        </p:nvSpPr>
        <p:spPr>
          <a:xfrm>
            <a:off x="457200" y="1447800"/>
            <a:ext cx="8229600" cy="4572000"/>
          </a:xfrm>
        </p:spPr>
        <p:txBody>
          <a:bodyPr>
            <a:normAutofit fontScale="85000" lnSpcReduction="20000"/>
          </a:bodyPr>
          <a:lstStyle/>
          <a:p>
            <a:r>
              <a:rPr lang="en-US" dirty="0" smtClean="0"/>
              <a:t>Episodic and semantic memories are examples of declarative or </a:t>
            </a:r>
            <a:r>
              <a:rPr lang="en-US" b="1" dirty="0" smtClean="0"/>
              <a:t>explicit memory</a:t>
            </a:r>
            <a:r>
              <a:rPr lang="en-US" dirty="0" smtClean="0"/>
              <a:t> – memory that is consciously known</a:t>
            </a:r>
          </a:p>
          <a:p>
            <a:pPr lvl="1"/>
            <a:r>
              <a:rPr lang="en-US" dirty="0" smtClean="0"/>
              <a:t>Explicit memories are easily made conscious and brought from long-term storage into short-term memory </a:t>
            </a:r>
          </a:p>
          <a:p>
            <a:r>
              <a:rPr lang="en-US" dirty="0" smtClean="0"/>
              <a:t>The knowledge of semantic memories such as word meanings and episodic memories such as what you ate for breakfast can be brought out of the “filing cabinet” and placed on the “desk” where that knowledge becomes </a:t>
            </a:r>
            <a:r>
              <a:rPr lang="en-US" i="1" dirty="0" smtClean="0"/>
              <a:t>explicit</a:t>
            </a:r>
            <a:r>
              <a:rPr lang="en-US" dirty="0" smtClean="0"/>
              <a:t>, or obvious </a:t>
            </a:r>
          </a:p>
          <a:p>
            <a:r>
              <a:rPr lang="en-US" dirty="0" smtClean="0"/>
              <a:t>The difference between implicit memories (like how to ride a bike) and explicit memories (like the names of all the planets) is that it is impossible or extremely difficult to bring implicit memories into consciousness </a:t>
            </a:r>
          </a:p>
          <a:p>
            <a:pPr lvl="1"/>
            <a:r>
              <a:rPr lang="en-US" dirty="0" smtClean="0"/>
              <a:t>Explicit memories can be forgotten but always have the potential to be made conscious</a:t>
            </a:r>
          </a:p>
          <a:p>
            <a:pPr lvl="2"/>
            <a:r>
              <a:rPr lang="en-US" dirty="0" smtClean="0"/>
              <a:t>Ex. When someone reminds you what you had for breakfast the day before, you will remember and realize that you had that information all along </a:t>
            </a:r>
            <a:endParaRPr lang="en-US" dirty="0"/>
          </a:p>
        </p:txBody>
      </p:sp>
    </p:spTree>
    <p:extLst>
      <p:ext uri="{BB962C8B-B14F-4D97-AF65-F5344CB8AC3E}">
        <p14:creationId xmlns:p14="http://schemas.microsoft.com/office/powerpoint/2010/main" val="27460285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Keeping Information In</a:t>
            </a:r>
            <a:endParaRPr lang="en-US" dirty="0"/>
          </a:p>
        </p:txBody>
      </p:sp>
      <p:sp>
        <p:nvSpPr>
          <p:cNvPr id="3" name="Content Placeholder 2"/>
          <p:cNvSpPr>
            <a:spLocks noGrp="1"/>
          </p:cNvSpPr>
          <p:nvPr>
            <p:ph sz="quarter" idx="1"/>
          </p:nvPr>
        </p:nvSpPr>
        <p:spPr/>
        <p:txBody>
          <a:bodyPr/>
          <a:lstStyle/>
          <a:p>
            <a:r>
              <a:rPr lang="en-US" dirty="0" smtClean="0"/>
              <a:t>The next step in memory is to hold on to the information for some period of time </a:t>
            </a:r>
          </a:p>
          <a:p>
            <a:r>
              <a:rPr lang="en-US" b="1" dirty="0" smtClean="0"/>
              <a:t>Storage</a:t>
            </a:r>
            <a:r>
              <a:rPr lang="en-US" dirty="0" smtClean="0"/>
              <a:t> – holding onto information for some period of time</a:t>
            </a:r>
          </a:p>
          <a:p>
            <a:r>
              <a:rPr lang="en-US" dirty="0" smtClean="0"/>
              <a:t>The period of time will actually be of different lengths, depending on the system of memory being used </a:t>
            </a:r>
          </a:p>
          <a:p>
            <a:pPr lvl="1"/>
            <a:r>
              <a:rPr lang="en-US" dirty="0" smtClean="0"/>
              <a:t>Ex. In one system of memory, people hold on to information just long enough to work with it, about 20 seconds or so; but in another system, people </a:t>
            </a:r>
            <a:r>
              <a:rPr lang="en-US" dirty="0" smtClean="0"/>
              <a:t>hold </a:t>
            </a:r>
            <a:r>
              <a:rPr lang="en-US" dirty="0" smtClean="0"/>
              <a:t>on to information more or less permanently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038286065"/>
              </p:ext>
            </p:extLst>
          </p:nvPr>
        </p:nvGraphicFramePr>
        <p:xfrm>
          <a:off x="762000" y="12192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84487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LTM Organization </a:t>
            </a:r>
            <a:endParaRPr lang="en-US" dirty="0"/>
          </a:p>
        </p:txBody>
      </p:sp>
      <p:sp>
        <p:nvSpPr>
          <p:cNvPr id="3" name="Content Placeholder 2"/>
          <p:cNvSpPr>
            <a:spLocks noGrp="1"/>
          </p:cNvSpPr>
          <p:nvPr>
            <p:ph sz="quarter" idx="1"/>
          </p:nvPr>
        </p:nvSpPr>
        <p:spPr/>
        <p:txBody>
          <a:bodyPr>
            <a:normAutofit fontScale="92500"/>
          </a:bodyPr>
          <a:lstStyle/>
          <a:p>
            <a:r>
              <a:rPr lang="en-US" dirty="0" smtClean="0"/>
              <a:t>LTM has to be fairly well organized for retrieval to be so quick</a:t>
            </a:r>
          </a:p>
          <a:p>
            <a:r>
              <a:rPr lang="en-US" dirty="0" smtClean="0"/>
              <a:t>Research suggests that LTM is organized in terms of related meanings and concepts </a:t>
            </a:r>
          </a:p>
          <a:p>
            <a:r>
              <a:rPr lang="en-US" dirty="0" smtClean="0"/>
              <a:t>In one study (Collins &amp; </a:t>
            </a:r>
            <a:r>
              <a:rPr lang="en-US" dirty="0" err="1" smtClean="0"/>
              <a:t>Quillian</a:t>
            </a:r>
            <a:r>
              <a:rPr lang="en-US" dirty="0" smtClean="0"/>
              <a:t>, 1969) subjects had to respond “true” or “false” as quickly as possible to sentences such as “a canary is a bird” and “a canary is an animal”</a:t>
            </a:r>
          </a:p>
          <a:p>
            <a:pPr lvl="1"/>
            <a:r>
              <a:rPr lang="en-US" dirty="0" smtClean="0"/>
              <a:t>Found that responses to sentences such as “canary is an animal” took longer than responses to sentences such as “a canary is a bird”</a:t>
            </a:r>
          </a:p>
          <a:p>
            <a:r>
              <a:rPr lang="en-US" dirty="0" smtClean="0"/>
              <a:t>Why? Because information exists in a kind of network, with nodes (focal points) of related information linked to each other in a kind of hierarchy </a:t>
            </a:r>
          </a:p>
          <a:p>
            <a:pPr marL="320040" lvl="1" indent="0">
              <a:buNone/>
            </a:pPr>
            <a:endParaRPr lang="en-US" dirty="0" smtClean="0"/>
          </a:p>
        </p:txBody>
      </p:sp>
    </p:spTree>
    <p:extLst>
      <p:ext uri="{BB962C8B-B14F-4D97-AF65-F5344CB8AC3E}">
        <p14:creationId xmlns:p14="http://schemas.microsoft.com/office/powerpoint/2010/main" val="11072669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381000"/>
            <a:ext cx="7772400" cy="5638800"/>
          </a:xfrm>
        </p:spPr>
        <p:txBody>
          <a:bodyPr/>
          <a:lstStyle/>
          <a:p>
            <a:r>
              <a:rPr lang="en-US" dirty="0" smtClean="0"/>
              <a:t>To verify the statement “a canary is a bird” requires moving to only one node</a:t>
            </a:r>
          </a:p>
          <a:p>
            <a:r>
              <a:rPr lang="en-US" dirty="0" smtClean="0"/>
              <a:t>But, “a canary is an animal” would require moving through two nodes and, therefore, takes longer </a:t>
            </a:r>
            <a:endParaRPr lang="en-US" dirty="0"/>
          </a:p>
        </p:txBody>
      </p:sp>
      <p:pic>
        <p:nvPicPr>
          <p:cNvPr id="2050" name="Picture 2" descr="http://www.math.uaa.alaska.edu/~afkjm/cs109/labs/collinsquilli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2514600"/>
            <a:ext cx="6629400" cy="34671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V="1">
            <a:off x="2209800" y="4114800"/>
            <a:ext cx="1143000" cy="114300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2861086"/>
            <a:ext cx="2400300" cy="2388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6645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LTM Organization </a:t>
            </a:r>
          </a:p>
        </p:txBody>
      </p:sp>
      <p:sp>
        <p:nvSpPr>
          <p:cNvPr id="3" name="Content Placeholder 2"/>
          <p:cNvSpPr>
            <a:spLocks noGrp="1"/>
          </p:cNvSpPr>
          <p:nvPr>
            <p:ph sz="quarter" idx="1"/>
          </p:nvPr>
        </p:nvSpPr>
        <p:spPr/>
        <p:txBody>
          <a:bodyPr/>
          <a:lstStyle/>
          <a:p>
            <a:r>
              <a:rPr lang="en-US" dirty="0" smtClean="0"/>
              <a:t>The results of this study led the researchers to develop the </a:t>
            </a:r>
            <a:r>
              <a:rPr lang="en-US" b="1" dirty="0" smtClean="0"/>
              <a:t>semantic network model </a:t>
            </a:r>
            <a:r>
              <a:rPr lang="en-US" dirty="0" smtClean="0"/>
              <a:t>– assumes information is stored in the brain in a connected fashion, with concepts that are related stored physically closer to each other than concepts that are not highly related </a:t>
            </a:r>
            <a:endParaRPr lang="en-US" dirty="0"/>
          </a:p>
        </p:txBody>
      </p:sp>
    </p:spTree>
    <p:extLst>
      <p:ext uri="{BB962C8B-B14F-4D97-AF65-F5344CB8AC3E}">
        <p14:creationId xmlns:p14="http://schemas.microsoft.com/office/powerpoint/2010/main" val="25587067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LTM Organization </a:t>
            </a:r>
          </a:p>
        </p:txBody>
      </p:sp>
      <p:sp>
        <p:nvSpPr>
          <p:cNvPr id="3" name="Content Placeholder 2"/>
          <p:cNvSpPr>
            <a:spLocks noGrp="1"/>
          </p:cNvSpPr>
          <p:nvPr>
            <p:ph sz="quarter" idx="1"/>
          </p:nvPr>
        </p:nvSpPr>
        <p:spPr>
          <a:xfrm>
            <a:off x="533400" y="1447800"/>
            <a:ext cx="8153400" cy="4572000"/>
          </a:xfrm>
        </p:spPr>
        <p:txBody>
          <a:bodyPr>
            <a:normAutofit fontScale="77500" lnSpcReduction="20000"/>
          </a:bodyPr>
          <a:lstStyle/>
          <a:p>
            <a:r>
              <a:rPr lang="en-US" dirty="0" smtClean="0"/>
              <a:t>The parallel distributed processing model can be used to explain how rapidly the different points on the networks can be accessed </a:t>
            </a:r>
          </a:p>
          <a:p>
            <a:r>
              <a:rPr lang="en-US" dirty="0" smtClean="0"/>
              <a:t>Although the access of nodes within a particular category (ex. Birds) may take place in a serial fashion, access across the entire network may take place in a parallel fashion</a:t>
            </a:r>
          </a:p>
          <a:p>
            <a:pPr lvl="1"/>
            <a:r>
              <a:rPr lang="en-US" dirty="0" smtClean="0"/>
              <a:t>Allowing several different concepts to be targeted at the same time</a:t>
            </a:r>
          </a:p>
          <a:p>
            <a:pPr lvl="2"/>
            <a:r>
              <a:rPr lang="en-US" dirty="0" smtClean="0"/>
              <a:t>Ex. You might be able to think about birds, cats, and trees simultaneously </a:t>
            </a:r>
          </a:p>
          <a:p>
            <a:r>
              <a:rPr lang="en-US" dirty="0" smtClean="0"/>
              <a:t>Maybe, the best way to think of how information is organized in LTM is to think about the internet </a:t>
            </a:r>
          </a:p>
          <a:p>
            <a:pPr lvl="1"/>
            <a:r>
              <a:rPr lang="en-US" dirty="0" smtClean="0"/>
              <a:t>A person might go on one website and from that site link to many other related sites</a:t>
            </a:r>
          </a:p>
          <a:p>
            <a:pPr lvl="1"/>
            <a:r>
              <a:rPr lang="en-US" dirty="0" smtClean="0"/>
              <a:t>Each related site has its own specific information but is also linked to many other related sites</a:t>
            </a:r>
          </a:p>
          <a:p>
            <a:pPr lvl="1"/>
            <a:r>
              <a:rPr lang="en-US" dirty="0" smtClean="0"/>
              <a:t>And you can have more than one site open at the same time</a:t>
            </a:r>
          </a:p>
          <a:p>
            <a:pPr lvl="1"/>
            <a:r>
              <a:rPr lang="en-US" dirty="0" smtClean="0"/>
              <a:t>This may be very similar to the way in which the mind organizes the information stored in LTM</a:t>
            </a:r>
            <a:endParaRPr lang="en-US" dirty="0"/>
          </a:p>
        </p:txBody>
      </p:sp>
    </p:spTree>
    <p:extLst>
      <p:ext uri="{BB962C8B-B14F-4D97-AF65-F5344CB8AC3E}">
        <p14:creationId xmlns:p14="http://schemas.microsoft.com/office/powerpoint/2010/main" val="6913568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Retrieval of Long-Term Memories: Retrieval Cues</a:t>
            </a:r>
            <a:endParaRPr lang="en-US" dirty="0"/>
          </a:p>
        </p:txBody>
      </p:sp>
      <p:sp>
        <p:nvSpPr>
          <p:cNvPr id="3" name="Content Placeholder 2"/>
          <p:cNvSpPr>
            <a:spLocks noGrp="1"/>
          </p:cNvSpPr>
          <p:nvPr>
            <p:ph sz="quarter" idx="1"/>
          </p:nvPr>
        </p:nvSpPr>
        <p:spPr>
          <a:xfrm>
            <a:off x="533400" y="1447800"/>
            <a:ext cx="8153400" cy="4572000"/>
          </a:xfrm>
        </p:spPr>
        <p:txBody>
          <a:bodyPr>
            <a:normAutofit fontScale="92500" lnSpcReduction="10000"/>
          </a:bodyPr>
          <a:lstStyle/>
          <a:p>
            <a:r>
              <a:rPr lang="en-US" dirty="0" smtClean="0"/>
              <a:t>Most people’s problems with getting information stored in LTM back out again has to do with </a:t>
            </a:r>
            <a:r>
              <a:rPr lang="en-US" b="1" i="1" u="sng" dirty="0" smtClean="0"/>
              <a:t>how </a:t>
            </a:r>
            <a:r>
              <a:rPr lang="en-US" dirty="0" smtClean="0"/>
              <a:t>the information was stored </a:t>
            </a:r>
          </a:p>
          <a:p>
            <a:r>
              <a:rPr lang="en-US" b="1" dirty="0" smtClean="0"/>
              <a:t>Retrieval cue </a:t>
            </a:r>
            <a:r>
              <a:rPr lang="en-US" dirty="0" smtClean="0"/>
              <a:t>– a stimulus for remembering</a:t>
            </a:r>
          </a:p>
          <a:p>
            <a:r>
              <a:rPr lang="en-US" dirty="0" smtClean="0"/>
              <a:t>The reason that maintenance rehearsal is not a very good way to get information into LTM is that saying something over and over gives only one kind of retrieval cue</a:t>
            </a:r>
          </a:p>
          <a:p>
            <a:pPr lvl="1"/>
            <a:r>
              <a:rPr lang="en-US" dirty="0" smtClean="0"/>
              <a:t>The sound of the word or phrase </a:t>
            </a:r>
          </a:p>
          <a:p>
            <a:r>
              <a:rPr lang="en-US" dirty="0" smtClean="0"/>
              <a:t>When people try to remember a piece of information by thinking of what it means and how it fits in with what they already know, they are giving themselves cues for meaning in addition to sound</a:t>
            </a:r>
          </a:p>
          <a:p>
            <a:pPr lvl="1"/>
            <a:r>
              <a:rPr lang="en-US" dirty="0" smtClean="0"/>
              <a:t>The more cues stored with a piece of information, the easier the retrieval of that information will be</a:t>
            </a:r>
            <a:endParaRPr lang="en-US" dirty="0"/>
          </a:p>
        </p:txBody>
      </p:sp>
    </p:spTree>
    <p:extLst>
      <p:ext uri="{BB962C8B-B14F-4D97-AF65-F5344CB8AC3E}">
        <p14:creationId xmlns:p14="http://schemas.microsoft.com/office/powerpoint/2010/main" val="22779830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Encoding Specificity and State-Dependent Learning: Context &amp; Mood</a:t>
            </a:r>
            <a:endParaRPr lang="en-US" dirty="0"/>
          </a:p>
        </p:txBody>
      </p:sp>
      <p:sp>
        <p:nvSpPr>
          <p:cNvPr id="3" name="Content Placeholder 2"/>
          <p:cNvSpPr>
            <a:spLocks noGrp="1"/>
          </p:cNvSpPr>
          <p:nvPr>
            <p:ph sz="quarter" idx="1"/>
          </p:nvPr>
        </p:nvSpPr>
        <p:spPr>
          <a:xfrm>
            <a:off x="609600" y="1447800"/>
            <a:ext cx="8077200" cy="4572000"/>
          </a:xfrm>
        </p:spPr>
        <p:txBody>
          <a:bodyPr>
            <a:normAutofit fontScale="92500" lnSpcReduction="20000"/>
          </a:bodyPr>
          <a:lstStyle/>
          <a:p>
            <a:r>
              <a:rPr lang="en-US" dirty="0" smtClean="0"/>
              <a:t>Although most people assume that cues for retrieval would have to be related to the information to be remembered, almost anything can become a cue</a:t>
            </a:r>
          </a:p>
          <a:p>
            <a:r>
              <a:rPr lang="en-US" b="1" dirty="0" smtClean="0"/>
              <a:t>Encoding specificity </a:t>
            </a:r>
            <a:r>
              <a:rPr lang="en-US" dirty="0" smtClean="0"/>
              <a:t>– the tendency for memory of information to be improved if related information (such as surroundings or physiological state) that is available when the memory is first formed is also available when the memory is being retrieved </a:t>
            </a:r>
          </a:p>
          <a:p>
            <a:pPr lvl="1"/>
            <a:r>
              <a:rPr lang="en-US" dirty="0" smtClean="0"/>
              <a:t>Ex. The best place to take a final exam is in the same room in which the class was held, because this was the environment where the information was encoded and will facilitate better retrieval of that information</a:t>
            </a:r>
          </a:p>
          <a:p>
            <a:pPr lvl="1"/>
            <a:r>
              <a:rPr lang="en-US" dirty="0" smtClean="0"/>
              <a:t>Ex. Its very common to walk into a room and know that there was something in the room you wanted, but in order to remember it, you have to go back to the room you started in to use your surroundings as a cue for remembering what it is </a:t>
            </a:r>
          </a:p>
        </p:txBody>
      </p:sp>
    </p:spTree>
    <p:extLst>
      <p:ext uri="{BB962C8B-B14F-4D97-AF65-F5344CB8AC3E}">
        <p14:creationId xmlns:p14="http://schemas.microsoft.com/office/powerpoint/2010/main" val="19597913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Encoding Specificity and State-Dependent Learning: Context &amp; Mood</a:t>
            </a:r>
          </a:p>
        </p:txBody>
      </p:sp>
      <p:sp>
        <p:nvSpPr>
          <p:cNvPr id="3" name="Content Placeholder 2"/>
          <p:cNvSpPr>
            <a:spLocks noGrp="1"/>
          </p:cNvSpPr>
          <p:nvPr>
            <p:ph sz="quarter" idx="1"/>
          </p:nvPr>
        </p:nvSpPr>
        <p:spPr>
          <a:xfrm>
            <a:off x="914400" y="1447800"/>
            <a:ext cx="7772400" cy="3352800"/>
          </a:xfrm>
        </p:spPr>
        <p:txBody>
          <a:bodyPr>
            <a:normAutofit lnSpcReduction="10000"/>
          </a:bodyPr>
          <a:lstStyle/>
          <a:p>
            <a:r>
              <a:rPr lang="en-US" dirty="0" smtClean="0"/>
              <a:t>In one study, students who were learning to scuba dive in a pool were asked to learn a word list when they were either out of the pool or in the pool under the water</a:t>
            </a:r>
          </a:p>
          <a:p>
            <a:pPr lvl="1"/>
            <a:r>
              <a:rPr lang="en-US" dirty="0" smtClean="0"/>
              <a:t>Words that were learned while out of the pool were remembered significantly better when the subjects were out of the pool</a:t>
            </a:r>
          </a:p>
          <a:p>
            <a:pPr lvl="1"/>
            <a:r>
              <a:rPr lang="en-US" dirty="0" smtClean="0"/>
              <a:t>Words that were learned underwater were more easily retrieved if the subjects were underwater while trying to remember </a:t>
            </a:r>
            <a:endParaRPr lang="en-US" dirty="0"/>
          </a:p>
        </p:txBody>
      </p:sp>
    </p:spTree>
    <p:extLst>
      <p:ext uri="{BB962C8B-B14F-4D97-AF65-F5344CB8AC3E}">
        <p14:creationId xmlns:p14="http://schemas.microsoft.com/office/powerpoint/2010/main" val="35436358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Encoding Specificity and State-Dependent Learning: Context &amp; Mood</a:t>
            </a:r>
          </a:p>
        </p:txBody>
      </p:sp>
      <p:sp>
        <p:nvSpPr>
          <p:cNvPr id="3" name="Content Placeholder 2"/>
          <p:cNvSpPr>
            <a:spLocks noGrp="1"/>
          </p:cNvSpPr>
          <p:nvPr>
            <p:ph sz="quarter" idx="1"/>
          </p:nvPr>
        </p:nvSpPr>
        <p:spPr>
          <a:xfrm>
            <a:off x="609600" y="1447800"/>
            <a:ext cx="8077200" cy="4572000"/>
          </a:xfrm>
        </p:spPr>
        <p:txBody>
          <a:bodyPr>
            <a:normAutofit fontScale="85000" lnSpcReduction="20000"/>
          </a:bodyPr>
          <a:lstStyle/>
          <a:p>
            <a:r>
              <a:rPr lang="en-US" dirty="0" smtClean="0"/>
              <a:t>Physical surroundings at the time of encoding are not the only kinds of cues that can help retrieval</a:t>
            </a:r>
          </a:p>
          <a:p>
            <a:r>
              <a:rPr lang="en-US" dirty="0" smtClean="0"/>
              <a:t>In </a:t>
            </a:r>
            <a:r>
              <a:rPr lang="en-US" b="1" dirty="0" smtClean="0"/>
              <a:t>state-dependent learning</a:t>
            </a:r>
            <a:r>
              <a:rPr lang="en-US" dirty="0" smtClean="0"/>
              <a:t>, memories formed during a particular physiological or psychological state will be easier to remember while in a similar state </a:t>
            </a:r>
          </a:p>
          <a:p>
            <a:pPr lvl="1"/>
            <a:r>
              <a:rPr lang="en-US" dirty="0" smtClean="0"/>
              <a:t>Ex. When you are fighting with someone, it’s much easier to remember all the bad things that person has done than to remember the good times</a:t>
            </a:r>
          </a:p>
          <a:p>
            <a:r>
              <a:rPr lang="en-US" dirty="0" smtClean="0"/>
              <a:t>In one study, researchers had subjects try to remember words that they had read while listening to music</a:t>
            </a:r>
          </a:p>
          <a:p>
            <a:pPr lvl="1"/>
            <a:r>
              <a:rPr lang="en-US" dirty="0" smtClean="0"/>
              <a:t>Subjects read one list of words while listening to sad music (influencing their mood to be sad) and another list of words while listening to happy music</a:t>
            </a:r>
          </a:p>
          <a:p>
            <a:pPr lvl="1"/>
            <a:r>
              <a:rPr lang="en-US" dirty="0" smtClean="0"/>
              <a:t>When it came time to recall the lists, researchers again manipulated the mood of the subjects</a:t>
            </a:r>
          </a:p>
          <a:p>
            <a:pPr lvl="1"/>
            <a:r>
              <a:rPr lang="en-US" dirty="0" smtClean="0"/>
              <a:t>The words that were read while subjects were in a happy mood were remembered better if the manipulated mood was also happy, but far less well if the mood was sad (the reverse was also true)</a:t>
            </a:r>
            <a:endParaRPr lang="en-US" dirty="0"/>
          </a:p>
        </p:txBody>
      </p:sp>
    </p:spTree>
    <p:extLst>
      <p:ext uri="{BB962C8B-B14F-4D97-AF65-F5344CB8AC3E}">
        <p14:creationId xmlns:p14="http://schemas.microsoft.com/office/powerpoint/2010/main" val="21131027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dirty="0" smtClean="0"/>
              <a:t>Difference Between Recall and Recognition</a:t>
            </a:r>
            <a:endParaRPr lang="en-US" dirty="0"/>
          </a:p>
        </p:txBody>
      </p:sp>
      <p:sp>
        <p:nvSpPr>
          <p:cNvPr id="3" name="Content Placeholder 2"/>
          <p:cNvSpPr>
            <a:spLocks noGrp="1"/>
          </p:cNvSpPr>
          <p:nvPr>
            <p:ph sz="quarter" idx="1"/>
          </p:nvPr>
        </p:nvSpPr>
        <p:spPr/>
        <p:txBody>
          <a:bodyPr/>
          <a:lstStyle/>
          <a:p>
            <a:r>
              <a:rPr lang="en-US" dirty="0" smtClean="0"/>
              <a:t>2 kinds of retrieval of memories </a:t>
            </a:r>
          </a:p>
          <a:p>
            <a:pPr lvl="1"/>
            <a:r>
              <a:rPr lang="en-US" b="1" dirty="0" smtClean="0"/>
              <a:t>Recall </a:t>
            </a:r>
            <a:r>
              <a:rPr lang="en-US" dirty="0" smtClean="0"/>
              <a:t>– memories are retrieved with few or no external cues</a:t>
            </a:r>
          </a:p>
          <a:p>
            <a:pPr lvl="2"/>
            <a:r>
              <a:rPr lang="en-US" dirty="0" smtClean="0"/>
              <a:t>Like fill in the blank or essay tests</a:t>
            </a:r>
          </a:p>
          <a:p>
            <a:pPr lvl="1"/>
            <a:r>
              <a:rPr lang="en-US" b="1" dirty="0" smtClean="0"/>
              <a:t>Recognition</a:t>
            </a:r>
            <a:r>
              <a:rPr lang="en-US" dirty="0" smtClean="0"/>
              <a:t> – the ability to match a piece of information or a stimulus to a stored image or fact</a:t>
            </a:r>
          </a:p>
          <a:p>
            <a:pPr lvl="2"/>
            <a:r>
              <a:rPr lang="en-US" dirty="0" smtClean="0"/>
              <a:t>Like multiple choice tests</a:t>
            </a:r>
          </a:p>
          <a:p>
            <a:r>
              <a:rPr lang="en-US" dirty="0" smtClean="0"/>
              <a:t>This is why multiple choice tests are easier</a:t>
            </a:r>
          </a:p>
          <a:p>
            <a:pPr lvl="1"/>
            <a:endParaRPr lang="en-US" dirty="0"/>
          </a:p>
        </p:txBody>
      </p:sp>
    </p:spTree>
    <p:extLst>
      <p:ext uri="{BB962C8B-B14F-4D97-AF65-F5344CB8AC3E}">
        <p14:creationId xmlns:p14="http://schemas.microsoft.com/office/powerpoint/2010/main" val="40084919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Retrieval: Getting Information Out</a:t>
            </a:r>
            <a:endParaRPr lang="en-US" dirty="0"/>
          </a:p>
        </p:txBody>
      </p:sp>
      <p:sp>
        <p:nvSpPr>
          <p:cNvPr id="3" name="Content Placeholder 2"/>
          <p:cNvSpPr>
            <a:spLocks noGrp="1"/>
          </p:cNvSpPr>
          <p:nvPr>
            <p:ph sz="quarter" idx="1"/>
          </p:nvPr>
        </p:nvSpPr>
        <p:spPr/>
        <p:txBody>
          <a:bodyPr/>
          <a:lstStyle/>
          <a:p>
            <a:r>
              <a:rPr lang="en-US" dirty="0" smtClean="0"/>
              <a:t>The biggest problem many people have is retrieval </a:t>
            </a:r>
          </a:p>
          <a:p>
            <a:r>
              <a:rPr lang="en-US" b="1" dirty="0" smtClean="0"/>
              <a:t>Retrieval </a:t>
            </a:r>
            <a:r>
              <a:rPr lang="en-US" dirty="0" smtClean="0"/>
              <a:t>– getting information that is in storage into a form that can be used</a:t>
            </a:r>
          </a:p>
          <a:p>
            <a:r>
              <a:rPr lang="en-US" dirty="0" smtClean="0"/>
              <a:t>Ex. You have taken an essay exam, later after the test is over, you remember several other things you could have said </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Recall: Retrieval Failure</a:t>
            </a:r>
            <a:endParaRPr lang="en-US" dirty="0"/>
          </a:p>
        </p:txBody>
      </p:sp>
      <p:sp>
        <p:nvSpPr>
          <p:cNvPr id="3" name="Content Placeholder 2"/>
          <p:cNvSpPr>
            <a:spLocks noGrp="1"/>
          </p:cNvSpPr>
          <p:nvPr>
            <p:ph sz="quarter" idx="1"/>
          </p:nvPr>
        </p:nvSpPr>
        <p:spPr/>
        <p:txBody>
          <a:bodyPr/>
          <a:lstStyle/>
          <a:p>
            <a:r>
              <a:rPr lang="en-US" dirty="0" smtClean="0"/>
              <a:t>When ever people find themselves struggling for an answer, recall has failed (at least temporarily)</a:t>
            </a:r>
          </a:p>
          <a:p>
            <a:r>
              <a:rPr lang="en-US" dirty="0" smtClean="0"/>
              <a:t>Tip of the tongue (TOT) phenomenon</a:t>
            </a:r>
          </a:p>
          <a:p>
            <a:pPr lvl="1"/>
            <a:r>
              <a:rPr lang="en-US" dirty="0" smtClean="0"/>
              <a:t>Sometimes the answer to a question seems so close to the surface of conscious thought that if feels like the word is on “the tip of the tongue”</a:t>
            </a:r>
          </a:p>
          <a:p>
            <a:pPr lvl="1"/>
            <a:r>
              <a:rPr lang="en-US" dirty="0" smtClean="0"/>
              <a:t>People may be able to say how long the word or name is, or even the first letter, but the cannot retrieve the sound or actual spelling of the word to allow it to be pulled into the auditory “recorded” part of STM so that it can be fully retrieved </a:t>
            </a:r>
          </a:p>
          <a:p>
            <a:pPr lvl="2"/>
            <a:r>
              <a:rPr lang="en-US" dirty="0"/>
              <a:t>Ex. </a:t>
            </a:r>
            <a:r>
              <a:rPr lang="en-US" dirty="0">
                <a:hlinkClick r:id="rId2"/>
              </a:rPr>
              <a:t>http://</a:t>
            </a:r>
            <a:r>
              <a:rPr lang="en-US" dirty="0" smtClean="0">
                <a:hlinkClick r:id="rId2"/>
              </a:rPr>
              <a:t>www.youtube.com/watch?v=G4ev-BtPMM8</a:t>
            </a:r>
            <a:r>
              <a:rPr lang="en-US" dirty="0" smtClean="0"/>
              <a:t> </a:t>
            </a:r>
          </a:p>
        </p:txBody>
      </p:sp>
    </p:spTree>
    <p:extLst>
      <p:ext uri="{BB962C8B-B14F-4D97-AF65-F5344CB8AC3E}">
        <p14:creationId xmlns:p14="http://schemas.microsoft.com/office/powerpoint/2010/main" val="253407495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Recall: Retrieval Failure</a:t>
            </a:r>
          </a:p>
        </p:txBody>
      </p:sp>
      <p:sp>
        <p:nvSpPr>
          <p:cNvPr id="3" name="Content Placeholder 2"/>
          <p:cNvSpPr>
            <a:spLocks noGrp="1"/>
          </p:cNvSpPr>
          <p:nvPr>
            <p:ph sz="quarter" idx="1"/>
          </p:nvPr>
        </p:nvSpPr>
        <p:spPr>
          <a:xfrm>
            <a:off x="457200" y="1447800"/>
            <a:ext cx="8229600" cy="4572000"/>
          </a:xfrm>
        </p:spPr>
        <p:txBody>
          <a:bodyPr/>
          <a:lstStyle/>
          <a:p>
            <a:r>
              <a:rPr lang="en-US" dirty="0" smtClean="0"/>
              <a:t>How to over come TOT: The best solution is to forget about it</a:t>
            </a:r>
          </a:p>
          <a:p>
            <a:pPr lvl="1"/>
            <a:r>
              <a:rPr lang="en-US" dirty="0" smtClean="0"/>
              <a:t>When you “forget about it,” the brain apparently continues to work on retrieval</a:t>
            </a:r>
          </a:p>
          <a:p>
            <a:pPr lvl="1"/>
            <a:r>
              <a:rPr lang="en-US" dirty="0" smtClean="0"/>
              <a:t>Sometime later (maybe when you run across a similar-sounding word), the word or name will just “pop out.”</a:t>
            </a:r>
            <a:endParaRPr lang="en-US" dirty="0"/>
          </a:p>
        </p:txBody>
      </p:sp>
    </p:spTree>
    <p:extLst>
      <p:ext uri="{BB962C8B-B14F-4D97-AF65-F5344CB8AC3E}">
        <p14:creationId xmlns:p14="http://schemas.microsoft.com/office/powerpoint/2010/main" val="408308868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Recall: The Serial Position Effect</a:t>
            </a:r>
            <a:endParaRPr lang="en-US" dirty="0"/>
          </a:p>
        </p:txBody>
      </p:sp>
      <p:sp>
        <p:nvSpPr>
          <p:cNvPr id="3" name="Content Placeholder 2"/>
          <p:cNvSpPr>
            <a:spLocks noGrp="1"/>
          </p:cNvSpPr>
          <p:nvPr>
            <p:ph sz="quarter" idx="1"/>
          </p:nvPr>
        </p:nvSpPr>
        <p:spPr/>
        <p:txBody>
          <a:bodyPr>
            <a:normAutofit lnSpcReduction="10000"/>
          </a:bodyPr>
          <a:lstStyle/>
          <a:p>
            <a:r>
              <a:rPr lang="en-US" b="1" dirty="0" smtClean="0"/>
              <a:t>Serial position effect </a:t>
            </a:r>
            <a:r>
              <a:rPr lang="en-US" dirty="0" smtClean="0"/>
              <a:t>– tendency of information at the beginning and end of a body of information to be remembered more accurately than information in the middle of the body of information </a:t>
            </a:r>
          </a:p>
          <a:p>
            <a:r>
              <a:rPr lang="en-US" dirty="0" smtClean="0"/>
              <a:t>Demonstration: you instruct people to listen to and try to remember words that are read to them that are spaced about 4 or 5 seconds apart</a:t>
            </a:r>
          </a:p>
          <a:p>
            <a:pPr lvl="1"/>
            <a:r>
              <a:rPr lang="en-US" dirty="0" smtClean="0"/>
              <a:t>People will typically use maintenance rehearsal by repeating each word in their heads</a:t>
            </a:r>
          </a:p>
          <a:p>
            <a:pPr lvl="1"/>
            <a:r>
              <a:rPr lang="en-US" dirty="0" smtClean="0"/>
              <a:t>When they are asked to write as many words as they can remember, the frequency of recall will nearly always look like this.. </a:t>
            </a:r>
            <a:endParaRPr lang="en-US" dirty="0"/>
          </a:p>
        </p:txBody>
      </p:sp>
    </p:spTree>
    <p:extLst>
      <p:ext uri="{BB962C8B-B14F-4D97-AF65-F5344CB8AC3E}">
        <p14:creationId xmlns:p14="http://schemas.microsoft.com/office/powerpoint/2010/main" val="10391123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260848227"/>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3352800" y="5486400"/>
            <a:ext cx="3048000" cy="369332"/>
          </a:xfrm>
          <a:prstGeom prst="rect">
            <a:avLst/>
          </a:prstGeom>
          <a:noFill/>
        </p:spPr>
        <p:txBody>
          <a:bodyPr wrap="square" rtlCol="0">
            <a:spAutoFit/>
          </a:bodyPr>
          <a:lstStyle/>
          <a:p>
            <a:r>
              <a:rPr lang="en-US" dirty="0" smtClean="0"/>
              <a:t>Position in list</a:t>
            </a:r>
            <a:endParaRPr lang="en-US" dirty="0"/>
          </a:p>
        </p:txBody>
      </p:sp>
      <p:sp>
        <p:nvSpPr>
          <p:cNvPr id="7" name="TextBox 6"/>
          <p:cNvSpPr txBox="1"/>
          <p:nvPr/>
        </p:nvSpPr>
        <p:spPr>
          <a:xfrm>
            <a:off x="1981200" y="1613338"/>
            <a:ext cx="3048000" cy="369332"/>
          </a:xfrm>
          <a:prstGeom prst="rect">
            <a:avLst/>
          </a:prstGeom>
          <a:noFill/>
        </p:spPr>
        <p:txBody>
          <a:bodyPr wrap="square" rtlCol="0">
            <a:spAutoFit/>
          </a:bodyPr>
          <a:lstStyle/>
          <a:p>
            <a:r>
              <a:rPr lang="en-US" dirty="0" smtClean="0">
                <a:solidFill>
                  <a:srgbClr val="0070C0"/>
                </a:solidFill>
              </a:rPr>
              <a:t>Primacy effect</a:t>
            </a:r>
            <a:endParaRPr lang="en-US" dirty="0">
              <a:solidFill>
                <a:srgbClr val="0070C0"/>
              </a:solidFill>
            </a:endParaRPr>
          </a:p>
        </p:txBody>
      </p:sp>
      <p:sp>
        <p:nvSpPr>
          <p:cNvPr id="8" name="TextBox 7"/>
          <p:cNvSpPr txBox="1"/>
          <p:nvPr/>
        </p:nvSpPr>
        <p:spPr>
          <a:xfrm>
            <a:off x="5943600" y="2438400"/>
            <a:ext cx="3048000" cy="369332"/>
          </a:xfrm>
          <a:prstGeom prst="rect">
            <a:avLst/>
          </a:prstGeom>
          <a:noFill/>
        </p:spPr>
        <p:txBody>
          <a:bodyPr wrap="square" rtlCol="0">
            <a:spAutoFit/>
          </a:bodyPr>
          <a:lstStyle/>
          <a:p>
            <a:r>
              <a:rPr lang="en-US" dirty="0" smtClean="0">
                <a:solidFill>
                  <a:srgbClr val="0070C0"/>
                </a:solidFill>
              </a:rPr>
              <a:t>Recency effect</a:t>
            </a:r>
            <a:endParaRPr lang="en-US" dirty="0">
              <a:solidFill>
                <a:srgbClr val="0070C0"/>
              </a:solidFill>
            </a:endParaRPr>
          </a:p>
        </p:txBody>
      </p:sp>
    </p:spTree>
    <p:extLst>
      <p:ext uri="{BB962C8B-B14F-4D97-AF65-F5344CB8AC3E}">
        <p14:creationId xmlns:p14="http://schemas.microsoft.com/office/powerpoint/2010/main" val="169165698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Serial Position Effect</a:t>
            </a:r>
            <a:endParaRPr lang="en-US" dirty="0"/>
          </a:p>
        </p:txBody>
      </p:sp>
      <p:sp>
        <p:nvSpPr>
          <p:cNvPr id="3" name="Content Placeholder 2"/>
          <p:cNvSpPr>
            <a:spLocks noGrp="1"/>
          </p:cNvSpPr>
          <p:nvPr>
            <p:ph sz="quarter" idx="1"/>
          </p:nvPr>
        </p:nvSpPr>
        <p:spPr>
          <a:xfrm>
            <a:off x="457200" y="1447800"/>
            <a:ext cx="8229600" cy="4572000"/>
          </a:xfrm>
        </p:spPr>
        <p:txBody>
          <a:bodyPr>
            <a:normAutofit fontScale="85000" lnSpcReduction="20000"/>
          </a:bodyPr>
          <a:lstStyle/>
          <a:p>
            <a:r>
              <a:rPr lang="en-US" b="1" dirty="0" smtClean="0"/>
              <a:t>Primacy effect </a:t>
            </a:r>
            <a:r>
              <a:rPr lang="en-US" dirty="0" smtClean="0"/>
              <a:t>– tendency to remember information at the beginning of a body of information better than the information that follows</a:t>
            </a:r>
          </a:p>
          <a:p>
            <a:pPr lvl="1"/>
            <a:r>
              <a:rPr lang="en-US" dirty="0" smtClean="0"/>
              <a:t>Due to the fact that the 1</a:t>
            </a:r>
            <a:r>
              <a:rPr lang="en-US" baseline="30000" dirty="0" smtClean="0"/>
              <a:t>st</a:t>
            </a:r>
            <a:r>
              <a:rPr lang="en-US" dirty="0" smtClean="0"/>
              <a:t> few words, when the listener has nothing already in STM to interfere with their rehearsal, will receive far more rehearsal time than the words in the middle, which are constantly being replaced by the next word on the list</a:t>
            </a:r>
          </a:p>
          <a:p>
            <a:pPr lvl="1"/>
            <a:r>
              <a:rPr lang="en-US" dirty="0" smtClean="0"/>
              <a:t>In fact, the 1</a:t>
            </a:r>
            <a:r>
              <a:rPr lang="en-US" baseline="30000" dirty="0" smtClean="0"/>
              <a:t>st</a:t>
            </a:r>
            <a:r>
              <a:rPr lang="en-US" dirty="0" smtClean="0"/>
              <a:t> words may actually move into LTM if they are rehearsed long enough</a:t>
            </a:r>
          </a:p>
          <a:p>
            <a:r>
              <a:rPr lang="en-US" b="1" dirty="0" smtClean="0"/>
              <a:t>Recency effect </a:t>
            </a:r>
            <a:r>
              <a:rPr lang="en-US" dirty="0" smtClean="0"/>
              <a:t>– tendency to remember information at the end of a body of information better than the information at the beginning of it</a:t>
            </a:r>
          </a:p>
          <a:p>
            <a:pPr lvl="1"/>
            <a:r>
              <a:rPr lang="en-US" dirty="0" smtClean="0"/>
              <a:t>This is attributed to the fact that the last word or two was just heard and is still in STM for easy retrieval </a:t>
            </a:r>
          </a:p>
          <a:p>
            <a:r>
              <a:rPr lang="en-US" dirty="0" smtClean="0"/>
              <a:t>The serial position effect works with many different kinds of information</a:t>
            </a:r>
          </a:p>
          <a:p>
            <a:pPr lvl="1"/>
            <a:r>
              <a:rPr lang="en-US" dirty="0" smtClean="0"/>
              <a:t>Ex. Business schools usually teach their students that they should try not to be “in the middle” for job interviews because going first or last in the interview process is more likely to make a person’s interview more memorable </a:t>
            </a:r>
            <a:endParaRPr lang="en-US" dirty="0"/>
          </a:p>
        </p:txBody>
      </p:sp>
    </p:spTree>
    <p:extLst>
      <p:ext uri="{BB962C8B-B14F-4D97-AF65-F5344CB8AC3E}">
        <p14:creationId xmlns:p14="http://schemas.microsoft.com/office/powerpoint/2010/main" val="416527290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Serial Position Effect</a:t>
            </a:r>
            <a:endParaRPr lang="en-US" dirty="0"/>
          </a:p>
        </p:txBody>
      </p:sp>
      <p:sp>
        <p:nvSpPr>
          <p:cNvPr id="3" name="Content Placeholder 2"/>
          <p:cNvSpPr>
            <a:spLocks noGrp="1"/>
          </p:cNvSpPr>
          <p:nvPr>
            <p:ph sz="quarter" idx="1"/>
          </p:nvPr>
        </p:nvSpPr>
        <p:spPr>
          <a:xfrm>
            <a:off x="533400" y="1447800"/>
            <a:ext cx="8153400" cy="4800600"/>
          </a:xfrm>
        </p:spPr>
        <p:txBody>
          <a:bodyPr>
            <a:normAutofit fontScale="85000" lnSpcReduction="20000"/>
          </a:bodyPr>
          <a:lstStyle/>
          <a:p>
            <a:r>
              <a:rPr lang="en-US" dirty="0" smtClean="0"/>
              <a:t>The serial position effect is often used as evidence for the 2 memory systems (STM and LTM)</a:t>
            </a:r>
          </a:p>
          <a:p>
            <a:pPr lvl="1"/>
            <a:r>
              <a:rPr lang="en-US" dirty="0" smtClean="0"/>
              <a:t>Primacy effect: result of LTM</a:t>
            </a:r>
          </a:p>
          <a:p>
            <a:pPr lvl="1"/>
            <a:r>
              <a:rPr lang="en-US" dirty="0" smtClean="0"/>
              <a:t>Recency effect: result of STM</a:t>
            </a:r>
          </a:p>
          <a:p>
            <a:r>
              <a:rPr lang="en-US" dirty="0" smtClean="0"/>
              <a:t>But serial position effect can also apply to LTM exclusively </a:t>
            </a:r>
          </a:p>
          <a:p>
            <a:pPr lvl="1"/>
            <a:r>
              <a:rPr lang="en-US" dirty="0" smtClean="0"/>
              <a:t>Ex. Presidents of the U.S. </a:t>
            </a:r>
          </a:p>
          <a:p>
            <a:pPr lvl="2"/>
            <a:r>
              <a:rPr lang="en-US" dirty="0" smtClean="0"/>
              <a:t>Everyone remembers Washington because he was 1</a:t>
            </a:r>
            <a:r>
              <a:rPr lang="en-US" baseline="30000" dirty="0" smtClean="0"/>
              <a:t>st</a:t>
            </a:r>
            <a:endParaRPr lang="en-US" dirty="0" smtClean="0"/>
          </a:p>
          <a:p>
            <a:pPr lvl="2"/>
            <a:r>
              <a:rPr lang="en-US" dirty="0" smtClean="0"/>
              <a:t>After Washington, it becomes a struggle to remember who came next</a:t>
            </a:r>
          </a:p>
          <a:p>
            <a:pPr lvl="2"/>
            <a:r>
              <a:rPr lang="en-US" dirty="0" smtClean="0"/>
              <a:t>But, everyone remembers who is president right now and who was president before him, and so on, up until about the time of childhood</a:t>
            </a:r>
          </a:p>
          <a:p>
            <a:r>
              <a:rPr lang="en-US" dirty="0" smtClean="0"/>
              <a:t>Students can use knowledge of serial position effect when studying for tests</a:t>
            </a:r>
          </a:p>
          <a:p>
            <a:pPr lvl="1"/>
            <a:r>
              <a:rPr lang="en-US" dirty="0" smtClean="0"/>
              <a:t>Students can take advantage of the recency effect by skimming over notes just before an exam</a:t>
            </a:r>
          </a:p>
          <a:p>
            <a:pPr lvl="1"/>
            <a:r>
              <a:rPr lang="en-US" dirty="0" smtClean="0"/>
              <a:t>Knowing that the middle of a list of information is more likely to be forgotten means that students should pay more attention to that information in the middle </a:t>
            </a:r>
          </a:p>
          <a:p>
            <a:pPr lvl="2"/>
            <a:r>
              <a:rPr lang="en-US" dirty="0" smtClean="0"/>
              <a:t>Also, breaking the study sessions up into smaller segments helps reduce the likely hood of forgetting information in the middle</a:t>
            </a:r>
          </a:p>
          <a:p>
            <a:pPr lvl="2"/>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Recognition</a:t>
            </a:r>
            <a:endParaRPr lang="en-US" dirty="0"/>
          </a:p>
        </p:txBody>
      </p:sp>
      <p:sp>
        <p:nvSpPr>
          <p:cNvPr id="3" name="Content Placeholder 2"/>
          <p:cNvSpPr>
            <a:spLocks noGrp="1"/>
          </p:cNvSpPr>
          <p:nvPr>
            <p:ph sz="quarter" idx="1"/>
          </p:nvPr>
        </p:nvSpPr>
        <p:spPr>
          <a:xfrm>
            <a:off x="609600" y="1447800"/>
            <a:ext cx="8077200" cy="4572000"/>
          </a:xfrm>
        </p:spPr>
        <p:txBody>
          <a:bodyPr>
            <a:normAutofit fontScale="92500" lnSpcReduction="10000"/>
          </a:bodyPr>
          <a:lstStyle/>
          <a:p>
            <a:r>
              <a:rPr lang="en-US" dirty="0" smtClean="0"/>
              <a:t>Recognition is usually much easier than recall </a:t>
            </a:r>
          </a:p>
          <a:p>
            <a:pPr lvl="1"/>
            <a:r>
              <a:rPr lang="en-US" dirty="0" smtClean="0"/>
              <a:t>Because the cue is the actual object, word, sound, and so on, that one is simply trying to detect as familiar and known</a:t>
            </a:r>
          </a:p>
          <a:p>
            <a:r>
              <a:rPr lang="en-US" dirty="0" smtClean="0"/>
              <a:t>Ex. Multiple-choice, matching, and true-false tests</a:t>
            </a:r>
          </a:p>
          <a:p>
            <a:pPr lvl="1"/>
            <a:r>
              <a:rPr lang="en-US" dirty="0" smtClean="0"/>
              <a:t>The answer is right there and simply has to be matched to the information already in memory </a:t>
            </a:r>
          </a:p>
          <a:p>
            <a:r>
              <a:rPr lang="en-US" dirty="0" smtClean="0"/>
              <a:t>Recognition tends to be very accurate for images, especially human faces</a:t>
            </a:r>
          </a:p>
          <a:p>
            <a:pPr lvl="1"/>
            <a:r>
              <a:rPr lang="en-US" dirty="0" smtClean="0"/>
              <a:t>In one study, over 2,500 photographs of faces were shown to participants at the rate of one every 10 seconds</a:t>
            </a:r>
          </a:p>
          <a:p>
            <a:pPr lvl="1"/>
            <a:r>
              <a:rPr lang="en-US" dirty="0" smtClean="0"/>
              <a:t>Participants were then shown pairs of photographs in which one was one of the previously seen photographs and one was not</a:t>
            </a:r>
          </a:p>
          <a:p>
            <a:pPr lvl="1"/>
            <a:r>
              <a:rPr lang="en-US" dirty="0" smtClean="0"/>
              <a:t>Accuracy for identifying the previous photos was between 85-95%</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Recognition: False Positive </a:t>
            </a:r>
            <a:endParaRPr lang="en-US" dirty="0"/>
          </a:p>
        </p:txBody>
      </p:sp>
      <p:sp>
        <p:nvSpPr>
          <p:cNvPr id="3" name="Content Placeholder 2"/>
          <p:cNvSpPr>
            <a:spLocks noGrp="1"/>
          </p:cNvSpPr>
          <p:nvPr>
            <p:ph sz="quarter" idx="1"/>
          </p:nvPr>
        </p:nvSpPr>
        <p:spPr>
          <a:xfrm>
            <a:off x="533400" y="1447800"/>
            <a:ext cx="8153400" cy="4572000"/>
          </a:xfrm>
        </p:spPr>
        <p:txBody>
          <a:bodyPr>
            <a:normAutofit fontScale="92500" lnSpcReduction="20000"/>
          </a:bodyPr>
          <a:lstStyle/>
          <a:p>
            <a:r>
              <a:rPr lang="en-US" dirty="0" smtClean="0"/>
              <a:t>Recognition isn’t “foolproof”</a:t>
            </a:r>
          </a:p>
          <a:p>
            <a:r>
              <a:rPr lang="en-US" dirty="0" smtClean="0"/>
              <a:t>Sometimes there is just enough similarity between a stimulus that is not already in memory and one that is in memory, which leads to a </a:t>
            </a:r>
            <a:r>
              <a:rPr lang="en-US" i="1" dirty="0" smtClean="0"/>
              <a:t>false positive</a:t>
            </a:r>
            <a:endParaRPr lang="en-US" dirty="0" smtClean="0"/>
          </a:p>
          <a:p>
            <a:pPr lvl="1"/>
            <a:r>
              <a:rPr lang="en-US" b="1" dirty="0" smtClean="0"/>
              <a:t>False positive</a:t>
            </a:r>
            <a:r>
              <a:rPr lang="en-US" dirty="0" smtClean="0"/>
              <a:t> – error of recognition in which people think that they recognize some stimulus that is not actually in memory </a:t>
            </a:r>
          </a:p>
          <a:p>
            <a:r>
              <a:rPr lang="en-US" dirty="0" smtClean="0"/>
              <a:t>False positives can be pretty serious</a:t>
            </a:r>
          </a:p>
          <a:p>
            <a:pPr lvl="1"/>
            <a:r>
              <a:rPr lang="en-US" dirty="0" smtClean="0"/>
              <a:t>In one case, in a series of armed robberies in Delaware, word had leaked out that the suspect might be a priest</a:t>
            </a:r>
          </a:p>
          <a:p>
            <a:pPr lvl="1"/>
            <a:r>
              <a:rPr lang="en-US" dirty="0" smtClean="0"/>
              <a:t>When police put Father Bernard </a:t>
            </a:r>
            <a:r>
              <a:rPr lang="en-US" dirty="0" err="1" smtClean="0"/>
              <a:t>Pagano</a:t>
            </a:r>
            <a:r>
              <a:rPr lang="en-US" dirty="0" smtClean="0"/>
              <a:t> in a lineup, he was the only one wearing a priest’s collar</a:t>
            </a:r>
          </a:p>
          <a:p>
            <a:pPr lvl="1"/>
            <a:r>
              <a:rPr lang="en-US" dirty="0" smtClean="0"/>
              <a:t>7 eyewitnesses identified him as the man who had robbed them</a:t>
            </a:r>
          </a:p>
          <a:p>
            <a:pPr lvl="1"/>
            <a:r>
              <a:rPr lang="en-US" dirty="0" smtClean="0"/>
              <a:t>Fortunately, the real robber confessed to the crimes halfway through his trial </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001000" cy="1143000"/>
          </a:xfrm>
        </p:spPr>
        <p:txBody>
          <a:bodyPr>
            <a:normAutofit/>
          </a:bodyPr>
          <a:lstStyle/>
          <a:p>
            <a:r>
              <a:rPr lang="en-US" dirty="0" smtClean="0"/>
              <a:t>Automatic Encoding</a:t>
            </a:r>
            <a:endParaRPr lang="en-US" dirty="0"/>
          </a:p>
        </p:txBody>
      </p:sp>
      <p:sp>
        <p:nvSpPr>
          <p:cNvPr id="3" name="Content Placeholder 2"/>
          <p:cNvSpPr>
            <a:spLocks noGrp="1"/>
          </p:cNvSpPr>
          <p:nvPr>
            <p:ph sz="quarter" idx="1"/>
          </p:nvPr>
        </p:nvSpPr>
        <p:spPr>
          <a:xfrm>
            <a:off x="609600" y="1447800"/>
            <a:ext cx="8077200" cy="4572000"/>
          </a:xfrm>
        </p:spPr>
        <p:txBody>
          <a:bodyPr>
            <a:normAutofit lnSpcReduction="10000"/>
          </a:bodyPr>
          <a:lstStyle/>
          <a:p>
            <a:r>
              <a:rPr lang="en-US" dirty="0" smtClean="0"/>
              <a:t>Although some memories require extensive rehearsal or effortful encoding to enter LTM, some seem require little or no effort at all</a:t>
            </a:r>
          </a:p>
          <a:p>
            <a:pPr lvl="1"/>
            <a:r>
              <a:rPr lang="en-US" b="1" dirty="0" smtClean="0"/>
              <a:t>Automatic encoding </a:t>
            </a:r>
            <a:r>
              <a:rPr lang="en-US" dirty="0" smtClean="0"/>
              <a:t>– tendency of certain kinds of information to enter LTM with little or no effortful encoding </a:t>
            </a:r>
          </a:p>
          <a:p>
            <a:r>
              <a:rPr lang="en-US" dirty="0" smtClean="0"/>
              <a:t>People unconsciously notice and seem able to remember a lot of things (like the passage of time, knowledge of physical space, and frequency of events)</a:t>
            </a:r>
          </a:p>
          <a:p>
            <a:pPr lvl="1"/>
            <a:r>
              <a:rPr lang="en-US" dirty="0" smtClean="0"/>
              <a:t>Ex. A person might not make any effort to remember how many cars have passed down the street, but when asked they can remember if cars have passed “often,” “more than usual,” or “hardly any”</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dirty="0" smtClean="0"/>
              <a:t>Automatic Encoding: Flashbulb Memories</a:t>
            </a:r>
            <a:endParaRPr lang="en-US" dirty="0"/>
          </a:p>
        </p:txBody>
      </p:sp>
      <p:sp>
        <p:nvSpPr>
          <p:cNvPr id="3" name="Content Placeholder 2"/>
          <p:cNvSpPr>
            <a:spLocks noGrp="1"/>
          </p:cNvSpPr>
          <p:nvPr>
            <p:ph sz="quarter" idx="1"/>
          </p:nvPr>
        </p:nvSpPr>
        <p:spPr>
          <a:xfrm>
            <a:off x="533400" y="1447800"/>
            <a:ext cx="8153400" cy="4572000"/>
          </a:xfrm>
        </p:spPr>
        <p:txBody>
          <a:bodyPr>
            <a:normAutofit fontScale="85000" lnSpcReduction="10000"/>
          </a:bodyPr>
          <a:lstStyle/>
          <a:p>
            <a:r>
              <a:rPr lang="en-US" b="1" dirty="0" smtClean="0"/>
              <a:t>Flashbulb memories </a:t>
            </a:r>
            <a:r>
              <a:rPr lang="en-US" dirty="0" smtClean="0"/>
              <a:t>– type of automatic encoding that occurs because an unexpected even has strong emotional associations for the person remembering it </a:t>
            </a:r>
          </a:p>
          <a:p>
            <a:r>
              <a:rPr lang="en-US" dirty="0" smtClean="0"/>
              <a:t>Memories of highly emotional events can often seem vivid and detailed, as if the person’s mind took a “flash picture” of the moment in time</a:t>
            </a:r>
          </a:p>
          <a:p>
            <a:pPr lvl="1"/>
            <a:r>
              <a:rPr lang="en-US" dirty="0" smtClean="0"/>
              <a:t>Ex. Everyone most likely remembers where they were when they heard the news on September 11, 2001</a:t>
            </a:r>
          </a:p>
          <a:p>
            <a:r>
              <a:rPr lang="en-US" dirty="0" smtClean="0"/>
              <a:t>Personal flashbulb memories also occur</a:t>
            </a:r>
          </a:p>
          <a:p>
            <a:pPr lvl="1"/>
            <a:r>
              <a:rPr lang="en-US" dirty="0" smtClean="0"/>
              <a:t>They tend to be major emotional events, such as a first date or an embarrassing event</a:t>
            </a:r>
          </a:p>
          <a:p>
            <a:r>
              <a:rPr lang="en-US" dirty="0" smtClean="0"/>
              <a:t>Flashbulb memories seem so vivid and exact because of the emotions felt at the time of the event</a:t>
            </a:r>
          </a:p>
          <a:p>
            <a:pPr lvl="1"/>
            <a:r>
              <a:rPr lang="en-US" dirty="0" smtClean="0"/>
              <a:t>Emotional reactions stimulate the release of hormones that have been shown to enhance the formation of long-term memories</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Models of Memory: Information-Processing</a:t>
            </a:r>
            <a:endParaRPr lang="en-US" dirty="0"/>
          </a:p>
        </p:txBody>
      </p:sp>
      <p:sp>
        <p:nvSpPr>
          <p:cNvPr id="3" name="Content Placeholder 2"/>
          <p:cNvSpPr>
            <a:spLocks noGrp="1"/>
          </p:cNvSpPr>
          <p:nvPr>
            <p:ph sz="quarter" idx="1"/>
          </p:nvPr>
        </p:nvSpPr>
        <p:spPr>
          <a:xfrm>
            <a:off x="533400" y="1447800"/>
            <a:ext cx="8153400" cy="4572000"/>
          </a:xfrm>
        </p:spPr>
        <p:txBody>
          <a:bodyPr>
            <a:normAutofit lnSpcReduction="10000"/>
          </a:bodyPr>
          <a:lstStyle/>
          <a:p>
            <a:r>
              <a:rPr lang="en-US" dirty="0" smtClean="0"/>
              <a:t>Many researchers feel the </a:t>
            </a:r>
            <a:r>
              <a:rPr lang="en-US" b="1" dirty="0" smtClean="0"/>
              <a:t>information-processing model </a:t>
            </a:r>
            <a:r>
              <a:rPr lang="en-US" dirty="0" smtClean="0"/>
              <a:t>of memory is the most comprehensive and has been the most influential</a:t>
            </a:r>
            <a:endParaRPr lang="en-US" b="1" dirty="0" smtClean="0"/>
          </a:p>
          <a:p>
            <a:r>
              <a:rPr lang="en-US" dirty="0" smtClean="0"/>
              <a:t>Assumes the processing of information for memory storage is similar to the way a computer processes memory in a series of three stages</a:t>
            </a:r>
          </a:p>
          <a:p>
            <a:r>
              <a:rPr lang="en-US" dirty="0" smtClean="0"/>
              <a:t>Focuses on the way information is handled, or processed, through three different systems (sensory memory, short-term memory, long-term memory)</a:t>
            </a:r>
          </a:p>
          <a:p>
            <a:r>
              <a:rPr lang="en-US" dirty="0" smtClean="0"/>
              <a:t>The processes of encoding, storage, and retrieval are seen as part of this model</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Automatic Encoding: Flashbulb Memories</a:t>
            </a:r>
            <a:endParaRPr lang="en-US" dirty="0"/>
          </a:p>
        </p:txBody>
      </p:sp>
      <p:sp>
        <p:nvSpPr>
          <p:cNvPr id="3" name="Content Placeholder 2"/>
          <p:cNvSpPr>
            <a:spLocks noGrp="1"/>
          </p:cNvSpPr>
          <p:nvPr>
            <p:ph sz="quarter" idx="1"/>
          </p:nvPr>
        </p:nvSpPr>
        <p:spPr/>
        <p:txBody>
          <a:bodyPr/>
          <a:lstStyle/>
          <a:p>
            <a:r>
              <a:rPr lang="en-US" dirty="0" smtClean="0"/>
              <a:t>Are flashbulb memories accurate?</a:t>
            </a:r>
          </a:p>
          <a:p>
            <a:r>
              <a:rPr lang="en-US" dirty="0" smtClean="0"/>
              <a:t>Some researchers have found evidence for a high degree of accuracy in flashbulb memories of major events</a:t>
            </a:r>
          </a:p>
          <a:p>
            <a:pPr lvl="1"/>
            <a:r>
              <a:rPr lang="en-US" dirty="0" smtClean="0"/>
              <a:t>Like the election of President Barack Obama in November 2008 and the death of pop legend Michael Jackson in June 2009</a:t>
            </a:r>
          </a:p>
          <a:p>
            <a:r>
              <a:rPr lang="en-US" dirty="0" smtClean="0"/>
              <a:t>But, other researchers have found that while flashbulb memories are often convincingly real, they are just as subject to decay and alterations over time as other kinds of memories </a:t>
            </a:r>
          </a:p>
          <a:p>
            <a:r>
              <a:rPr lang="en-US" dirty="0" smtClean="0"/>
              <a:t>Apparently, no memories are completely accurate after the passage of time</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Reconstructive Nature of Long-Term Memory Retrieval </a:t>
            </a:r>
            <a:endParaRPr lang="en-US" dirty="0"/>
          </a:p>
        </p:txBody>
      </p:sp>
      <p:sp>
        <p:nvSpPr>
          <p:cNvPr id="3" name="Content Placeholder 2"/>
          <p:cNvSpPr>
            <a:spLocks noGrp="1"/>
          </p:cNvSpPr>
          <p:nvPr>
            <p:ph sz="quarter" idx="1"/>
          </p:nvPr>
        </p:nvSpPr>
        <p:spPr/>
        <p:txBody>
          <a:bodyPr/>
          <a:lstStyle/>
          <a:p>
            <a:r>
              <a:rPr lang="en-US" dirty="0" smtClean="0"/>
              <a:t>How reliable are memories?</a:t>
            </a:r>
          </a:p>
          <a:p>
            <a:r>
              <a:rPr lang="en-US" dirty="0" smtClean="0"/>
              <a:t>People tend to assume that their memories are accurate</a:t>
            </a:r>
          </a:p>
          <a:p>
            <a:pPr lvl="1"/>
            <a:r>
              <a:rPr lang="en-US" dirty="0" smtClean="0"/>
              <a:t>But, in fact, memories are revised, edited, and altered on an almost continuous basis</a:t>
            </a:r>
          </a:p>
          <a:p>
            <a:r>
              <a:rPr lang="en-US" dirty="0" smtClean="0"/>
              <a:t>The reason for the changes that occur in memory has to do with the way in which memories are formed and how they are retrieved </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772400" cy="1143000"/>
          </a:xfrm>
        </p:spPr>
        <p:txBody>
          <a:bodyPr>
            <a:normAutofit fontScale="90000"/>
          </a:bodyPr>
          <a:lstStyle/>
          <a:p>
            <a:r>
              <a:rPr lang="en-US" dirty="0" smtClean="0"/>
              <a:t>Constructive Processing of Memories</a:t>
            </a:r>
            <a:endParaRPr lang="en-US" dirty="0"/>
          </a:p>
        </p:txBody>
      </p:sp>
      <p:sp>
        <p:nvSpPr>
          <p:cNvPr id="3" name="Content Placeholder 2"/>
          <p:cNvSpPr>
            <a:spLocks noGrp="1"/>
          </p:cNvSpPr>
          <p:nvPr>
            <p:ph sz="quarter" idx="1"/>
          </p:nvPr>
        </p:nvSpPr>
        <p:spPr>
          <a:xfrm>
            <a:off x="533400" y="1066800"/>
            <a:ext cx="8153400" cy="4953000"/>
          </a:xfrm>
        </p:spPr>
        <p:txBody>
          <a:bodyPr>
            <a:normAutofit fontScale="77500" lnSpcReduction="20000"/>
          </a:bodyPr>
          <a:lstStyle/>
          <a:p>
            <a:r>
              <a:rPr lang="en-US" dirty="0" smtClean="0"/>
              <a:t>As new memories are created in LTM, old memories can get “lost,” </a:t>
            </a:r>
          </a:p>
          <a:p>
            <a:pPr lvl="1"/>
            <a:r>
              <a:rPr lang="en-US" dirty="0" smtClean="0"/>
              <a:t>But, they are more likely to be changed or altered in some way</a:t>
            </a:r>
          </a:p>
          <a:p>
            <a:r>
              <a:rPr lang="en-US" dirty="0" smtClean="0"/>
              <a:t>In reality, memories are never quite accurate, and the more time that passes, the more inaccuracies creep in</a:t>
            </a:r>
          </a:p>
          <a:p>
            <a:r>
              <a:rPr lang="en-US" b="1" dirty="0" smtClean="0"/>
              <a:t>Constructive processing </a:t>
            </a:r>
            <a:r>
              <a:rPr lang="en-US" dirty="0" smtClean="0"/>
              <a:t>– referring to the retrieval of memories in which those memories are altered, revised, or influenced by newer information</a:t>
            </a:r>
          </a:p>
          <a:p>
            <a:pPr lvl="1"/>
            <a:r>
              <a:rPr lang="en-US" dirty="0" smtClean="0"/>
              <a:t>In this view, memories are literally “built,” or reconstructed, from the information stored away during encoding</a:t>
            </a:r>
          </a:p>
          <a:p>
            <a:pPr lvl="1"/>
            <a:r>
              <a:rPr lang="en-US" dirty="0" smtClean="0"/>
              <a:t>Each time a memory is revisited, it may be altered or revised in some way to include new information, or to exclude details that may be left out of the new reconstruction </a:t>
            </a:r>
          </a:p>
          <a:p>
            <a:r>
              <a:rPr lang="en-US" dirty="0" smtClean="0"/>
              <a:t>Ex. When people, upon learning the details of a particular event, revise their memories to reflect their feeling that they “knew it all along.”</a:t>
            </a:r>
          </a:p>
          <a:p>
            <a:pPr lvl="1"/>
            <a:r>
              <a:rPr lang="en-US" dirty="0" smtClean="0"/>
              <a:t>They will discard any incorrect information they actually had and replace it with more accurate information gained after the fact</a:t>
            </a:r>
          </a:p>
          <a:p>
            <a:r>
              <a:rPr lang="en-US" dirty="0" smtClean="0"/>
              <a:t>This tendency is called </a:t>
            </a:r>
            <a:r>
              <a:rPr lang="en-US" b="1" dirty="0" smtClean="0"/>
              <a:t>hindsight bias </a:t>
            </a:r>
            <a:r>
              <a:rPr lang="en-US" dirty="0" smtClean="0"/>
              <a:t>– the tendency to falsely believe, through revision of older memories to include newer information, that one would have accurately predicted an outcome of an event without having been told about it in advance </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Retrieval Problems </a:t>
            </a:r>
            <a:endParaRPr lang="en-US" dirty="0"/>
          </a:p>
        </p:txBody>
      </p:sp>
      <p:sp>
        <p:nvSpPr>
          <p:cNvPr id="3" name="Content Placeholder 2"/>
          <p:cNvSpPr>
            <a:spLocks noGrp="1"/>
          </p:cNvSpPr>
          <p:nvPr>
            <p:ph sz="quarter" idx="1"/>
          </p:nvPr>
        </p:nvSpPr>
        <p:spPr/>
        <p:txBody>
          <a:bodyPr/>
          <a:lstStyle/>
          <a:p>
            <a:r>
              <a:rPr lang="en-US" dirty="0" smtClean="0"/>
              <a:t>Some people may say that they have “total recall,” meaning that they feel that their memories are more accurate than those of other people</a:t>
            </a:r>
          </a:p>
          <a:p>
            <a:r>
              <a:rPr lang="en-US" dirty="0" smtClean="0"/>
              <a:t>But, as should be obvious by now, true total recall is not a very likely ability for anyone to have</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772400" cy="1143000"/>
          </a:xfrm>
        </p:spPr>
        <p:txBody>
          <a:bodyPr/>
          <a:lstStyle/>
          <a:p>
            <a:r>
              <a:rPr lang="en-US" dirty="0" smtClean="0"/>
              <a:t>The Misinformation Effect</a:t>
            </a:r>
            <a:endParaRPr lang="en-US" dirty="0"/>
          </a:p>
        </p:txBody>
      </p:sp>
      <p:sp>
        <p:nvSpPr>
          <p:cNvPr id="3" name="Content Placeholder 2"/>
          <p:cNvSpPr>
            <a:spLocks noGrp="1"/>
          </p:cNvSpPr>
          <p:nvPr>
            <p:ph sz="quarter" idx="1"/>
          </p:nvPr>
        </p:nvSpPr>
        <p:spPr>
          <a:xfrm>
            <a:off x="457200" y="1219200"/>
            <a:ext cx="8229600" cy="5029200"/>
          </a:xfrm>
        </p:spPr>
        <p:txBody>
          <a:bodyPr>
            <a:normAutofit fontScale="77500" lnSpcReduction="20000"/>
          </a:bodyPr>
          <a:lstStyle/>
          <a:p>
            <a:r>
              <a:rPr lang="en-US" dirty="0" smtClean="0"/>
              <a:t>Police sometimes try to keep eye witnesses to crimes from talking with each other</a:t>
            </a:r>
          </a:p>
          <a:p>
            <a:pPr lvl="1"/>
            <a:r>
              <a:rPr lang="en-US" dirty="0" smtClean="0"/>
              <a:t>Because if one person tells the other about something they have seen, the other person may later “remember” that same detail, even though they didn’t actually see it at the time</a:t>
            </a:r>
          </a:p>
          <a:p>
            <a:r>
              <a:rPr lang="en-US" dirty="0" smtClean="0"/>
              <a:t>Such false memories are created by a person being exposed to information after the event which can become part of the actual memory and affect its accuracy</a:t>
            </a:r>
          </a:p>
          <a:p>
            <a:pPr lvl="1"/>
            <a:r>
              <a:rPr lang="en-US" b="1" dirty="0" smtClean="0"/>
              <a:t>Misinformation effect </a:t>
            </a:r>
            <a:r>
              <a:rPr lang="en-US" dirty="0" smtClean="0"/>
              <a:t>– the tendency of misleading information presented after an event to alter the memories of the event itself</a:t>
            </a:r>
          </a:p>
          <a:p>
            <a:r>
              <a:rPr lang="en-US" dirty="0" smtClean="0"/>
              <a:t>In one study, subjects viewed a slide presentation of a traffic accident which contained a stop sign</a:t>
            </a:r>
          </a:p>
          <a:p>
            <a:pPr lvl="1"/>
            <a:r>
              <a:rPr lang="en-US" dirty="0" smtClean="0"/>
              <a:t>In a written summary of the presentation, after the slide show, the sign was referred to as a yield sign</a:t>
            </a:r>
          </a:p>
          <a:p>
            <a:pPr lvl="1"/>
            <a:r>
              <a:rPr lang="en-US" dirty="0" smtClean="0"/>
              <a:t>Subjects who read the summary were far less accurate in their memories for the kind of sign present than were subjects who didn’t read the summary</a:t>
            </a:r>
          </a:p>
          <a:p>
            <a:r>
              <a:rPr lang="en-US" dirty="0" smtClean="0"/>
              <a:t>This highlights an interesting point: that information that comes not only after the original event but also in an entirely different format (i.e., written instead of visual) can cause memories of the event to be incorrectly reconstructed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Reliability of Memory Retrieval </a:t>
            </a:r>
            <a:endParaRPr lang="en-US" dirty="0"/>
          </a:p>
        </p:txBody>
      </p:sp>
      <p:sp>
        <p:nvSpPr>
          <p:cNvPr id="3" name="Content Placeholder 2"/>
          <p:cNvSpPr>
            <a:spLocks noGrp="1"/>
          </p:cNvSpPr>
          <p:nvPr>
            <p:ph sz="quarter" idx="1"/>
          </p:nvPr>
        </p:nvSpPr>
        <p:spPr/>
        <p:txBody>
          <a:bodyPr>
            <a:normAutofit fontScale="92500" lnSpcReduction="10000"/>
          </a:bodyPr>
          <a:lstStyle/>
          <a:p>
            <a:r>
              <a:rPr lang="en-US" b="1" i="1" dirty="0" smtClean="0"/>
              <a:t>False-memory syndrome </a:t>
            </a:r>
            <a:r>
              <a:rPr lang="en-US" dirty="0" smtClean="0"/>
              <a:t>refers to the creation of inaccurate or false memories through the suggestion of others, often while the person is under hypnosis</a:t>
            </a:r>
          </a:p>
          <a:p>
            <a:r>
              <a:rPr lang="en-US" dirty="0" smtClean="0"/>
              <a:t>Research has shown that hypnosis makes it easier to create false memories</a:t>
            </a:r>
          </a:p>
          <a:p>
            <a:r>
              <a:rPr lang="en-US" dirty="0" smtClean="0"/>
              <a:t>Hypnosis has also been found to increase the confidence people have in their memories, regardless of whether those memories are real or false</a:t>
            </a:r>
          </a:p>
          <a:p>
            <a:r>
              <a:rPr lang="en-US" dirty="0" smtClean="0"/>
              <a:t>False memories have been accidently created by therapists’ suggestions during hypnotic therapy sessions</a:t>
            </a:r>
          </a:p>
          <a:p>
            <a:r>
              <a:rPr lang="en-US" dirty="0" smtClean="0"/>
              <a:t>Clearly, memories obtained through hypnosis should not be considered accurate without solid evidence from other sources  </a:t>
            </a: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Reliability of Memory Retrieval </a:t>
            </a:r>
            <a:endParaRPr lang="en-US" dirty="0"/>
          </a:p>
        </p:txBody>
      </p:sp>
      <p:sp>
        <p:nvSpPr>
          <p:cNvPr id="3" name="Content Placeholder 2"/>
          <p:cNvSpPr>
            <a:spLocks noGrp="1"/>
          </p:cNvSpPr>
          <p:nvPr>
            <p:ph sz="quarter" idx="1"/>
          </p:nvPr>
        </p:nvSpPr>
        <p:spPr>
          <a:xfrm>
            <a:off x="457200" y="1447800"/>
            <a:ext cx="8229600" cy="4572000"/>
          </a:xfrm>
        </p:spPr>
        <p:txBody>
          <a:bodyPr>
            <a:normAutofit fontScale="85000" lnSpcReduction="10000"/>
          </a:bodyPr>
          <a:lstStyle/>
          <a:p>
            <a:r>
              <a:rPr lang="en-US" dirty="0" smtClean="0"/>
              <a:t>Recent evidence suggests that false memories are created in the brain in much the same way as real memories are formed</a:t>
            </a:r>
          </a:p>
          <a:p>
            <a:pPr lvl="1"/>
            <a:r>
              <a:rPr lang="en-US" dirty="0" smtClean="0"/>
              <a:t>Especially when visual images are involved</a:t>
            </a:r>
          </a:p>
          <a:p>
            <a:r>
              <a:rPr lang="en-US" dirty="0" smtClean="0"/>
              <a:t>Using MRI scans, researchers have looked at brain activity of individuals who were looking at real visual images and when they were asked to imagine looking at visual images</a:t>
            </a:r>
          </a:p>
          <a:p>
            <a:pPr lvl="1"/>
            <a:r>
              <a:rPr lang="en-US" dirty="0" smtClean="0"/>
              <a:t>Findings indicate that these individuals were often unable to later distinguish between the images they had really seen and the ones they had imagined </a:t>
            </a:r>
          </a:p>
          <a:p>
            <a:r>
              <a:rPr lang="en-US" dirty="0" smtClean="0"/>
              <a:t>This may explain why asking people if they saw a particular person at a crime scene might affect the memories they have of the crime when questioned some time later</a:t>
            </a:r>
          </a:p>
          <a:p>
            <a:pPr lvl="1"/>
            <a:r>
              <a:rPr lang="en-US" dirty="0" smtClean="0"/>
              <a:t>Because it causes people to imagine the image of that person</a:t>
            </a:r>
          </a:p>
          <a:p>
            <a:pPr lvl="1"/>
            <a:r>
              <a:rPr lang="en-US" dirty="0" smtClean="0"/>
              <a:t>The person they were asked to think about may be falsely </a:t>
            </a:r>
            <a:r>
              <a:rPr lang="en-US" dirty="0" err="1" smtClean="0"/>
              <a:t>rememberd</a:t>
            </a:r>
            <a:r>
              <a:rPr lang="en-US" dirty="0" smtClean="0"/>
              <a:t> as having been present</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Reliability of Memory Retrieval </a:t>
            </a:r>
            <a:endParaRPr lang="en-US" dirty="0"/>
          </a:p>
        </p:txBody>
      </p:sp>
      <p:sp>
        <p:nvSpPr>
          <p:cNvPr id="3" name="Content Placeholder 2"/>
          <p:cNvSpPr>
            <a:spLocks noGrp="1"/>
          </p:cNvSpPr>
          <p:nvPr>
            <p:ph sz="quarter" idx="1"/>
          </p:nvPr>
        </p:nvSpPr>
        <p:spPr>
          <a:xfrm>
            <a:off x="533400" y="1447800"/>
            <a:ext cx="8153400" cy="4800600"/>
          </a:xfrm>
        </p:spPr>
        <p:txBody>
          <a:bodyPr>
            <a:normAutofit fontScale="85000" lnSpcReduction="20000"/>
          </a:bodyPr>
          <a:lstStyle/>
          <a:p>
            <a:r>
              <a:rPr lang="en-US" dirty="0" smtClean="0"/>
              <a:t>Sometimes people under hypnosis remember being abused as children</a:t>
            </a:r>
          </a:p>
          <a:p>
            <a:pPr lvl="1"/>
            <a:r>
              <a:rPr lang="en-US" dirty="0" smtClean="0"/>
              <a:t>It’s important to remember that just because some people recover false memories under certain conditions, that doesn’t mean that recovery of child molestation memories are false</a:t>
            </a:r>
          </a:p>
          <a:p>
            <a:pPr lvl="1"/>
            <a:r>
              <a:rPr lang="en-US" dirty="0" smtClean="0"/>
              <a:t>Also, a person who was molested may have very well pushed that unwanted memory away from conscious thought </a:t>
            </a:r>
          </a:p>
          <a:p>
            <a:r>
              <a:rPr lang="en-US" dirty="0" smtClean="0"/>
              <a:t>Molestation is a sad fact, one conservative estimate states that nearly 20% of all females and 7% of all males have experienced molestation during childhood</a:t>
            </a:r>
          </a:p>
          <a:p>
            <a:pPr lvl="1"/>
            <a:r>
              <a:rPr lang="en-US" dirty="0" smtClean="0"/>
              <a:t>There are many therapists and psychological professionals who are skilled at helping clients remember events of the past without suggesting possible false memories</a:t>
            </a:r>
          </a:p>
          <a:p>
            <a:pPr lvl="1"/>
            <a:r>
              <a:rPr lang="en-US" dirty="0" smtClean="0"/>
              <a:t>They find that clients do remember information and events that were true and able to be verified but were previously unavailable to the client</a:t>
            </a:r>
          </a:p>
          <a:p>
            <a:r>
              <a:rPr lang="en-US" dirty="0" smtClean="0"/>
              <a:t>False memory syndrome is not only harmful to the persons directly involved but also makes it much more difficult for genuine victims to be believed when they do recover their memories </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Reliability of Memory Retrieval </a:t>
            </a:r>
            <a:endParaRPr lang="en-US" dirty="0"/>
          </a:p>
        </p:txBody>
      </p:sp>
      <p:sp>
        <p:nvSpPr>
          <p:cNvPr id="3" name="Content Placeholder 2"/>
          <p:cNvSpPr>
            <a:spLocks noGrp="1"/>
          </p:cNvSpPr>
          <p:nvPr>
            <p:ph sz="quarter" idx="1"/>
          </p:nvPr>
        </p:nvSpPr>
        <p:spPr>
          <a:xfrm>
            <a:off x="533400" y="1447800"/>
            <a:ext cx="8153400" cy="4572000"/>
          </a:xfrm>
        </p:spPr>
        <p:txBody>
          <a:bodyPr>
            <a:normAutofit fontScale="92500" lnSpcReduction="10000"/>
          </a:bodyPr>
          <a:lstStyle/>
          <a:p>
            <a:r>
              <a:rPr lang="en-US" dirty="0" smtClean="0"/>
              <a:t>There is evidence suggesting that false memories cannot be created for just any kind of memory content</a:t>
            </a:r>
          </a:p>
          <a:p>
            <a:pPr lvl="1"/>
            <a:r>
              <a:rPr lang="en-US" dirty="0" smtClean="0"/>
              <a:t>The memories must at least be plausible</a:t>
            </a:r>
          </a:p>
          <a:p>
            <a:pPr lvl="1"/>
            <a:r>
              <a:rPr lang="en-US" dirty="0" smtClean="0"/>
              <a:t>Several studies have demonstrated the resistance of children to the creation of implausible false memories</a:t>
            </a:r>
          </a:p>
          <a:p>
            <a:r>
              <a:rPr lang="en-US" dirty="0" smtClean="0"/>
              <a:t>In one study, children were asked to read 5 different summaries of their childhood events, 2 of which were false</a:t>
            </a:r>
          </a:p>
          <a:p>
            <a:pPr lvl="1"/>
            <a:r>
              <a:rPr lang="en-US" dirty="0" smtClean="0"/>
              <a:t>1 of the false events was plausible (getting lost) and the other was implausible (getting a rectal enema)</a:t>
            </a:r>
          </a:p>
          <a:p>
            <a:pPr lvl="1"/>
            <a:r>
              <a:rPr lang="en-US" dirty="0" smtClean="0"/>
              <a:t>Although children were told that all of the events happened to them early in childhood, results showed that the plausible false event was significantly more likely to become a false memory than were the implausible false event</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Reliability of Memory Retrieval </a:t>
            </a:r>
            <a:endParaRPr lang="en-US" dirty="0"/>
          </a:p>
        </p:txBody>
      </p:sp>
      <p:sp>
        <p:nvSpPr>
          <p:cNvPr id="3" name="Content Placeholder 2"/>
          <p:cNvSpPr>
            <a:spLocks noGrp="1"/>
          </p:cNvSpPr>
          <p:nvPr>
            <p:ph sz="quarter" idx="1"/>
          </p:nvPr>
        </p:nvSpPr>
        <p:spPr>
          <a:xfrm>
            <a:off x="533400" y="1447800"/>
            <a:ext cx="8153400" cy="4572000"/>
          </a:xfrm>
        </p:spPr>
        <p:txBody>
          <a:bodyPr>
            <a:normAutofit fontScale="85000" lnSpcReduction="20000"/>
          </a:bodyPr>
          <a:lstStyle/>
          <a:p>
            <a:r>
              <a:rPr lang="en-US" dirty="0" smtClean="0"/>
              <a:t>But, research has also shown that implausible events can be made more plausible by having experimenters provide false feed back to participants </a:t>
            </a:r>
          </a:p>
          <a:p>
            <a:pPr lvl="1"/>
            <a:r>
              <a:rPr lang="en-US" dirty="0" smtClean="0"/>
              <a:t>Participants read fake articles about a series of implausible events happening to other people </a:t>
            </a:r>
          </a:p>
          <a:p>
            <a:pPr lvl="1"/>
            <a:r>
              <a:rPr lang="en-US" dirty="0" smtClean="0"/>
              <a:t>They then responded to a questionnaire about their fears and were told by experimenters that their responses were typical of people who had experienced one of the false events </a:t>
            </a:r>
          </a:p>
          <a:p>
            <a:pPr lvl="1"/>
            <a:r>
              <a:rPr lang="en-US" dirty="0" smtClean="0"/>
              <a:t>These manipulations were so successful that participants not only developed false memories for the events but also even contradicted their own earlier statements in which they denied having these experiences in childhood</a:t>
            </a:r>
          </a:p>
          <a:p>
            <a:r>
              <a:rPr lang="en-US" dirty="0" smtClean="0"/>
              <a:t>Researchers concluded that there are 2 steps that must occur before people will be likely to interpret their thoughts and fantasies about false events as true memories</a:t>
            </a:r>
          </a:p>
          <a:p>
            <a:pPr lvl="1"/>
            <a:r>
              <a:rPr lang="en-US" dirty="0" smtClean="0"/>
              <a:t>The event must be made to seem as plausible as possible (ex. The fake articles)</a:t>
            </a:r>
          </a:p>
          <a:p>
            <a:pPr lvl="1"/>
            <a:r>
              <a:rPr lang="en-US" dirty="0" smtClean="0"/>
              <a:t>Individuals are given information that helps them believe that the event could have happened to them personally (ex. the fake feedback from experimenters)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Models of Memory: Parallel Distributed Processing (PDP) Model </a:t>
            </a:r>
            <a:endParaRPr lang="en-US" dirty="0"/>
          </a:p>
        </p:txBody>
      </p:sp>
      <p:sp>
        <p:nvSpPr>
          <p:cNvPr id="3" name="Content Placeholder 2"/>
          <p:cNvSpPr>
            <a:spLocks noGrp="1"/>
          </p:cNvSpPr>
          <p:nvPr>
            <p:ph sz="quarter" idx="1"/>
          </p:nvPr>
        </p:nvSpPr>
        <p:spPr>
          <a:xfrm>
            <a:off x="533400" y="1447800"/>
            <a:ext cx="8153400" cy="4572000"/>
          </a:xfrm>
        </p:spPr>
        <p:txBody>
          <a:bodyPr>
            <a:normAutofit fontScale="92500" lnSpcReduction="10000"/>
          </a:bodyPr>
          <a:lstStyle/>
          <a:p>
            <a:r>
              <a:rPr lang="en-US" dirty="0" smtClean="0"/>
              <a:t>It is common to refer to the three memory systems of the information-processing model as stages, </a:t>
            </a:r>
            <a:r>
              <a:rPr lang="en-US" b="1" dirty="0" smtClean="0"/>
              <a:t>BUT</a:t>
            </a:r>
            <a:r>
              <a:rPr lang="en-US" dirty="0" smtClean="0"/>
              <a:t> that implies a sequence of events</a:t>
            </a:r>
          </a:p>
          <a:p>
            <a:r>
              <a:rPr lang="en-US" dirty="0" smtClean="0"/>
              <a:t>While many aspects of memory may follow a series of steps or stages, there are those who see memory as a simultaneous process, with the creation and storage </a:t>
            </a:r>
            <a:r>
              <a:rPr lang="en-US" dirty="0"/>
              <a:t>o</a:t>
            </a:r>
            <a:r>
              <a:rPr lang="en-US" dirty="0" smtClean="0"/>
              <a:t>f memories taking place across a series of mental networks “stretched” across the brain </a:t>
            </a:r>
          </a:p>
          <a:p>
            <a:r>
              <a:rPr lang="en-US" b="1" dirty="0" smtClean="0"/>
              <a:t>Parallel distributed processing (PDP) model </a:t>
            </a:r>
            <a:r>
              <a:rPr lang="en-US" dirty="0" smtClean="0"/>
              <a:t>– memory processes are proposed to take place at the </a:t>
            </a:r>
            <a:r>
              <a:rPr lang="en-US" b="1" i="1" dirty="0" smtClean="0"/>
              <a:t>same time </a:t>
            </a:r>
            <a:r>
              <a:rPr lang="en-US" dirty="0" smtClean="0"/>
              <a:t>over a large network of neural connections </a:t>
            </a:r>
          </a:p>
          <a:p>
            <a:pPr lvl="1"/>
            <a:r>
              <a:rPr lang="en-US" dirty="0" smtClean="0"/>
              <a:t>Derived from work in the development of artificial intelligence (AI)</a:t>
            </a:r>
          </a:p>
          <a:p>
            <a:pPr lvl="1"/>
            <a:r>
              <a:rPr lang="en-US" dirty="0" smtClean="0"/>
              <a:t>In the AI world, PDP is related to </a:t>
            </a:r>
            <a:r>
              <a:rPr lang="en-US" b="1" i="1" dirty="0" smtClean="0"/>
              <a:t>connectionism</a:t>
            </a:r>
            <a:r>
              <a:rPr lang="en-US" dirty="0" smtClean="0"/>
              <a:t> (the use of artificial neural networks to explain the mental abilities of humans)</a:t>
            </a: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Reliability of Memory Retrieval </a:t>
            </a:r>
            <a:endParaRPr lang="en-US" dirty="0"/>
          </a:p>
        </p:txBody>
      </p:sp>
      <p:sp>
        <p:nvSpPr>
          <p:cNvPr id="3" name="Content Placeholder 2"/>
          <p:cNvSpPr>
            <a:spLocks noGrp="1"/>
          </p:cNvSpPr>
          <p:nvPr>
            <p:ph sz="quarter" idx="1"/>
          </p:nvPr>
        </p:nvSpPr>
        <p:spPr>
          <a:xfrm>
            <a:off x="533400" y="1447800"/>
            <a:ext cx="8153400" cy="4572000"/>
          </a:xfrm>
        </p:spPr>
        <p:txBody>
          <a:bodyPr>
            <a:normAutofit lnSpcReduction="10000"/>
          </a:bodyPr>
          <a:lstStyle/>
          <a:p>
            <a:r>
              <a:rPr lang="en-US" dirty="0" smtClean="0"/>
              <a:t>The personality of the individual reporting a memory also seems to matter</a:t>
            </a:r>
          </a:p>
          <a:p>
            <a:r>
              <a:rPr lang="en-US" dirty="0" smtClean="0"/>
              <a:t>In one study, people who claimed to have been abducted by aliens were compared to a control group with no such memories on a measure of false memory recall and false recognition</a:t>
            </a:r>
          </a:p>
          <a:p>
            <a:pPr lvl="1"/>
            <a:r>
              <a:rPr lang="en-US" dirty="0" smtClean="0"/>
              <a:t>People who reported recovered memories of alien abduction were far more likely to recall or recognize items that were false than were the controls</a:t>
            </a:r>
          </a:p>
          <a:p>
            <a:pPr lvl="1"/>
            <a:r>
              <a:rPr lang="en-US" dirty="0" smtClean="0"/>
              <a:t>Other variables that predicted a higher false recall and recognition response were susceptibility to hypnosis, symptoms of depression, and the tendency to exhibit odd behavior and unusual beliefs</a:t>
            </a:r>
          </a:p>
          <a:p>
            <a:pPr lvl="2"/>
            <a:r>
              <a:rPr lang="en-US" dirty="0" smtClean="0"/>
              <a:t>Such as past-life regression or the healing ability of crystals </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Forgetting: </a:t>
            </a:r>
            <a:r>
              <a:rPr lang="en-US" dirty="0" err="1" smtClean="0"/>
              <a:t>Ebbinghaus</a:t>
            </a:r>
            <a:r>
              <a:rPr lang="en-US" dirty="0" smtClean="0"/>
              <a:t> and The Forgetting Curve</a:t>
            </a:r>
            <a:endParaRPr lang="en-US" dirty="0"/>
          </a:p>
        </p:txBody>
      </p:sp>
      <p:sp>
        <p:nvSpPr>
          <p:cNvPr id="3" name="Content Placeholder 2"/>
          <p:cNvSpPr>
            <a:spLocks noGrp="1"/>
          </p:cNvSpPr>
          <p:nvPr>
            <p:ph sz="quarter" idx="1"/>
          </p:nvPr>
        </p:nvSpPr>
        <p:spPr>
          <a:xfrm>
            <a:off x="533400" y="1447800"/>
            <a:ext cx="8153400" cy="4572000"/>
          </a:xfrm>
        </p:spPr>
        <p:txBody>
          <a:bodyPr/>
          <a:lstStyle/>
          <a:p>
            <a:r>
              <a:rPr lang="en-US" dirty="0" smtClean="0"/>
              <a:t>Hermann </a:t>
            </a:r>
            <a:r>
              <a:rPr lang="en-US" dirty="0" err="1" smtClean="0"/>
              <a:t>Ebbinghaus</a:t>
            </a:r>
            <a:r>
              <a:rPr lang="en-US" dirty="0" smtClean="0"/>
              <a:t> (1913): one of the first researchers to study forgetting</a:t>
            </a:r>
          </a:p>
          <a:p>
            <a:r>
              <a:rPr lang="en-US" dirty="0" smtClean="0"/>
              <a:t>He created several lists of “nonsense syllables,” that were pronounceable but meaningless (ex. GEX and WOL)</a:t>
            </a:r>
          </a:p>
          <a:p>
            <a:r>
              <a:rPr lang="en-US" dirty="0" smtClean="0"/>
              <a:t>He memorized a list, waited a specific amount of time, and then tried to retrieve the list, graphing his results each time</a:t>
            </a:r>
          </a:p>
          <a:p>
            <a:r>
              <a:rPr lang="en-US" dirty="0" smtClean="0"/>
              <a:t>This resulted in the, now well known, </a:t>
            </a:r>
            <a:r>
              <a:rPr lang="en-US" b="1" dirty="0" smtClean="0"/>
              <a:t>curve of forgetting</a:t>
            </a:r>
            <a:r>
              <a:rPr lang="en-US" dirty="0" smtClean="0"/>
              <a:t> – a graph showing a distinct pattern in which forgetting is very fast within the first hour after learning a list and then tapers off gradually </a:t>
            </a: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Forgetting: </a:t>
            </a:r>
            <a:r>
              <a:rPr lang="en-US" dirty="0" err="1" smtClean="0"/>
              <a:t>Ebbinghaus</a:t>
            </a:r>
            <a:r>
              <a:rPr lang="en-US" dirty="0" smtClean="0"/>
              <a:t> and The Forgetting Curve</a:t>
            </a:r>
            <a:endParaRPr lang="en-US" dirty="0"/>
          </a:p>
        </p:txBody>
      </p:sp>
      <p:sp>
        <p:nvSpPr>
          <p:cNvPr id="3" name="Content Placeholder 2"/>
          <p:cNvSpPr>
            <a:spLocks noGrp="1"/>
          </p:cNvSpPr>
          <p:nvPr>
            <p:ph sz="quarter" idx="1"/>
          </p:nvPr>
        </p:nvSpPr>
        <p:spPr/>
        <p:txBody>
          <a:bodyPr/>
          <a:lstStyle/>
          <a:p>
            <a:r>
              <a:rPr lang="en-US" dirty="0" smtClean="0"/>
              <a:t>The graph shows that forgetting happens quickly within the first hour after learning the lists and then tapers off gradually </a:t>
            </a:r>
          </a:p>
          <a:p>
            <a:r>
              <a:rPr lang="en-US" dirty="0" smtClean="0"/>
              <a:t>Forgetting is greatest just after learning</a:t>
            </a:r>
            <a:endParaRPr lang="en-US" dirty="0"/>
          </a:p>
        </p:txBody>
      </p:sp>
      <p:pic>
        <p:nvPicPr>
          <p:cNvPr id="1026" name="Picture 2" descr="http://wdict.net/img/forgetting+curve.jpg"/>
          <p:cNvPicPr>
            <a:picLocks noChangeAspect="1" noChangeArrowheads="1"/>
          </p:cNvPicPr>
          <p:nvPr/>
        </p:nvPicPr>
        <p:blipFill>
          <a:blip r:embed="rId2" cstate="print"/>
          <a:srcRect/>
          <a:stretch>
            <a:fillRect/>
          </a:stretch>
        </p:blipFill>
        <p:spPr bwMode="auto">
          <a:xfrm>
            <a:off x="1981200" y="2895600"/>
            <a:ext cx="4676218" cy="3409950"/>
          </a:xfrm>
          <a:prstGeom prst="rect">
            <a:avLst/>
          </a:prstGeom>
          <a:noFill/>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Ebbinghaus</a:t>
            </a:r>
            <a:r>
              <a:rPr lang="en-US" dirty="0" smtClean="0"/>
              <a:t>: Distributed Practice </a:t>
            </a:r>
            <a:endParaRPr lang="en-US" dirty="0"/>
          </a:p>
        </p:txBody>
      </p:sp>
      <p:sp>
        <p:nvSpPr>
          <p:cNvPr id="3" name="Content Placeholder 2"/>
          <p:cNvSpPr>
            <a:spLocks noGrp="1"/>
          </p:cNvSpPr>
          <p:nvPr>
            <p:ph sz="quarter" idx="1"/>
          </p:nvPr>
        </p:nvSpPr>
        <p:spPr/>
        <p:txBody>
          <a:bodyPr/>
          <a:lstStyle/>
          <a:p>
            <a:r>
              <a:rPr lang="en-US" dirty="0" err="1" smtClean="0"/>
              <a:t>Ebbinghaus</a:t>
            </a:r>
            <a:r>
              <a:rPr lang="en-US" dirty="0" smtClean="0"/>
              <a:t> found that it is also important not to try to “cram” information you want to remember into your brain</a:t>
            </a:r>
          </a:p>
          <a:p>
            <a:r>
              <a:rPr lang="en-US" b="1" dirty="0" smtClean="0"/>
              <a:t>Distributed practice </a:t>
            </a:r>
            <a:r>
              <a:rPr lang="en-US" dirty="0" smtClean="0"/>
              <a:t>– spacing the study of material to be remembered by including breaks between study periods</a:t>
            </a:r>
          </a:p>
          <a:p>
            <a:pPr lvl="1"/>
            <a:r>
              <a:rPr lang="en-US" dirty="0" smtClean="0"/>
              <a:t>Research shows that distributed practice produces far better retrieval of information studied than </a:t>
            </a:r>
            <a:r>
              <a:rPr lang="en-US" i="1" dirty="0" smtClean="0"/>
              <a:t>massed practice </a:t>
            </a:r>
            <a:r>
              <a:rPr lang="en-US" dirty="0" smtClean="0"/>
              <a:t>(attempting to study a body of material all at once)</a:t>
            </a:r>
          </a:p>
          <a:p>
            <a:pPr lvl="1"/>
            <a:r>
              <a:rPr lang="en-US" dirty="0" smtClean="0"/>
              <a:t>Ex. Studying in short increments of 30 minutes with short breaks will result in better memory of material than will studying for 3 hours straight </a:t>
            </a: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772400" cy="1143000"/>
          </a:xfrm>
        </p:spPr>
        <p:txBody>
          <a:bodyPr/>
          <a:lstStyle/>
          <a:p>
            <a:r>
              <a:rPr lang="en-US" dirty="0" smtClean="0"/>
              <a:t>Encoding Failure</a:t>
            </a:r>
            <a:endParaRPr lang="en-US" dirty="0"/>
          </a:p>
        </p:txBody>
      </p:sp>
      <p:sp>
        <p:nvSpPr>
          <p:cNvPr id="3" name="Content Placeholder 2"/>
          <p:cNvSpPr>
            <a:spLocks noGrp="1"/>
          </p:cNvSpPr>
          <p:nvPr>
            <p:ph sz="quarter" idx="1"/>
          </p:nvPr>
        </p:nvSpPr>
        <p:spPr>
          <a:xfrm>
            <a:off x="685800" y="1143000"/>
            <a:ext cx="7772400" cy="4572000"/>
          </a:xfrm>
        </p:spPr>
        <p:txBody>
          <a:bodyPr>
            <a:normAutofit/>
          </a:bodyPr>
          <a:lstStyle/>
          <a:p>
            <a:r>
              <a:rPr lang="en-US" dirty="0" smtClean="0"/>
              <a:t>One of the simplest reasons people forget things is that some things never get encoded in the first place </a:t>
            </a:r>
          </a:p>
          <a:p>
            <a:r>
              <a:rPr lang="en-US" dirty="0" smtClean="0"/>
              <a:t>This isn’t forgetting, it is encoding failure – failure to process information into memory </a:t>
            </a:r>
          </a:p>
          <a:p>
            <a:pPr lvl="1"/>
            <a:r>
              <a:rPr lang="en-US" dirty="0" smtClean="0"/>
              <a:t>Ex. Your friend may have said something to you as he walked out the door, and you may have heard him, but if you weren’t paying attention to what he said, it wouldn’t get past sensory memory </a:t>
            </a:r>
          </a:p>
          <a:p>
            <a:r>
              <a:rPr lang="en-US" dirty="0" smtClean="0"/>
              <a:t>Researchers developed a test of encoding failure using images of pennies </a:t>
            </a:r>
          </a:p>
          <a:p>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38200" y="457200"/>
            <a:ext cx="7772400" cy="4572000"/>
          </a:xfrm>
        </p:spPr>
        <p:txBody>
          <a:bodyPr/>
          <a:lstStyle/>
          <a:p>
            <a:r>
              <a:rPr lang="en-US" dirty="0" smtClean="0"/>
              <a:t>Which view of a penny is the correct one?</a:t>
            </a:r>
          </a:p>
          <a:p>
            <a:r>
              <a:rPr lang="en-US" dirty="0" smtClean="0"/>
              <a:t>People see pennies nearly every day, but how many people actually look at what’s on the penny and try to remember it?</a:t>
            </a:r>
            <a:endParaRPr lang="en-US" dirty="0"/>
          </a:p>
        </p:txBody>
      </p:sp>
      <p:pic>
        <p:nvPicPr>
          <p:cNvPr id="89090" name="Picture 2" descr="http://www.indiana.edu/~p1013447/images/penny.gif"/>
          <p:cNvPicPr>
            <a:picLocks noChangeAspect="1" noChangeArrowheads="1"/>
          </p:cNvPicPr>
          <p:nvPr/>
        </p:nvPicPr>
        <p:blipFill>
          <a:blip r:embed="rId2" cstate="print"/>
          <a:srcRect/>
          <a:stretch>
            <a:fillRect/>
          </a:stretch>
        </p:blipFill>
        <p:spPr bwMode="auto">
          <a:xfrm>
            <a:off x="1219200" y="1828800"/>
            <a:ext cx="6038850" cy="4600576"/>
          </a:xfrm>
          <a:prstGeom prst="rect">
            <a:avLst/>
          </a:prstGeom>
          <a:noFill/>
        </p:spPr>
      </p:pic>
      <p:sp>
        <p:nvSpPr>
          <p:cNvPr id="7" name="Right Arrow 6"/>
          <p:cNvSpPr/>
          <p:nvPr/>
        </p:nvSpPr>
        <p:spPr>
          <a:xfrm>
            <a:off x="457200" y="2286000"/>
            <a:ext cx="7620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Trace Decay Theory </a:t>
            </a:r>
            <a:endParaRPr lang="en-US" dirty="0"/>
          </a:p>
        </p:txBody>
      </p:sp>
      <p:sp>
        <p:nvSpPr>
          <p:cNvPr id="3" name="Content Placeholder 2"/>
          <p:cNvSpPr>
            <a:spLocks noGrp="1"/>
          </p:cNvSpPr>
          <p:nvPr>
            <p:ph sz="quarter" idx="1"/>
          </p:nvPr>
        </p:nvSpPr>
        <p:spPr>
          <a:xfrm>
            <a:off x="457200" y="1447800"/>
            <a:ext cx="8229600" cy="4572000"/>
          </a:xfrm>
        </p:spPr>
        <p:txBody>
          <a:bodyPr>
            <a:normAutofit fontScale="85000" lnSpcReduction="10000"/>
          </a:bodyPr>
          <a:lstStyle/>
          <a:p>
            <a:r>
              <a:rPr lang="en-US" dirty="0" smtClean="0"/>
              <a:t>One of the older theories of forgetting involves the concept of a </a:t>
            </a:r>
            <a:r>
              <a:rPr lang="en-US" b="1" dirty="0" smtClean="0"/>
              <a:t>memory trace </a:t>
            </a:r>
            <a:r>
              <a:rPr lang="en-US" dirty="0" smtClean="0"/>
              <a:t>– a physical change in the brain that occurs when a memory is formed </a:t>
            </a:r>
          </a:p>
          <a:p>
            <a:pPr lvl="1"/>
            <a:r>
              <a:rPr lang="en-US" dirty="0" smtClean="0"/>
              <a:t>Over time, if these traces are not used, they may </a:t>
            </a:r>
            <a:r>
              <a:rPr lang="en-US" b="1" dirty="0" smtClean="0"/>
              <a:t>decay</a:t>
            </a:r>
            <a:r>
              <a:rPr lang="en-US" dirty="0" smtClean="0"/>
              <a:t> – the loss of memory due to the passage of time, during which the memory trace is not used </a:t>
            </a:r>
          </a:p>
          <a:p>
            <a:r>
              <a:rPr lang="en-US" dirty="0" smtClean="0"/>
              <a:t>Forgetting in sensory memory and STM seems easy to explain as decay: information that is not brought to attention in sensory memory or continuously rehearsed in STM will fade away</a:t>
            </a:r>
          </a:p>
          <a:p>
            <a:r>
              <a:rPr lang="en-US" dirty="0" smtClean="0"/>
              <a:t>But when referring to LTM, decay theory is usually called </a:t>
            </a:r>
            <a:r>
              <a:rPr lang="en-US" b="1" dirty="0" smtClean="0"/>
              <a:t>disuse</a:t>
            </a:r>
            <a:r>
              <a:rPr lang="en-US" dirty="0" smtClean="0"/>
              <a:t> – assuming that memories that are not used will eventually decay and disappear</a:t>
            </a:r>
          </a:p>
          <a:p>
            <a:pPr lvl="1"/>
            <a:r>
              <a:rPr lang="en-US" dirty="0" smtClean="0"/>
              <a:t>Although the fading of information in LTM through disuse sounds logical, there are many times when people can recall memories they had assumed were long forgotten </a:t>
            </a:r>
          </a:p>
          <a:p>
            <a:pPr lvl="1"/>
            <a:r>
              <a:rPr lang="en-US" dirty="0" smtClean="0"/>
              <a:t>Thus, there must be other factors involved in the forgetting of long-term memories </a:t>
            </a:r>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Interference Theory </a:t>
            </a:r>
            <a:endParaRPr lang="en-US" dirty="0"/>
          </a:p>
        </p:txBody>
      </p:sp>
      <p:sp>
        <p:nvSpPr>
          <p:cNvPr id="3" name="Content Placeholder 2"/>
          <p:cNvSpPr>
            <a:spLocks noGrp="1"/>
          </p:cNvSpPr>
          <p:nvPr>
            <p:ph sz="quarter" idx="1"/>
          </p:nvPr>
        </p:nvSpPr>
        <p:spPr>
          <a:xfrm>
            <a:off x="609600" y="1447800"/>
            <a:ext cx="8077200" cy="4572000"/>
          </a:xfrm>
        </p:spPr>
        <p:txBody>
          <a:bodyPr>
            <a:normAutofit/>
          </a:bodyPr>
          <a:lstStyle/>
          <a:p>
            <a:r>
              <a:rPr lang="en-US" dirty="0" smtClean="0"/>
              <a:t>A possible explanation of LTM forgetting is that although most long-term memories may be stored more or less permanently, those memories may not always be accessible to attempted retrieval because other information interferes</a:t>
            </a:r>
          </a:p>
          <a:p>
            <a:r>
              <a:rPr lang="en-US" dirty="0" smtClean="0"/>
              <a:t>Useful analogy: something you want is may very well be stored on some shelf in your garage, but there’s so much other junk in the way that you that you can’t see it and can’t get to it</a:t>
            </a:r>
          </a:p>
          <a:p>
            <a:r>
              <a:rPr lang="en-US" dirty="0" smtClean="0"/>
              <a:t>For LTM, interference can come from two different “directions”</a:t>
            </a:r>
          </a:p>
          <a:p>
            <a:pPr lvl="1"/>
            <a:r>
              <a:rPr lang="en-US" dirty="0" smtClean="0"/>
              <a:t>Proactive interference and retroactive interference </a:t>
            </a:r>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Proactive Interference </a:t>
            </a:r>
            <a:endParaRPr lang="en-US" dirty="0"/>
          </a:p>
        </p:txBody>
      </p:sp>
      <p:sp>
        <p:nvSpPr>
          <p:cNvPr id="3" name="Content Placeholder 2"/>
          <p:cNvSpPr>
            <a:spLocks noGrp="1"/>
          </p:cNvSpPr>
          <p:nvPr>
            <p:ph sz="quarter" idx="1"/>
          </p:nvPr>
        </p:nvSpPr>
        <p:spPr/>
        <p:txBody>
          <a:bodyPr>
            <a:normAutofit lnSpcReduction="10000"/>
          </a:bodyPr>
          <a:lstStyle/>
          <a:p>
            <a:r>
              <a:rPr lang="en-US" b="1" dirty="0" smtClean="0"/>
              <a:t>Proactive interference </a:t>
            </a:r>
            <a:r>
              <a:rPr lang="en-US" dirty="0" smtClean="0"/>
              <a:t>– tendency for older information to prevent or interfere with the learning or retrieval of newer information</a:t>
            </a:r>
          </a:p>
          <a:p>
            <a:r>
              <a:rPr lang="en-US" dirty="0" smtClean="0"/>
              <a:t>Ex. Switching from driving a car with the gearshift on the wheel to one with the gearshift on the console </a:t>
            </a:r>
          </a:p>
          <a:p>
            <a:pPr lvl="1"/>
            <a:r>
              <a:rPr lang="en-US" dirty="0" smtClean="0"/>
              <a:t>People may have trouble when first getting into the new car, maybe grabbing at the wheel instead of reaching to the gearshift on the floor</a:t>
            </a:r>
          </a:p>
          <a:p>
            <a:r>
              <a:rPr lang="en-US" dirty="0" smtClean="0"/>
              <a:t>Ex. When someone gets a new cell phone number, they often remember their old number or some of its digits instead of the new number when they try to give the new number to someone</a:t>
            </a:r>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Retroactive Interference </a:t>
            </a:r>
            <a:endParaRPr lang="en-US" dirty="0"/>
          </a:p>
        </p:txBody>
      </p:sp>
      <p:sp>
        <p:nvSpPr>
          <p:cNvPr id="3" name="Content Placeholder 2"/>
          <p:cNvSpPr>
            <a:spLocks noGrp="1"/>
          </p:cNvSpPr>
          <p:nvPr>
            <p:ph sz="quarter" idx="1"/>
          </p:nvPr>
        </p:nvSpPr>
        <p:spPr/>
        <p:txBody>
          <a:bodyPr/>
          <a:lstStyle/>
          <a:p>
            <a:r>
              <a:rPr lang="en-US" b="1" dirty="0" smtClean="0"/>
              <a:t>Retroactive interference </a:t>
            </a:r>
            <a:r>
              <a:rPr lang="en-US" dirty="0" smtClean="0"/>
              <a:t>– when newer information prevents or interferes with the retrieval of older information</a:t>
            </a:r>
          </a:p>
          <a:p>
            <a:r>
              <a:rPr lang="en-US" dirty="0" smtClean="0"/>
              <a:t>Ex. If the person from the previous example changes back from the car with the gearshift on the floor to the older car with the gearshift on the wheel, they will probably reach down to the floor at least once or twice</a:t>
            </a:r>
          </a:p>
          <a:p>
            <a:pPr lvl="1"/>
            <a:r>
              <a:rPr lang="en-US" dirty="0" smtClean="0"/>
              <a:t>Because the newer skill retroactively interferes with remembering the old way of doing it </a:t>
            </a:r>
          </a:p>
          <a:p>
            <a:endParaRPr lang="en-US"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Models of Memory: Levels-of-Processing Model</a:t>
            </a:r>
            <a:endParaRPr lang="en-US" dirty="0"/>
          </a:p>
        </p:txBody>
      </p:sp>
      <p:sp>
        <p:nvSpPr>
          <p:cNvPr id="3" name="Content Placeholder 2"/>
          <p:cNvSpPr>
            <a:spLocks noGrp="1"/>
          </p:cNvSpPr>
          <p:nvPr>
            <p:ph sz="quarter" idx="1"/>
          </p:nvPr>
        </p:nvSpPr>
        <p:spPr>
          <a:xfrm>
            <a:off x="533400" y="1447800"/>
            <a:ext cx="8153400" cy="4800600"/>
          </a:xfrm>
        </p:spPr>
        <p:txBody>
          <a:bodyPr>
            <a:normAutofit fontScale="77500" lnSpcReduction="20000"/>
          </a:bodyPr>
          <a:lstStyle/>
          <a:p>
            <a:r>
              <a:rPr lang="en-US" dirty="0" smtClean="0"/>
              <a:t>The information-processing model assumes that the length of time that a memory will be remembered depends on the stage of memory in which it is stored </a:t>
            </a:r>
          </a:p>
          <a:p>
            <a:r>
              <a:rPr lang="en-US" b="1" dirty="0" smtClean="0"/>
              <a:t>Levels-of-processing model </a:t>
            </a:r>
            <a:r>
              <a:rPr lang="en-US" dirty="0" smtClean="0"/>
              <a:t>– assumes information that is more “deeply processed,” or processed according to its meaning rather than just the sound or physical characteristics of the word or words, will be remembered more efficiently and for a longer period of time </a:t>
            </a:r>
          </a:p>
          <a:p>
            <a:pPr lvl="1"/>
            <a:r>
              <a:rPr lang="en-US" dirty="0" smtClean="0"/>
              <a:t>Ex. If the word </a:t>
            </a:r>
            <a:r>
              <a:rPr lang="en-US" i="1" dirty="0" smtClean="0"/>
              <a:t>BALL</a:t>
            </a:r>
            <a:r>
              <a:rPr lang="en-US" dirty="0" smtClean="0"/>
              <a:t> is flashed on a screen and people are asked to report whether the word was in capital letters or lowercase, the word itself does not have to be processed very much – only its visual characteristics need to enter into conscious attention</a:t>
            </a:r>
          </a:p>
          <a:p>
            <a:pPr lvl="1"/>
            <a:r>
              <a:rPr lang="en-US" dirty="0" smtClean="0"/>
              <a:t>But, if those people were asked to use that word in a sentence, they would have to think about what a ball is and how it can be used</a:t>
            </a:r>
          </a:p>
          <a:p>
            <a:pPr lvl="2"/>
            <a:r>
              <a:rPr lang="en-US" dirty="0" smtClean="0"/>
              <a:t>They would have to process its meaning, which requires more mental effort than processing just the word’s “looks”</a:t>
            </a:r>
          </a:p>
          <a:p>
            <a:r>
              <a:rPr lang="en-US" dirty="0" smtClean="0"/>
              <a:t>Numerous experiments have shown that thinking about the meaning of something is a deeper level of processing and results in longer retention of the word </a:t>
            </a:r>
          </a:p>
          <a:p>
            <a:pPr lvl="1"/>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sz="quarter" idx="1"/>
          </p:nvPr>
        </p:nvGraphicFramePr>
        <p:xfrm>
          <a:off x="838200" y="2286000"/>
          <a:ext cx="7772400" cy="3032760"/>
        </p:xfrm>
        <a:graphic>
          <a:graphicData uri="http://schemas.openxmlformats.org/drawingml/2006/table">
            <a:tbl>
              <a:tblPr firstRow="1" bandRow="1">
                <a:tableStyleId>{5C22544A-7EE6-4342-B048-85BDC9FD1C3A}</a:tableStyleId>
              </a:tblPr>
              <a:tblGrid>
                <a:gridCol w="2514600"/>
                <a:gridCol w="5257800"/>
              </a:tblGrid>
              <a:tr h="370840">
                <a:tc gridSpan="2">
                  <a:txBody>
                    <a:bodyPr/>
                    <a:lstStyle/>
                    <a:p>
                      <a:r>
                        <a:rPr lang="en-US" dirty="0" smtClean="0"/>
                        <a:t>Reasons</a:t>
                      </a:r>
                      <a:r>
                        <a:rPr lang="en-US" baseline="0" dirty="0" smtClean="0"/>
                        <a:t> for Forgetting</a:t>
                      </a:r>
                      <a:endParaRPr lang="en-US" dirty="0"/>
                    </a:p>
                  </a:txBody>
                  <a:tcPr/>
                </a:tc>
                <a:tc hMerge="1">
                  <a:txBody>
                    <a:bodyPr/>
                    <a:lstStyle/>
                    <a:p>
                      <a:endParaRPr lang="en-US"/>
                    </a:p>
                  </a:txBody>
                  <a:tcPr/>
                </a:tc>
              </a:tr>
              <a:tr h="370840">
                <a:tc>
                  <a:txBody>
                    <a:bodyPr/>
                    <a:lstStyle/>
                    <a:p>
                      <a:r>
                        <a:rPr lang="en-US" b="1" dirty="0" smtClean="0"/>
                        <a:t>REASON</a:t>
                      </a:r>
                      <a:endParaRPr lang="en-US" b="1" dirty="0"/>
                    </a:p>
                  </a:txBody>
                  <a:tcPr>
                    <a:solidFill>
                      <a:schemeClr val="accent2">
                        <a:lumMod val="40000"/>
                        <a:lumOff val="60000"/>
                      </a:schemeClr>
                    </a:solidFill>
                  </a:tcPr>
                </a:tc>
                <a:tc>
                  <a:txBody>
                    <a:bodyPr/>
                    <a:lstStyle/>
                    <a:p>
                      <a:r>
                        <a:rPr lang="en-US" b="1" dirty="0" smtClean="0"/>
                        <a:t>DESCRIPTION</a:t>
                      </a:r>
                      <a:endParaRPr lang="en-US" b="1" dirty="0"/>
                    </a:p>
                  </a:txBody>
                  <a:tcPr>
                    <a:solidFill>
                      <a:schemeClr val="accent2">
                        <a:lumMod val="40000"/>
                        <a:lumOff val="60000"/>
                      </a:schemeClr>
                    </a:solidFill>
                  </a:tcPr>
                </a:tc>
              </a:tr>
              <a:tr h="370840">
                <a:tc>
                  <a:txBody>
                    <a:bodyPr/>
                    <a:lstStyle/>
                    <a:p>
                      <a:r>
                        <a:rPr lang="en-US" dirty="0" smtClean="0"/>
                        <a:t>Encoding Failure</a:t>
                      </a:r>
                      <a:endParaRPr lang="en-US" dirty="0"/>
                    </a:p>
                  </a:txBody>
                  <a:tcPr/>
                </a:tc>
                <a:tc>
                  <a:txBody>
                    <a:bodyPr/>
                    <a:lstStyle/>
                    <a:p>
                      <a:r>
                        <a:rPr lang="en-US" dirty="0" smtClean="0"/>
                        <a:t>The information is not attended to and fails to be encoded</a:t>
                      </a:r>
                      <a:endParaRPr lang="en-US" dirty="0"/>
                    </a:p>
                  </a:txBody>
                  <a:tcPr/>
                </a:tc>
              </a:tr>
              <a:tr h="370840">
                <a:tc>
                  <a:txBody>
                    <a:bodyPr/>
                    <a:lstStyle/>
                    <a:p>
                      <a:r>
                        <a:rPr lang="en-US" dirty="0" smtClean="0"/>
                        <a:t>Decay or Disuse</a:t>
                      </a:r>
                      <a:endParaRPr lang="en-US" dirty="0"/>
                    </a:p>
                  </a:txBody>
                  <a:tcPr/>
                </a:tc>
                <a:tc>
                  <a:txBody>
                    <a:bodyPr/>
                    <a:lstStyle/>
                    <a:p>
                      <a:r>
                        <a:rPr lang="en-US" dirty="0" smtClean="0"/>
                        <a:t>Information that is not accessed decays from the storage system over time</a:t>
                      </a:r>
                      <a:endParaRPr lang="en-US" dirty="0"/>
                    </a:p>
                  </a:txBody>
                  <a:tcPr/>
                </a:tc>
              </a:tr>
              <a:tr h="370840">
                <a:tc>
                  <a:txBody>
                    <a:bodyPr/>
                    <a:lstStyle/>
                    <a:p>
                      <a:r>
                        <a:rPr lang="en-US" dirty="0" smtClean="0"/>
                        <a:t>Proactive Interference</a:t>
                      </a:r>
                      <a:endParaRPr lang="en-US" dirty="0"/>
                    </a:p>
                  </a:txBody>
                  <a:tcPr/>
                </a:tc>
                <a:tc>
                  <a:txBody>
                    <a:bodyPr/>
                    <a:lstStyle/>
                    <a:p>
                      <a:r>
                        <a:rPr lang="en-US" dirty="0" smtClean="0"/>
                        <a:t>Older information already in memory interferes with the learning of newer information</a:t>
                      </a:r>
                      <a:endParaRPr lang="en-US" dirty="0"/>
                    </a:p>
                  </a:txBody>
                  <a:tcPr/>
                </a:tc>
              </a:tr>
              <a:tr h="370840">
                <a:tc>
                  <a:txBody>
                    <a:bodyPr/>
                    <a:lstStyle/>
                    <a:p>
                      <a:r>
                        <a:rPr lang="en-US" dirty="0" smtClean="0"/>
                        <a:t>Retroactive Interference </a:t>
                      </a:r>
                      <a:endParaRPr lang="en-US" dirty="0"/>
                    </a:p>
                  </a:txBody>
                  <a:tcPr/>
                </a:tc>
                <a:tc>
                  <a:txBody>
                    <a:bodyPr/>
                    <a:lstStyle/>
                    <a:p>
                      <a:r>
                        <a:rPr lang="en-US" dirty="0" smtClean="0"/>
                        <a:t>Newer information interferes with the retrieval of older information </a:t>
                      </a:r>
                      <a:endParaRPr lang="en-US" dirty="0"/>
                    </a:p>
                  </a:txBody>
                  <a:tcPr/>
                </a:tc>
              </a:tr>
            </a:tbl>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Neuroscience of Memory </a:t>
            </a:r>
            <a:endParaRPr lang="en-US" dirty="0"/>
          </a:p>
        </p:txBody>
      </p:sp>
      <p:sp>
        <p:nvSpPr>
          <p:cNvPr id="3" name="Content Placeholder 2"/>
          <p:cNvSpPr>
            <a:spLocks noGrp="1"/>
          </p:cNvSpPr>
          <p:nvPr>
            <p:ph sz="quarter" idx="1"/>
          </p:nvPr>
        </p:nvSpPr>
        <p:spPr/>
        <p:txBody>
          <a:bodyPr/>
          <a:lstStyle/>
          <a:p>
            <a:r>
              <a:rPr lang="en-US" dirty="0" smtClean="0"/>
              <a:t>There is evidence that specific areas of the brain may be the place where memories are physically formed </a:t>
            </a:r>
          </a:p>
          <a:p>
            <a:pPr lvl="1"/>
            <a:r>
              <a:rPr lang="en-US" dirty="0" smtClean="0"/>
              <a:t>And that these areas are different for different types of memory</a:t>
            </a:r>
          </a:p>
          <a:p>
            <a:r>
              <a:rPr lang="en-US" dirty="0" smtClean="0"/>
              <a:t>Procedural memories seem to be stored in the cerebellum</a:t>
            </a:r>
          </a:p>
          <a:p>
            <a:r>
              <a:rPr lang="en-US" dirty="0" smtClean="0"/>
              <a:t>Research from PET scans suggest short-term memories are stored in the prefrontal cortex and the temporal lobe </a:t>
            </a:r>
          </a:p>
          <a:p>
            <a:r>
              <a:rPr lang="en-US" dirty="0" smtClean="0"/>
              <a:t>Memories of fear seem to be stored in the amygdala</a:t>
            </a:r>
          </a:p>
          <a:p>
            <a:r>
              <a:rPr lang="en-US" dirty="0" smtClean="0"/>
              <a:t>Semantic and episodic long-term memories also seem to be stored in the frontal and temporal lobes, but not in the same place or location of short-term memories </a:t>
            </a:r>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Neural Activity, Structure, and Proteins in Memory Formation</a:t>
            </a:r>
            <a:endParaRPr lang="en-US" dirty="0"/>
          </a:p>
        </p:txBody>
      </p:sp>
      <p:sp>
        <p:nvSpPr>
          <p:cNvPr id="3" name="Content Placeholder 2"/>
          <p:cNvSpPr>
            <a:spLocks noGrp="1"/>
          </p:cNvSpPr>
          <p:nvPr>
            <p:ph sz="quarter" idx="1"/>
          </p:nvPr>
        </p:nvSpPr>
        <p:spPr>
          <a:xfrm>
            <a:off x="457200" y="1447800"/>
            <a:ext cx="8229600" cy="4800600"/>
          </a:xfrm>
        </p:spPr>
        <p:txBody>
          <a:bodyPr>
            <a:normAutofit fontScale="85000" lnSpcReduction="20000"/>
          </a:bodyPr>
          <a:lstStyle/>
          <a:p>
            <a:r>
              <a:rPr lang="en-US" dirty="0" smtClean="0"/>
              <a:t>Several studies have found evidence that memory is not simply one physical change, but many</a:t>
            </a:r>
          </a:p>
          <a:p>
            <a:pPr lvl="1"/>
            <a:r>
              <a:rPr lang="en-US" dirty="0" smtClean="0"/>
              <a:t>Changes in the number of receptor sites, changes in the sensitivity of the synapse through repeated stimulation, and changes in the dendrites and specifically in the proteins within the neurons</a:t>
            </a:r>
          </a:p>
          <a:p>
            <a:r>
              <a:rPr lang="en-US" dirty="0" smtClean="0"/>
              <a:t>Researchers have identified a specific protein in mammals, 4E-BP2, which seems to control the production of new nervous-system proteins</a:t>
            </a:r>
          </a:p>
          <a:p>
            <a:pPr lvl="1"/>
            <a:r>
              <a:rPr lang="en-US" dirty="0" smtClean="0"/>
              <a:t>Protein molecules are necessary for all cellular activity – including strengthening of connections and communications between neurons</a:t>
            </a:r>
          </a:p>
          <a:p>
            <a:r>
              <a:rPr lang="en-US" dirty="0" smtClean="0"/>
              <a:t>The mammalian brain modifies 4E-BP2 in a certain way, affecting its normal function</a:t>
            </a:r>
          </a:p>
          <a:p>
            <a:pPr lvl="1"/>
            <a:r>
              <a:rPr lang="en-US" dirty="0" smtClean="0"/>
              <a:t>This alteration and the other changes that take place as a memory is forming are called </a:t>
            </a:r>
            <a:r>
              <a:rPr lang="en-US" b="1" dirty="0" smtClean="0"/>
              <a:t>consolidation</a:t>
            </a:r>
          </a:p>
          <a:p>
            <a:r>
              <a:rPr lang="en-US" dirty="0" smtClean="0"/>
              <a:t>Consolidation may take only a few minutes for some memories, such as remembering a new person’s name</a:t>
            </a:r>
          </a:p>
          <a:p>
            <a:pPr lvl="1"/>
            <a:r>
              <a:rPr lang="en-US" dirty="0" smtClean="0"/>
              <a:t>But may take years for others, such as learning a new language </a:t>
            </a:r>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Hippocampus and Memory </a:t>
            </a:r>
            <a:endParaRPr lang="en-US" dirty="0"/>
          </a:p>
        </p:txBody>
      </p:sp>
      <p:sp>
        <p:nvSpPr>
          <p:cNvPr id="3" name="Content Placeholder 2"/>
          <p:cNvSpPr>
            <a:spLocks noGrp="1"/>
          </p:cNvSpPr>
          <p:nvPr>
            <p:ph sz="quarter" idx="1"/>
          </p:nvPr>
        </p:nvSpPr>
        <p:spPr>
          <a:xfrm>
            <a:off x="457200" y="1447800"/>
            <a:ext cx="8229600" cy="4800600"/>
          </a:xfrm>
        </p:spPr>
        <p:txBody>
          <a:bodyPr>
            <a:normAutofit fontScale="85000" lnSpcReduction="20000"/>
          </a:bodyPr>
          <a:lstStyle/>
          <a:p>
            <a:r>
              <a:rPr lang="en-US" dirty="0" smtClean="0"/>
              <a:t>The hippocampus (part of the limbic system) has been identified as the part of the brain responsible for the formation of new long-term memories </a:t>
            </a:r>
          </a:p>
          <a:p>
            <a:r>
              <a:rPr lang="en-US" dirty="0" smtClean="0"/>
              <a:t>The clearest evidence of this comes from the study of a man known as H.M.</a:t>
            </a:r>
          </a:p>
          <a:p>
            <a:pPr lvl="1"/>
            <a:r>
              <a:rPr lang="en-US" dirty="0" smtClean="0"/>
              <a:t>H.M. was 16 when he began to suffer from severe epileptic seizures</a:t>
            </a:r>
          </a:p>
          <a:p>
            <a:pPr lvl="1"/>
            <a:r>
              <a:rPr lang="en-US" dirty="0" smtClean="0"/>
              <a:t>11 years later, his hippocampus and adjacent medial temporal lobe structures were removed in an experimental operation aimed at stopping his seizures</a:t>
            </a:r>
          </a:p>
          <a:p>
            <a:pPr lvl="1"/>
            <a:r>
              <a:rPr lang="en-US" dirty="0" smtClean="0"/>
              <a:t>The last thing H.M. could remember was being rolled into the operating room, and from then on his ability to form new declarative memories was profoundly impaired </a:t>
            </a:r>
          </a:p>
          <a:p>
            <a:pPr lvl="1"/>
            <a:r>
              <a:rPr lang="en-US" dirty="0" smtClean="0"/>
              <a:t>The hippocampus was apparently the source of his ability to consolidate and store any new factual information, because without it, he was completely unable to remember new events or facts</a:t>
            </a:r>
          </a:p>
          <a:p>
            <a:pPr lvl="1"/>
            <a:r>
              <a:rPr lang="en-US" dirty="0" smtClean="0"/>
              <a:t>He carried the same magazine around with him rereading stories, because each time he read them they were completely new to him</a:t>
            </a:r>
          </a:p>
          <a:p>
            <a:pPr lvl="1"/>
            <a:r>
              <a:rPr lang="en-US" dirty="0" smtClean="0"/>
              <a:t>His procedural memory was still intact, only new declarative memory, both episodic and semantic, was lost</a:t>
            </a:r>
          </a:p>
          <a:p>
            <a:pPr lvl="1"/>
            <a:r>
              <a:rPr lang="en-US" dirty="0" smtClean="0"/>
              <a:t>He died in December, 2008, at the age of 82 and his brain was donated to science </a:t>
            </a:r>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Organic Amnesia </a:t>
            </a:r>
            <a:endParaRPr lang="en-US" dirty="0"/>
          </a:p>
        </p:txBody>
      </p:sp>
      <p:sp>
        <p:nvSpPr>
          <p:cNvPr id="3" name="Content Placeholder 2"/>
          <p:cNvSpPr>
            <a:spLocks noGrp="1"/>
          </p:cNvSpPr>
          <p:nvPr>
            <p:ph sz="quarter" idx="1"/>
          </p:nvPr>
        </p:nvSpPr>
        <p:spPr/>
        <p:txBody>
          <a:bodyPr/>
          <a:lstStyle/>
          <a:p>
            <a:r>
              <a:rPr lang="en-US" dirty="0" smtClean="0"/>
              <a:t>An inability to remember brought on by some physical cause</a:t>
            </a:r>
          </a:p>
          <a:p>
            <a:r>
              <a:rPr lang="en-US" dirty="0" smtClean="0"/>
              <a:t>There are 2 forms of severe loss of memory disorders caused by problems in the functioning of the memory areas of the brain</a:t>
            </a:r>
          </a:p>
          <a:p>
            <a:pPr lvl="1"/>
            <a:r>
              <a:rPr lang="en-US" dirty="0" smtClean="0"/>
              <a:t>Retrograde amnesia and </a:t>
            </a:r>
            <a:r>
              <a:rPr lang="en-US" dirty="0" err="1" smtClean="0"/>
              <a:t>anterograde</a:t>
            </a:r>
            <a:r>
              <a:rPr lang="en-US" dirty="0" smtClean="0"/>
              <a:t> amnesia</a:t>
            </a:r>
          </a:p>
          <a:p>
            <a:r>
              <a:rPr lang="en-US" dirty="0" smtClean="0"/>
              <a:t>These problems can result from concussions, brain injuries brought on by trauma, alcoholism, or disorders of the aging brain</a:t>
            </a:r>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772400" cy="1143000"/>
          </a:xfrm>
        </p:spPr>
        <p:txBody>
          <a:bodyPr/>
          <a:lstStyle/>
          <a:p>
            <a:r>
              <a:rPr lang="en-US" dirty="0" smtClean="0"/>
              <a:t>Retrograde Amnesia </a:t>
            </a:r>
            <a:endParaRPr lang="en-US" dirty="0"/>
          </a:p>
        </p:txBody>
      </p:sp>
      <p:sp>
        <p:nvSpPr>
          <p:cNvPr id="3" name="Content Placeholder 2"/>
          <p:cNvSpPr>
            <a:spLocks noGrp="1"/>
          </p:cNvSpPr>
          <p:nvPr>
            <p:ph sz="quarter" idx="1"/>
          </p:nvPr>
        </p:nvSpPr>
        <p:spPr>
          <a:xfrm>
            <a:off x="457200" y="1295400"/>
            <a:ext cx="8229600" cy="5029200"/>
          </a:xfrm>
        </p:spPr>
        <p:txBody>
          <a:bodyPr>
            <a:normAutofit fontScale="77500" lnSpcReduction="20000"/>
          </a:bodyPr>
          <a:lstStyle/>
          <a:p>
            <a:r>
              <a:rPr lang="en-US" b="1" dirty="0" smtClean="0"/>
              <a:t>Retrograde amnesia </a:t>
            </a:r>
            <a:r>
              <a:rPr lang="en-US" dirty="0" smtClean="0"/>
              <a:t>– loss of memory from the point of some injury or trauma backwards, or loss of memory for the past</a:t>
            </a:r>
          </a:p>
          <a:p>
            <a:r>
              <a:rPr lang="en-US" dirty="0" smtClean="0"/>
              <a:t>Ex. People who are in accidents in which they experience head injury are often unable to recall the accident itself</a:t>
            </a:r>
          </a:p>
          <a:p>
            <a:pPr lvl="1"/>
            <a:r>
              <a:rPr lang="en-US" dirty="0" smtClean="0"/>
              <a:t>Sometimes they cannot remember the last several hours or even days before the accident</a:t>
            </a:r>
          </a:p>
          <a:p>
            <a:r>
              <a:rPr lang="en-US" dirty="0" smtClean="0"/>
              <a:t>What apparently happens is that the consolidation process, which was busy making the physical changes to allow new memories to be stored, gets disrupted and loses everything that was not already nearly “finished”</a:t>
            </a:r>
          </a:p>
          <a:p>
            <a:r>
              <a:rPr lang="en-US" dirty="0" smtClean="0"/>
              <a:t>Ex. Imagine you are writing a paper and your computer automatically saves the document every 10 minutes</a:t>
            </a:r>
          </a:p>
          <a:p>
            <a:pPr lvl="1"/>
            <a:r>
              <a:rPr lang="en-US" dirty="0" smtClean="0"/>
              <a:t>All of a sudden the power goes out</a:t>
            </a:r>
          </a:p>
          <a:p>
            <a:pPr lvl="1"/>
            <a:r>
              <a:rPr lang="en-US" dirty="0" smtClean="0"/>
              <a:t>When the power comes back on, all the files that had already been saved will still be intact, but the work from the last 10 minutes or so will be missing</a:t>
            </a:r>
          </a:p>
          <a:p>
            <a:r>
              <a:rPr lang="en-US" dirty="0" smtClean="0"/>
              <a:t>This is similar to what happens when someone’s consolidation process is disrupted</a:t>
            </a:r>
          </a:p>
          <a:p>
            <a:pPr lvl="1"/>
            <a:r>
              <a:rPr lang="en-US" dirty="0" smtClean="0"/>
              <a:t>All memories that were in the process of being stored, but are not yet permanent, are lost</a:t>
            </a:r>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Retrograde Amnesia </a:t>
            </a:r>
            <a:endParaRPr lang="en-US" dirty="0"/>
          </a:p>
        </p:txBody>
      </p:sp>
      <p:sp>
        <p:nvSpPr>
          <p:cNvPr id="3" name="Content Placeholder 2"/>
          <p:cNvSpPr>
            <a:spLocks noGrp="1"/>
          </p:cNvSpPr>
          <p:nvPr>
            <p:ph sz="quarter" idx="1"/>
          </p:nvPr>
        </p:nvSpPr>
        <p:spPr>
          <a:xfrm>
            <a:off x="457200" y="1447800"/>
            <a:ext cx="8229600" cy="4572000"/>
          </a:xfrm>
        </p:spPr>
        <p:txBody>
          <a:bodyPr>
            <a:normAutofit fontScale="92500" lnSpcReduction="10000"/>
          </a:bodyPr>
          <a:lstStyle/>
          <a:p>
            <a:r>
              <a:rPr lang="en-US" dirty="0" smtClean="0"/>
              <a:t>One of the therapies for severe depression is electroconvulsive therapy (ECT) which electrically induces mild seizures </a:t>
            </a:r>
          </a:p>
          <a:p>
            <a:r>
              <a:rPr lang="en-US" dirty="0" smtClean="0"/>
              <a:t>In one study with depressed patients who were being treated with ECT, participants were tested for their memory of certain TV shows, both before and after the treatment</a:t>
            </a:r>
          </a:p>
          <a:p>
            <a:pPr lvl="1"/>
            <a:r>
              <a:rPr lang="en-US" dirty="0" smtClean="0"/>
              <a:t>Before treatment, recent shows were recalled in more detail and more often than older ones</a:t>
            </a:r>
          </a:p>
          <a:p>
            <a:pPr lvl="1"/>
            <a:r>
              <a:rPr lang="en-US" dirty="0" smtClean="0"/>
              <a:t>But after treatment, patients seemed to forget the </a:t>
            </a:r>
            <a:r>
              <a:rPr lang="en-US" i="1" dirty="0" smtClean="0"/>
              <a:t>last 3 years of shows</a:t>
            </a:r>
            <a:r>
              <a:rPr lang="en-US" dirty="0" smtClean="0"/>
              <a:t>, remembering only the older ones</a:t>
            </a:r>
          </a:p>
          <a:p>
            <a:r>
              <a:rPr lang="en-US" dirty="0" smtClean="0"/>
              <a:t>Not only does this indicate that memories are lost when consolidation is disrupted, but also that consolidation may take not just days or months but sometimes years to be completed </a:t>
            </a:r>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Anterograde</a:t>
            </a:r>
            <a:r>
              <a:rPr lang="en-US" dirty="0" smtClean="0"/>
              <a:t> Amnesia</a:t>
            </a:r>
            <a:endParaRPr lang="en-US" dirty="0"/>
          </a:p>
        </p:txBody>
      </p:sp>
      <p:sp>
        <p:nvSpPr>
          <p:cNvPr id="3" name="Content Placeholder 2"/>
          <p:cNvSpPr>
            <a:spLocks noGrp="1"/>
          </p:cNvSpPr>
          <p:nvPr>
            <p:ph sz="quarter" idx="1"/>
          </p:nvPr>
        </p:nvSpPr>
        <p:spPr>
          <a:xfrm>
            <a:off x="609600" y="1447800"/>
            <a:ext cx="8077200" cy="4572000"/>
          </a:xfrm>
        </p:spPr>
        <p:txBody>
          <a:bodyPr>
            <a:normAutofit fontScale="77500" lnSpcReduction="20000"/>
          </a:bodyPr>
          <a:lstStyle/>
          <a:p>
            <a:r>
              <a:rPr lang="en-US" b="1" dirty="0" err="1" smtClean="0"/>
              <a:t>Anterograde</a:t>
            </a:r>
            <a:r>
              <a:rPr lang="en-US" b="1" dirty="0" smtClean="0"/>
              <a:t> amnesia </a:t>
            </a:r>
            <a:r>
              <a:rPr lang="en-US" dirty="0" smtClean="0"/>
              <a:t>– the loss of memories from the point of injury or illness forward</a:t>
            </a:r>
          </a:p>
          <a:p>
            <a:r>
              <a:rPr lang="en-US" dirty="0" smtClean="0"/>
              <a:t>Can temporarily be caused by concussions or permanently by severe trauma or illness</a:t>
            </a:r>
          </a:p>
          <a:p>
            <a:r>
              <a:rPr lang="en-US" dirty="0" smtClean="0"/>
              <a:t>Individuals with this type of amnesia have difficulty remembering anything new (like the previous story of H.M.)</a:t>
            </a:r>
          </a:p>
          <a:p>
            <a:r>
              <a:rPr lang="en-US" dirty="0" smtClean="0"/>
              <a:t>This type of amnesia is most often seen in people with </a:t>
            </a:r>
            <a:r>
              <a:rPr lang="en-US" b="1" i="1" dirty="0" smtClean="0"/>
              <a:t>senile dementia</a:t>
            </a:r>
            <a:r>
              <a:rPr lang="en-US" b="1" dirty="0" smtClean="0"/>
              <a:t> </a:t>
            </a:r>
            <a:r>
              <a:rPr lang="en-US" dirty="0" smtClean="0"/>
              <a:t>– mental disorder in which sever forgetfulness, mental confusion, and mood swings are the primary symptoms </a:t>
            </a:r>
          </a:p>
          <a:p>
            <a:r>
              <a:rPr lang="en-US" dirty="0" smtClean="0"/>
              <a:t>Ex. Imagine your hard drive on your computer has become defective </a:t>
            </a:r>
          </a:p>
          <a:p>
            <a:pPr lvl="1"/>
            <a:r>
              <a:rPr lang="en-US" dirty="0" smtClean="0"/>
              <a:t>You can read data that are already on the hard drive, but you can’t save any new information</a:t>
            </a:r>
          </a:p>
          <a:p>
            <a:pPr lvl="1"/>
            <a:r>
              <a:rPr lang="en-US" dirty="0" smtClean="0"/>
              <a:t>As long as you are looking at the data in you open computer window (i.e. attending to it), you can access it, but as soon as you close that window (i.e. stop thinking about it), the information is lost, because it was never transferred to the hard drive (i.e. LTM)</a:t>
            </a:r>
            <a:endParaRPr 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Infantile Amnesia </a:t>
            </a:r>
            <a:endParaRPr lang="en-US" dirty="0"/>
          </a:p>
        </p:txBody>
      </p:sp>
      <p:sp>
        <p:nvSpPr>
          <p:cNvPr id="3" name="Content Placeholder 2"/>
          <p:cNvSpPr>
            <a:spLocks noGrp="1"/>
          </p:cNvSpPr>
          <p:nvPr>
            <p:ph sz="quarter" idx="1"/>
          </p:nvPr>
        </p:nvSpPr>
        <p:spPr>
          <a:xfrm>
            <a:off x="609600" y="1447800"/>
            <a:ext cx="8077200" cy="4800600"/>
          </a:xfrm>
        </p:spPr>
        <p:txBody>
          <a:bodyPr>
            <a:normAutofit fontScale="77500" lnSpcReduction="20000"/>
          </a:bodyPr>
          <a:lstStyle/>
          <a:p>
            <a:r>
              <a:rPr lang="en-US" b="1" dirty="0" smtClean="0"/>
              <a:t>Infantile amnesia </a:t>
            </a:r>
            <a:r>
              <a:rPr lang="en-US" dirty="0" smtClean="0"/>
              <a:t>– the inability to retrieve memories from before age 3</a:t>
            </a:r>
          </a:p>
          <a:p>
            <a:r>
              <a:rPr lang="en-US" dirty="0" smtClean="0"/>
              <a:t>Early memories tend to be implicit</a:t>
            </a:r>
          </a:p>
          <a:p>
            <a:pPr lvl="1"/>
            <a:r>
              <a:rPr lang="en-US" dirty="0" smtClean="0"/>
              <a:t>Meaning they are difficult to bring into consciousness</a:t>
            </a:r>
          </a:p>
          <a:p>
            <a:r>
              <a:rPr lang="en-US" dirty="0" smtClean="0"/>
              <a:t>Explicit memory, which is more verbal and conscious, doesn’t really develop until after about age 2</a:t>
            </a:r>
          </a:p>
          <a:p>
            <a:pPr lvl="1"/>
            <a:r>
              <a:rPr lang="en-US" dirty="0" smtClean="0"/>
              <a:t>when the hippocampus is more fully developed and language skills emerge </a:t>
            </a:r>
          </a:p>
          <a:p>
            <a:r>
              <a:rPr lang="en-US" dirty="0" smtClean="0"/>
              <a:t>When a person does claim to “remember” events from infancy, it’s usually based on what family members have told the person about the event and not a genuine memory</a:t>
            </a:r>
          </a:p>
          <a:p>
            <a:pPr lvl="1"/>
            <a:r>
              <a:rPr lang="en-US" dirty="0" smtClean="0"/>
              <a:t>In this type of “manufactured” memory, it often seems like you are watching yourself in the memory like you are an actor</a:t>
            </a:r>
          </a:p>
          <a:p>
            <a:pPr lvl="1"/>
            <a:r>
              <a:rPr lang="en-US" dirty="0" smtClean="0"/>
              <a:t>In genuine memory, you would remember the event through your own eyes (as if you were the camera)</a:t>
            </a:r>
          </a:p>
          <a:p>
            <a:r>
              <a:rPr lang="en-US" dirty="0" smtClean="0"/>
              <a:t>As children develop the capacity for explicit memories and language, they are able to talk about shared memories with adults </a:t>
            </a:r>
          </a:p>
          <a:p>
            <a:pPr lvl="1"/>
            <a:r>
              <a:rPr lang="en-US" dirty="0" smtClean="0"/>
              <a:t>They begin to develop </a:t>
            </a:r>
            <a:r>
              <a:rPr lang="en-US" b="1" dirty="0" smtClean="0"/>
              <a:t>autobiographical memory </a:t>
            </a:r>
            <a:r>
              <a:rPr lang="en-US" dirty="0" smtClean="0"/>
              <a:t>– the memory for events and facts related to one’s personal life story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Which Model Explains Which Aspects of Memory</a:t>
            </a:r>
            <a:endParaRPr lang="en-US" dirty="0"/>
          </a:p>
        </p:txBody>
      </p:sp>
      <p:sp>
        <p:nvSpPr>
          <p:cNvPr id="3" name="Content Placeholder 2"/>
          <p:cNvSpPr>
            <a:spLocks noGrp="1"/>
          </p:cNvSpPr>
          <p:nvPr>
            <p:ph sz="quarter" idx="1"/>
          </p:nvPr>
        </p:nvSpPr>
        <p:spPr>
          <a:xfrm>
            <a:off x="533400" y="1447800"/>
            <a:ext cx="8153400" cy="4800600"/>
          </a:xfrm>
        </p:spPr>
        <p:txBody>
          <a:bodyPr>
            <a:normAutofit fontScale="85000" lnSpcReduction="20000"/>
          </a:bodyPr>
          <a:lstStyle/>
          <a:p>
            <a:r>
              <a:rPr lang="en-US" dirty="0" smtClean="0"/>
              <a:t>All of three models can be used to explain some, if not all, research findings about memory</a:t>
            </a:r>
          </a:p>
          <a:p>
            <a:r>
              <a:rPr lang="en-US" dirty="0" smtClean="0"/>
              <a:t>Information-processing model</a:t>
            </a:r>
          </a:p>
          <a:p>
            <a:pPr lvl="1"/>
            <a:r>
              <a:rPr lang="en-US" dirty="0" smtClean="0"/>
              <a:t>Provides a “big picture” view of how the various memory systems relate to each other – how the “memory machine” works</a:t>
            </a:r>
          </a:p>
          <a:p>
            <a:r>
              <a:rPr lang="en-US" dirty="0" smtClean="0"/>
              <a:t>PDP model</a:t>
            </a:r>
          </a:p>
          <a:p>
            <a:pPr lvl="1"/>
            <a:r>
              <a:rPr lang="en-US" dirty="0" smtClean="0"/>
              <a:t>Is less about the mechanics of memory and more about the connections and timing of the memory process</a:t>
            </a:r>
          </a:p>
          <a:p>
            <a:r>
              <a:rPr lang="en-US" dirty="0" smtClean="0"/>
              <a:t>Levels-of-processing model</a:t>
            </a:r>
          </a:p>
          <a:p>
            <a:pPr lvl="1"/>
            <a:r>
              <a:rPr lang="en-US" dirty="0" smtClean="0"/>
              <a:t>The depth to which information is processed addresses the strength of those parallel connections within each of the three memory systems, with strength and duration of the memory increasing as the level of processing deepens </a:t>
            </a:r>
          </a:p>
          <a:p>
            <a:r>
              <a:rPr lang="en-US" dirty="0" smtClean="0"/>
              <a:t>Although the information-processing model takes center stage for explaining memory for now, it is important to remember the concepts of the levels at which information is processed and the way that those processes may take place </a:t>
            </a:r>
          </a:p>
          <a:p>
            <a:pPr lvl="1"/>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2372</TotalTime>
  <Words>11102</Words>
  <Application>Microsoft Office PowerPoint</Application>
  <PresentationFormat>On-screen Show (4:3)</PresentationFormat>
  <Paragraphs>666</Paragraphs>
  <Slides>88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88</vt:i4>
      </vt:variant>
    </vt:vector>
  </HeadingPairs>
  <TitlesOfParts>
    <vt:vector size="92" baseType="lpstr">
      <vt:lpstr>Franklin Gothic Book</vt:lpstr>
      <vt:lpstr>Perpetua</vt:lpstr>
      <vt:lpstr>Wingdings 2</vt:lpstr>
      <vt:lpstr>Equity</vt:lpstr>
      <vt:lpstr>Memory </vt:lpstr>
      <vt:lpstr>Three Processes of Memory </vt:lpstr>
      <vt:lpstr>Encoding: Putting Information In</vt:lpstr>
      <vt:lpstr>Storage: Keeping Information In</vt:lpstr>
      <vt:lpstr>Retrieval: Getting Information Out</vt:lpstr>
      <vt:lpstr>Models of Memory: Information-Processing</vt:lpstr>
      <vt:lpstr>Models of Memory: Parallel Distributed Processing (PDP) Model </vt:lpstr>
      <vt:lpstr>Models of Memory: Levels-of-Processing Model</vt:lpstr>
      <vt:lpstr>Which Model Explains Which Aspects of Memory</vt:lpstr>
      <vt:lpstr>Information-Processing Model:  3 Memory Systems</vt:lpstr>
      <vt:lpstr>Sensory Memory </vt:lpstr>
      <vt:lpstr>Iconic Sensory Memory: Capacity </vt:lpstr>
      <vt:lpstr>Iconic Sensory Memory: Duration</vt:lpstr>
      <vt:lpstr>Iconic Memory: Function</vt:lpstr>
      <vt:lpstr>Echoic Sensory Memory </vt:lpstr>
      <vt:lpstr>Echoic Sensory Memory </vt:lpstr>
      <vt:lpstr>Short-Term and Working Memory </vt:lpstr>
      <vt:lpstr>Short-Term and Working Memory </vt:lpstr>
      <vt:lpstr>Short-Term and Working Memory </vt:lpstr>
      <vt:lpstr>Short-Term and Working Memory </vt:lpstr>
      <vt:lpstr>Short-Term and Working Memory </vt:lpstr>
      <vt:lpstr>Short-Term and Working Memory </vt:lpstr>
      <vt:lpstr>Short-Term and Working Memory </vt:lpstr>
      <vt:lpstr>STM Capacity: The Magic Number 7</vt:lpstr>
      <vt:lpstr>STM Capacity: Chunking</vt:lpstr>
      <vt:lpstr>“Short”-Term Memory: How Long Does it Last? </vt:lpstr>
      <vt:lpstr>STM: Maintenance Rehearsal </vt:lpstr>
      <vt:lpstr>Long-Term Memory </vt:lpstr>
      <vt:lpstr>Long-Term Memory </vt:lpstr>
      <vt:lpstr>LTM: Elaborative Rehearsal </vt:lpstr>
      <vt:lpstr>Types of Long-Term Information </vt:lpstr>
      <vt:lpstr>Procedural (Nondeclarative) LTM</vt:lpstr>
      <vt:lpstr>Procedural (Nondeclarative) LTM</vt:lpstr>
      <vt:lpstr>Procedural (Nondeclarative) LTM</vt:lpstr>
      <vt:lpstr>Procedural (Nondeclarative) LTM</vt:lpstr>
      <vt:lpstr>Declarative LTM</vt:lpstr>
      <vt:lpstr>Declarative LTM: Semantic </vt:lpstr>
      <vt:lpstr>Declarative LTM: Episodic</vt:lpstr>
      <vt:lpstr>Declarative LTM: Episodic &amp; Semantic</vt:lpstr>
      <vt:lpstr>PowerPoint Presentation</vt:lpstr>
      <vt:lpstr>LTM Organization </vt:lpstr>
      <vt:lpstr>PowerPoint Presentation</vt:lpstr>
      <vt:lpstr>LTM Organization </vt:lpstr>
      <vt:lpstr>LTM Organization </vt:lpstr>
      <vt:lpstr>Retrieval of Long-Term Memories: Retrieval Cues</vt:lpstr>
      <vt:lpstr>Encoding Specificity and State-Dependent Learning: Context &amp; Mood</vt:lpstr>
      <vt:lpstr>Encoding Specificity and State-Dependent Learning: Context &amp; Mood</vt:lpstr>
      <vt:lpstr>Encoding Specificity and State-Dependent Learning: Context &amp; Mood</vt:lpstr>
      <vt:lpstr>Difference Between Recall and Recognition</vt:lpstr>
      <vt:lpstr>Recall: Retrieval Failure</vt:lpstr>
      <vt:lpstr>Recall: Retrieval Failure</vt:lpstr>
      <vt:lpstr>Recall: The Serial Position Effect</vt:lpstr>
      <vt:lpstr>PowerPoint Presentation</vt:lpstr>
      <vt:lpstr>Serial Position Effect</vt:lpstr>
      <vt:lpstr>Serial Position Effect</vt:lpstr>
      <vt:lpstr>Recognition</vt:lpstr>
      <vt:lpstr>Recognition: False Positive </vt:lpstr>
      <vt:lpstr>Automatic Encoding</vt:lpstr>
      <vt:lpstr>Automatic Encoding: Flashbulb Memories</vt:lpstr>
      <vt:lpstr>Automatic Encoding: Flashbulb Memories</vt:lpstr>
      <vt:lpstr>The Reconstructive Nature of Long-Term Memory Retrieval </vt:lpstr>
      <vt:lpstr>Constructive Processing of Memories</vt:lpstr>
      <vt:lpstr>Memory Retrieval Problems </vt:lpstr>
      <vt:lpstr>The Misinformation Effect</vt:lpstr>
      <vt:lpstr>Reliability of Memory Retrieval </vt:lpstr>
      <vt:lpstr>Reliability of Memory Retrieval </vt:lpstr>
      <vt:lpstr>Reliability of Memory Retrieval </vt:lpstr>
      <vt:lpstr>Reliability of Memory Retrieval </vt:lpstr>
      <vt:lpstr>Reliability of Memory Retrieval </vt:lpstr>
      <vt:lpstr>Reliability of Memory Retrieval </vt:lpstr>
      <vt:lpstr>Forgetting: Ebbinghaus and The Forgetting Curve</vt:lpstr>
      <vt:lpstr>Forgetting: Ebbinghaus and The Forgetting Curve</vt:lpstr>
      <vt:lpstr>Ebbinghaus: Distributed Practice </vt:lpstr>
      <vt:lpstr>Encoding Failure</vt:lpstr>
      <vt:lpstr>PowerPoint Presentation</vt:lpstr>
      <vt:lpstr>Memory Trace Decay Theory </vt:lpstr>
      <vt:lpstr>Interference Theory </vt:lpstr>
      <vt:lpstr>Proactive Interference </vt:lpstr>
      <vt:lpstr>Retroactive Interference </vt:lpstr>
      <vt:lpstr>PowerPoint Presentation</vt:lpstr>
      <vt:lpstr>Neuroscience of Memory </vt:lpstr>
      <vt:lpstr>Neural Activity, Structure, and Proteins in Memory Formation</vt:lpstr>
      <vt:lpstr>The Hippocampus and Memory </vt:lpstr>
      <vt:lpstr>Organic Amnesia </vt:lpstr>
      <vt:lpstr>Retrograde Amnesia </vt:lpstr>
      <vt:lpstr>Retrograde Amnesia </vt:lpstr>
      <vt:lpstr>Anterograde Amnesia</vt:lpstr>
      <vt:lpstr>Infantile Amnesia </vt:lpstr>
    </vt:vector>
  </TitlesOfParts>
  <Company>Western Carolina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Memory</dc:title>
  <dc:creator>Ashton Caroline Southard</dc:creator>
  <cp:lastModifiedBy>Ashton C. Southard</cp:lastModifiedBy>
  <cp:revision>74</cp:revision>
  <dcterms:created xsi:type="dcterms:W3CDTF">2011-10-16T17:56:49Z</dcterms:created>
  <dcterms:modified xsi:type="dcterms:W3CDTF">2014-07-22T20:15:27Z</dcterms:modified>
</cp:coreProperties>
</file>