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25" y="-6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0B6F523-4F2B-4BA2-A190-BDF46C65D6EB}" type="datetimeFigureOut">
              <a:rPr lang="en-US" smtClean="0"/>
              <a:pPr/>
              <a:t>9/13/2011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76A3F9F-3A5F-4585-88C7-99B3FB90150C}"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B6F523-4F2B-4BA2-A190-BDF46C65D6EB}" type="datetimeFigureOut">
              <a:rPr lang="en-US" smtClean="0"/>
              <a:pPr/>
              <a:t>9/13/2011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A3F9F-3A5F-4585-88C7-99B3FB9015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B6F523-4F2B-4BA2-A190-BDF46C65D6EB}" type="datetimeFigureOut">
              <a:rPr lang="en-US" smtClean="0"/>
              <a:pPr/>
              <a:t>9/13/2011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A3F9F-3A5F-4585-88C7-99B3FB9015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0B6F523-4F2B-4BA2-A190-BDF46C65D6EB}" type="datetimeFigureOut">
              <a:rPr lang="en-US" smtClean="0"/>
              <a:pPr/>
              <a:t>9/13/2011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A3F9F-3A5F-4585-88C7-99B3FB90150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B6F523-4F2B-4BA2-A190-BDF46C65D6EB}" type="datetimeFigureOut">
              <a:rPr lang="en-US" smtClean="0"/>
              <a:pPr/>
              <a:t>9/13/2011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76A3F9F-3A5F-4585-88C7-99B3FB90150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B6F523-4F2B-4BA2-A190-BDF46C65D6EB}" type="datetimeFigureOut">
              <a:rPr lang="en-US" smtClean="0"/>
              <a:pPr/>
              <a:t>9/13/2011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6A3F9F-3A5F-4585-88C7-99B3FB90150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0B6F523-4F2B-4BA2-A190-BDF46C65D6EB}" type="datetimeFigureOut">
              <a:rPr lang="en-US" smtClean="0"/>
              <a:pPr/>
              <a:t>9/13/2011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6A3F9F-3A5F-4585-88C7-99B3FB90150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B6F523-4F2B-4BA2-A190-BDF46C65D6EB}" type="datetimeFigureOut">
              <a:rPr lang="en-US" smtClean="0"/>
              <a:pPr/>
              <a:t>9/13/2011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6A3F9F-3A5F-4585-88C7-99B3FB9015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6F523-4F2B-4BA2-A190-BDF46C65D6EB}" type="datetimeFigureOut">
              <a:rPr lang="en-US" smtClean="0"/>
              <a:pPr/>
              <a:t>9/13/2011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6A3F9F-3A5F-4585-88C7-99B3FB9015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B6F523-4F2B-4BA2-A190-BDF46C65D6EB}" type="datetimeFigureOut">
              <a:rPr lang="en-US" smtClean="0"/>
              <a:pPr/>
              <a:t>9/13/2011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6A3F9F-3A5F-4585-88C7-99B3FB90150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B6F523-4F2B-4BA2-A190-BDF46C65D6EB}" type="datetimeFigureOut">
              <a:rPr lang="en-US" smtClean="0"/>
              <a:pPr/>
              <a:t>9/13/2011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76A3F9F-3A5F-4585-88C7-99B3FB90150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0B6F523-4F2B-4BA2-A190-BDF46C65D6EB}" type="datetimeFigureOut">
              <a:rPr lang="en-US" smtClean="0"/>
              <a:pPr/>
              <a:t>9/13/2011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76A3F9F-3A5F-4585-88C7-99B3FB9015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Chapter 6</a:t>
            </a:r>
            <a:endParaRPr lang="en-US" dirty="0"/>
          </a:p>
        </p:txBody>
      </p:sp>
      <p:sp>
        <p:nvSpPr>
          <p:cNvPr id="2" name="Title 1"/>
          <p:cNvSpPr>
            <a:spLocks noGrp="1"/>
          </p:cNvSpPr>
          <p:nvPr>
            <p:ph type="ctrTitle"/>
          </p:nvPr>
        </p:nvSpPr>
        <p:spPr/>
        <p:txBody>
          <a:bodyPr/>
          <a:lstStyle/>
          <a:p>
            <a:r>
              <a:rPr lang="en-US" dirty="0" smtClean="0"/>
              <a:t>Emotional and Social Development in Infancy and Toddlerhood</a:t>
            </a:r>
            <a:endParaRPr lang="en-US" dirty="0"/>
          </a:p>
        </p:txBody>
      </p:sp>
    </p:spTree>
    <p:extLst>
      <p:ext uri="{BB962C8B-B14F-4D97-AF65-F5344CB8AC3E}">
        <p14:creationId xmlns:p14="http://schemas.microsoft.com/office/powerpoint/2010/main" xmlns="" val="1963570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and Responding to the Emotions of Others </a:t>
            </a:r>
            <a:endParaRPr lang="en-US" dirty="0"/>
          </a:p>
        </p:txBody>
      </p:sp>
      <p:sp>
        <p:nvSpPr>
          <p:cNvPr id="3" name="Content Placeholder 2"/>
          <p:cNvSpPr>
            <a:spLocks noGrp="1"/>
          </p:cNvSpPr>
          <p:nvPr>
            <p:ph sz="quarter" idx="1"/>
          </p:nvPr>
        </p:nvSpPr>
        <p:spPr/>
        <p:txBody>
          <a:bodyPr/>
          <a:lstStyle/>
          <a:p>
            <a:r>
              <a:rPr lang="en-US" dirty="0" smtClean="0"/>
              <a:t>8-10 months – infants engage in </a:t>
            </a:r>
            <a:r>
              <a:rPr lang="en-US" b="1" dirty="0" smtClean="0"/>
              <a:t>social referencing</a:t>
            </a:r>
            <a:endParaRPr lang="en-US" dirty="0" smtClean="0"/>
          </a:p>
          <a:p>
            <a:pPr lvl="1"/>
            <a:r>
              <a:rPr lang="en-US" dirty="0" smtClean="0"/>
              <a:t>Actively seeking emotional information from a trusted person in an uncertain situation</a:t>
            </a:r>
          </a:p>
          <a:p>
            <a:r>
              <a:rPr lang="en-US" dirty="0" smtClean="0"/>
              <a:t>Studies show that the caregiver’s emotional expression (happy, angry, or fearful) influences whether a 1 year old will be wary of strangers, play with an unfamiliar toy, or cross the deep side of the visual cliff</a:t>
            </a:r>
          </a:p>
          <a:p>
            <a:r>
              <a:rPr lang="en-US" dirty="0" smtClean="0"/>
              <a:t>Babies use these signals to guide their own actions and to find out about others’ intentions and preferences </a:t>
            </a:r>
            <a:endParaRPr lang="en-US" dirty="0"/>
          </a:p>
        </p:txBody>
      </p:sp>
      <p:pic>
        <p:nvPicPr>
          <p:cNvPr id="1026" name="Picture 2" descr="http://t0.gstatic.com/images?q=tbn:ANd9GcR1Y8BGsGjBXwqv4EOOfKWZzd_t9hOFgSIodQTwuOLfR23_CLH_U3P0sMCO"/>
          <p:cNvPicPr>
            <a:picLocks noChangeAspect="1" noChangeArrowheads="1"/>
          </p:cNvPicPr>
          <p:nvPr/>
        </p:nvPicPr>
        <p:blipFill>
          <a:blip r:embed="rId2" cstate="print"/>
          <a:srcRect/>
          <a:stretch>
            <a:fillRect/>
          </a:stretch>
        </p:blipFill>
        <p:spPr bwMode="auto">
          <a:xfrm>
            <a:off x="7086600" y="4953000"/>
            <a:ext cx="1123950" cy="15716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Emergence of Self-Conscious Emotions</a:t>
            </a:r>
            <a:endParaRPr lang="en-US" dirty="0"/>
          </a:p>
        </p:txBody>
      </p:sp>
      <p:sp>
        <p:nvSpPr>
          <p:cNvPr id="3" name="Content Placeholder 2"/>
          <p:cNvSpPr>
            <a:spLocks noGrp="1"/>
          </p:cNvSpPr>
          <p:nvPr>
            <p:ph sz="quarter" idx="1"/>
          </p:nvPr>
        </p:nvSpPr>
        <p:spPr/>
        <p:txBody>
          <a:bodyPr/>
          <a:lstStyle/>
          <a:p>
            <a:r>
              <a:rPr lang="en-US" dirty="0" smtClean="0"/>
              <a:t>Self-conscious emotions – guilt, shame, embarrassment, envy, and pride</a:t>
            </a:r>
          </a:p>
          <a:p>
            <a:pPr lvl="1"/>
            <a:r>
              <a:rPr lang="en-US" dirty="0" smtClean="0"/>
              <a:t>Called self-conscious because each involves injury to or enhancement of our sense of self</a:t>
            </a:r>
          </a:p>
          <a:p>
            <a:pPr lvl="1"/>
            <a:r>
              <a:rPr lang="en-US" dirty="0" smtClean="0"/>
              <a:t>Appear at the end of the 2</a:t>
            </a:r>
            <a:r>
              <a:rPr lang="en-US" baseline="30000" dirty="0" smtClean="0"/>
              <a:t>nd</a:t>
            </a:r>
            <a:r>
              <a:rPr lang="en-US" dirty="0" smtClean="0"/>
              <a:t> year as toddlers become firmly aware of the self as a separate, unique individual </a:t>
            </a:r>
          </a:p>
          <a:p>
            <a:pPr lvl="1"/>
            <a:r>
              <a:rPr lang="en-US" dirty="0" smtClean="0"/>
              <a:t>Adult instruction also contributes to the emergence of self-conscious emotions</a:t>
            </a:r>
          </a:p>
          <a:p>
            <a:pPr lvl="2"/>
            <a:r>
              <a:rPr lang="en-US" dirty="0" smtClean="0"/>
              <a:t>Ex. “look how far you can throw that ball!”</a:t>
            </a:r>
          </a:p>
          <a:p>
            <a:pPr lvl="2"/>
            <a:r>
              <a:rPr lang="en-US" dirty="0" smtClean="0"/>
              <a:t>Ex. “you should feel ashamed for grabbing that toy!”</a:t>
            </a:r>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Beginnings of Emotional Self-Regulation</a:t>
            </a:r>
            <a:endParaRPr lang="en-US" dirty="0"/>
          </a:p>
        </p:txBody>
      </p:sp>
      <p:sp>
        <p:nvSpPr>
          <p:cNvPr id="3" name="Content Placeholder 2"/>
          <p:cNvSpPr>
            <a:spLocks noGrp="1"/>
          </p:cNvSpPr>
          <p:nvPr>
            <p:ph sz="quarter" idx="1"/>
          </p:nvPr>
        </p:nvSpPr>
        <p:spPr>
          <a:xfrm>
            <a:off x="609600" y="1447800"/>
            <a:ext cx="8077200" cy="4572000"/>
          </a:xfrm>
        </p:spPr>
        <p:txBody>
          <a:bodyPr>
            <a:normAutofit fontScale="85000" lnSpcReduction="20000"/>
          </a:bodyPr>
          <a:lstStyle/>
          <a:p>
            <a:r>
              <a:rPr lang="en-US" dirty="0" smtClean="0"/>
              <a:t>Emotional self-regulation – the strategies we use to adjust our emotional state to a comfortable level of intensity so we can accomplish our goals</a:t>
            </a:r>
          </a:p>
          <a:p>
            <a:r>
              <a:rPr lang="en-US" dirty="0" smtClean="0"/>
              <a:t>Requires voluntary, effortful management of emotions</a:t>
            </a:r>
          </a:p>
          <a:p>
            <a:r>
              <a:rPr lang="en-US" dirty="0" smtClean="0"/>
              <a:t>Improves gradually as a result of development of the cerebral cortex and assistance of caregivers</a:t>
            </a:r>
          </a:p>
          <a:p>
            <a:r>
              <a:rPr lang="en-US" dirty="0" smtClean="0"/>
              <a:t>Infants whose parents correctly interpret and respond sympathetically to their emotional cues tend to be less fussy, easier to sooth, and more interested in exploration</a:t>
            </a:r>
          </a:p>
          <a:p>
            <a:r>
              <a:rPr lang="en-US" dirty="0" smtClean="0"/>
              <a:t>Caregivers provide lessons in socially approved ways of expressing feelings</a:t>
            </a:r>
          </a:p>
          <a:p>
            <a:pPr lvl="1"/>
            <a:r>
              <a:rPr lang="en-US" dirty="0" smtClean="0"/>
              <a:t>Ex. Encouraging babies to suppress negative emotions, such as tantrums, in public areas</a:t>
            </a:r>
          </a:p>
          <a:p>
            <a:r>
              <a:rPr lang="en-US" dirty="0" smtClean="0"/>
              <a:t>Toward the end of the 2</a:t>
            </a:r>
            <a:r>
              <a:rPr lang="en-US" baseline="30000" dirty="0" smtClean="0"/>
              <a:t>nd</a:t>
            </a:r>
            <a:r>
              <a:rPr lang="en-US" dirty="0" smtClean="0"/>
              <a:t> year, toddlers rapidly develop a vocabulary to talking about feelings</a:t>
            </a:r>
          </a:p>
          <a:p>
            <a:pPr lvl="1"/>
            <a:r>
              <a:rPr lang="en-US" dirty="0" smtClean="0"/>
              <a:t>But, they are not yet good at using language to manage emotions, and temper tantrums may occur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Temperament and Development</a:t>
            </a:r>
            <a:endParaRPr lang="en-US" dirty="0"/>
          </a:p>
        </p:txBody>
      </p:sp>
      <p:sp>
        <p:nvSpPr>
          <p:cNvPr id="3" name="Content Placeholder 2"/>
          <p:cNvSpPr>
            <a:spLocks noGrp="1"/>
          </p:cNvSpPr>
          <p:nvPr>
            <p:ph sz="quarter" idx="1"/>
          </p:nvPr>
        </p:nvSpPr>
        <p:spPr/>
        <p:txBody>
          <a:bodyPr/>
          <a:lstStyle/>
          <a:p>
            <a:r>
              <a:rPr lang="en-US" dirty="0" smtClean="0"/>
              <a:t>Temperament – early-appearing stable individual differences in reactivity and self-regulation</a:t>
            </a:r>
          </a:p>
          <a:p>
            <a:pPr lvl="1"/>
            <a:r>
              <a:rPr lang="en-US" dirty="0" smtClean="0"/>
              <a:t>Reactivity – quickness and intensity of emotional arousal, attention, and motor activity</a:t>
            </a:r>
          </a:p>
          <a:p>
            <a:pPr lvl="1"/>
            <a:r>
              <a:rPr lang="en-US" dirty="0" smtClean="0"/>
              <a:t>Self-regulation – strategies that modify reactivity</a:t>
            </a:r>
          </a:p>
          <a:p>
            <a:r>
              <a:rPr lang="en-US" dirty="0" smtClean="0"/>
              <a:t>Thomas &amp; Chess</a:t>
            </a:r>
          </a:p>
          <a:p>
            <a:pPr lvl="1"/>
            <a:r>
              <a:rPr lang="en-US" dirty="0" smtClean="0"/>
              <a:t>Discovered that temperament can increase a child’s chances of experiencing psychological problems, or alternatively, protect a child from the negative effects of a highly stressful home live</a:t>
            </a:r>
          </a:p>
          <a:p>
            <a:pPr lvl="1"/>
            <a:r>
              <a:rPr lang="en-US" dirty="0" smtClean="0"/>
              <a:t>Parenting practices can modify children’s temperament considerably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Temperament and Development</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Thomas &amp; Chess Model: identified  9 dimensions of temperament</a:t>
            </a:r>
          </a:p>
          <a:p>
            <a:pPr lvl="1"/>
            <a:r>
              <a:rPr lang="en-US" b="1" dirty="0" smtClean="0"/>
              <a:t>Activity level </a:t>
            </a:r>
            <a:r>
              <a:rPr lang="en-US" dirty="0" smtClean="0"/>
              <a:t>– ration of active periods to inactive ones</a:t>
            </a:r>
          </a:p>
          <a:p>
            <a:pPr lvl="1"/>
            <a:r>
              <a:rPr lang="en-US" b="1" dirty="0" err="1" smtClean="0"/>
              <a:t>Rhythmicity</a:t>
            </a:r>
            <a:r>
              <a:rPr lang="en-US" dirty="0" smtClean="0"/>
              <a:t> – regularity of body functions, such as sleep wakefulness, hunger, and excretion</a:t>
            </a:r>
          </a:p>
          <a:p>
            <a:pPr lvl="1"/>
            <a:r>
              <a:rPr lang="en-US" b="1" dirty="0" smtClean="0"/>
              <a:t>Distractibility</a:t>
            </a:r>
            <a:r>
              <a:rPr lang="en-US" dirty="0" smtClean="0"/>
              <a:t> – degree to which stimulation from the environment alters behavior (ex. Whether crying stops when a toy is offered)</a:t>
            </a:r>
          </a:p>
          <a:p>
            <a:pPr lvl="1"/>
            <a:r>
              <a:rPr lang="en-US" b="1" dirty="0" smtClean="0"/>
              <a:t>Approach/withdrawal </a:t>
            </a:r>
            <a:r>
              <a:rPr lang="en-US" dirty="0" smtClean="0"/>
              <a:t>– response to a new object, food, or person</a:t>
            </a:r>
          </a:p>
          <a:p>
            <a:pPr lvl="1"/>
            <a:r>
              <a:rPr lang="en-US" b="1" dirty="0" smtClean="0"/>
              <a:t>Adaptability </a:t>
            </a:r>
            <a:r>
              <a:rPr lang="en-US" dirty="0" smtClean="0"/>
              <a:t>– ease with which child adapts to changes in the environment, such as sleeping or eating in a new place</a:t>
            </a:r>
          </a:p>
          <a:p>
            <a:pPr lvl="1"/>
            <a:r>
              <a:rPr lang="en-US" b="1" dirty="0" smtClean="0"/>
              <a:t>Attention span and persistence </a:t>
            </a:r>
            <a:r>
              <a:rPr lang="en-US" dirty="0" smtClean="0"/>
              <a:t>– amount of time devoted to an activity, such as watching a mobile or playing with a toy</a:t>
            </a:r>
          </a:p>
          <a:p>
            <a:pPr lvl="1"/>
            <a:r>
              <a:rPr lang="en-US" b="1" dirty="0" smtClean="0"/>
              <a:t>Intensity of reaction </a:t>
            </a:r>
            <a:r>
              <a:rPr lang="en-US" dirty="0" smtClean="0"/>
              <a:t>– energy level of response, such as laughing, crying, talking, or gross motor activity</a:t>
            </a:r>
          </a:p>
          <a:p>
            <a:pPr lvl="1"/>
            <a:r>
              <a:rPr lang="en-US" b="1" dirty="0" smtClean="0"/>
              <a:t>Threshold of responsiveness </a:t>
            </a:r>
            <a:r>
              <a:rPr lang="en-US" dirty="0" smtClean="0"/>
              <a:t>– intensity of stimulation required to evoke a response</a:t>
            </a:r>
          </a:p>
          <a:p>
            <a:pPr lvl="1"/>
            <a:r>
              <a:rPr lang="en-US" b="1" dirty="0" smtClean="0"/>
              <a:t>Quality of mood </a:t>
            </a:r>
            <a:r>
              <a:rPr lang="en-US" dirty="0" smtClean="0"/>
              <a:t>– amount of friendly, joyful behavior as apposed to unpleasant, unfriendly behavior</a:t>
            </a:r>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Temperament and Development</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Thomas &amp; Chess model: the 9 dimensions cluster together yielding 3 types of children</a:t>
            </a:r>
          </a:p>
          <a:p>
            <a:pPr lvl="1"/>
            <a:r>
              <a:rPr lang="en-US" b="1" dirty="0" smtClean="0"/>
              <a:t>Easy child </a:t>
            </a:r>
            <a:r>
              <a:rPr lang="en-US" dirty="0" smtClean="0"/>
              <a:t>– quickly establishes regular routines in infancy, generally cheerful, and adapts easily to new experiences</a:t>
            </a:r>
          </a:p>
          <a:p>
            <a:pPr lvl="1"/>
            <a:r>
              <a:rPr lang="en-US" b="1" dirty="0" smtClean="0"/>
              <a:t>Difficult child </a:t>
            </a:r>
            <a:r>
              <a:rPr lang="en-US" dirty="0" smtClean="0"/>
              <a:t>– irregular in daily routines, slow to accept new experiences, and tends to react negatively and intensely</a:t>
            </a:r>
          </a:p>
          <a:p>
            <a:pPr lvl="1"/>
            <a:r>
              <a:rPr lang="en-US" b="1" dirty="0" smtClean="0"/>
              <a:t>Slow-to- warm-up </a:t>
            </a:r>
            <a:r>
              <a:rPr lang="en-US" dirty="0" smtClean="0"/>
              <a:t>– inactive, shows mild reactions to environmental stimuli, negative in mood, and adjusts slowly to new experiences </a:t>
            </a:r>
          </a:p>
          <a:p>
            <a:r>
              <a:rPr lang="en-US" dirty="0" smtClean="0"/>
              <a:t>Difficult children are at higher risk for adjustment problems, both anxious withdrawal and aggressive behavior in early and middle childhood</a:t>
            </a:r>
          </a:p>
          <a:p>
            <a:r>
              <a:rPr lang="en-US" dirty="0" smtClean="0"/>
              <a:t>Slow-to-warm-up children present fewer problems than difficult children in early years but tend to show excessive fearfulness and slow constricted behavior in the later preschool and early school years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Temperament and Development</a:t>
            </a:r>
            <a:endParaRPr lang="en-US" dirty="0"/>
          </a:p>
        </p:txBody>
      </p:sp>
      <p:sp>
        <p:nvSpPr>
          <p:cNvPr id="3" name="Content Placeholder 2"/>
          <p:cNvSpPr>
            <a:spLocks noGrp="1"/>
          </p:cNvSpPr>
          <p:nvPr>
            <p:ph sz="quarter" idx="1"/>
          </p:nvPr>
        </p:nvSpPr>
        <p:spPr/>
        <p:txBody>
          <a:bodyPr/>
          <a:lstStyle/>
          <a:p>
            <a:r>
              <a:rPr lang="en-US" dirty="0" err="1" smtClean="0"/>
              <a:t>Rothbart</a:t>
            </a:r>
            <a:r>
              <a:rPr lang="en-US" dirty="0" smtClean="0"/>
              <a:t> Model: combines overlapping dimensions of Thomas and Chess and other researchers</a:t>
            </a:r>
          </a:p>
          <a:p>
            <a:pPr lvl="1"/>
            <a:r>
              <a:rPr lang="en-US" dirty="0" smtClean="0"/>
              <a:t>Reactivity</a:t>
            </a:r>
          </a:p>
          <a:p>
            <a:pPr lvl="2"/>
            <a:r>
              <a:rPr lang="en-US" dirty="0" smtClean="0"/>
              <a:t>Activity level – level of gross motor activity</a:t>
            </a:r>
          </a:p>
          <a:p>
            <a:pPr lvl="2"/>
            <a:r>
              <a:rPr lang="en-US" dirty="0" smtClean="0"/>
              <a:t>Attention span/persistence – duration of orienting or interest persistence</a:t>
            </a:r>
          </a:p>
          <a:p>
            <a:pPr lvl="2"/>
            <a:r>
              <a:rPr lang="en-US" dirty="0" smtClean="0"/>
              <a:t>Fearful distress – wariness and distress in response to intense novel stimuli, including time to adjust to new situations</a:t>
            </a:r>
          </a:p>
          <a:p>
            <a:pPr lvl="2"/>
            <a:r>
              <a:rPr lang="en-US" dirty="0" smtClean="0"/>
              <a:t>Positive affect – frequency of expression of happiness and pleasure</a:t>
            </a:r>
          </a:p>
          <a:p>
            <a:pPr lvl="1"/>
            <a:r>
              <a:rPr lang="en-US" dirty="0" smtClean="0"/>
              <a:t>Self-regulation</a:t>
            </a:r>
          </a:p>
          <a:p>
            <a:pPr lvl="2"/>
            <a:r>
              <a:rPr lang="en-US" b="1" dirty="0" smtClean="0"/>
              <a:t>Effortful control </a:t>
            </a:r>
            <a:r>
              <a:rPr lang="en-US" dirty="0" smtClean="0"/>
              <a:t>– capacity to voluntarily suppress a dominant reactive response in order to plan and execute a more adaptive response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Temperament</a:t>
            </a:r>
            <a:endParaRPr lang="en-US" dirty="0"/>
          </a:p>
        </p:txBody>
      </p:sp>
      <p:sp>
        <p:nvSpPr>
          <p:cNvPr id="3" name="Content Placeholder 2"/>
          <p:cNvSpPr>
            <a:spLocks noGrp="1"/>
          </p:cNvSpPr>
          <p:nvPr>
            <p:ph sz="quarter" idx="1"/>
          </p:nvPr>
        </p:nvSpPr>
        <p:spPr/>
        <p:txBody>
          <a:bodyPr>
            <a:normAutofit/>
          </a:bodyPr>
          <a:lstStyle/>
          <a:p>
            <a:r>
              <a:rPr lang="en-US" dirty="0" smtClean="0"/>
              <a:t>Usually assessed through parent interviews and questionnaires, behavior ratings by medical professionals or caregivers, and laboratory observations</a:t>
            </a:r>
          </a:p>
          <a:p>
            <a:r>
              <a:rPr lang="en-US" dirty="0" smtClean="0"/>
              <a:t>Physiological measures</a:t>
            </a:r>
          </a:p>
          <a:p>
            <a:pPr lvl="1"/>
            <a:r>
              <a:rPr lang="en-US" dirty="0" smtClean="0"/>
              <a:t>Help identify biological bases of temperament, especially for children who fall at the extremes of the positive-affect and fearful-distress dimensions</a:t>
            </a:r>
          </a:p>
          <a:p>
            <a:pPr lvl="1"/>
            <a:r>
              <a:rPr lang="en-US" dirty="0" smtClean="0"/>
              <a:t>Inhibited or shy children – react negatively to and withdraw from novel stimuli</a:t>
            </a:r>
          </a:p>
          <a:p>
            <a:pPr lvl="1"/>
            <a:r>
              <a:rPr lang="en-US" dirty="0" smtClean="0"/>
              <a:t>Uninhibited, or sociable children – display positive emotion to and approach novel stimuli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Stability of Temperament</a:t>
            </a:r>
            <a:endParaRPr lang="en-US" dirty="0"/>
          </a:p>
        </p:txBody>
      </p:sp>
      <p:sp>
        <p:nvSpPr>
          <p:cNvPr id="3" name="Content Placeholder 2"/>
          <p:cNvSpPr>
            <a:spLocks noGrp="1"/>
          </p:cNvSpPr>
          <p:nvPr>
            <p:ph sz="quarter" idx="1"/>
          </p:nvPr>
        </p:nvSpPr>
        <p:spPr/>
        <p:txBody>
          <a:bodyPr/>
          <a:lstStyle/>
          <a:p>
            <a:r>
              <a:rPr lang="en-US" dirty="0" smtClean="0"/>
              <a:t>Overall stability of early temperament is only mild to moderate </a:t>
            </a:r>
          </a:p>
          <a:p>
            <a:pPr lvl="1"/>
            <a:r>
              <a:rPr lang="en-US" dirty="0" smtClean="0"/>
              <a:t>Mostly because temperament itself develops with age</a:t>
            </a:r>
          </a:p>
          <a:p>
            <a:r>
              <a:rPr lang="en-US" dirty="0" smtClean="0"/>
              <a:t>Long-term prediction from early temperament is best achieved after age 3</a:t>
            </a:r>
          </a:p>
          <a:p>
            <a:pPr lvl="1"/>
            <a:r>
              <a:rPr lang="en-US" dirty="0" smtClean="0"/>
              <a:t>Styles of responding are better established</a:t>
            </a:r>
          </a:p>
          <a:p>
            <a:r>
              <a:rPr lang="en-US" dirty="0" smtClean="0"/>
              <a:t>Although temperamental traits can be modified by experience, children’s temperaments rarely change from one extreme to the other </a:t>
            </a:r>
          </a:p>
          <a:p>
            <a:pPr lvl="1"/>
            <a:r>
              <a:rPr lang="en-US" dirty="0" smtClean="0"/>
              <a:t>Ex. A shy toddler practically never becomes highly sociable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Influences</a:t>
            </a:r>
            <a:endParaRPr lang="en-US" dirty="0"/>
          </a:p>
        </p:txBody>
      </p:sp>
      <p:sp>
        <p:nvSpPr>
          <p:cNvPr id="3" name="Content Placeholder 2"/>
          <p:cNvSpPr>
            <a:spLocks noGrp="1"/>
          </p:cNvSpPr>
          <p:nvPr>
            <p:ph sz="quarter" idx="1"/>
          </p:nvPr>
        </p:nvSpPr>
        <p:spPr/>
        <p:txBody>
          <a:bodyPr>
            <a:normAutofit/>
          </a:bodyPr>
          <a:lstStyle/>
          <a:p>
            <a:r>
              <a:rPr lang="en-US" dirty="0" smtClean="0"/>
              <a:t>Temperament implies a genetic foundation for individual differences</a:t>
            </a:r>
          </a:p>
          <a:p>
            <a:r>
              <a:rPr lang="en-US" dirty="0" smtClean="0"/>
              <a:t>On average, half of individual differences have been attributed to differences in genetic makeup</a:t>
            </a:r>
          </a:p>
          <a:p>
            <a:r>
              <a:rPr lang="en-US" dirty="0" smtClean="0"/>
              <a:t>Consistent ethnic and sex differences in early temperament exist </a:t>
            </a:r>
          </a:p>
          <a:p>
            <a:pPr lvl="1"/>
            <a:r>
              <a:rPr lang="en-US" dirty="0" smtClean="0"/>
              <a:t>Japanese and Chinese babies tend to be less active, irritable, and vocal, more easily soothed when upset, and better at quieting themselves than North American Caucasian infants</a:t>
            </a:r>
          </a:p>
          <a:p>
            <a:pPr lvl="1"/>
            <a:r>
              <a:rPr lang="en-US" dirty="0" smtClean="0"/>
              <a:t>From an early age boys are more active, irritable when frustrated, and slightly more impulsive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Erikson’s Theory of Infant and Toddler Personality</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Although psychoanalytic theory is no longer in the mainstream of human development, it still contributes to capturing the essence of personality during each developmental period</a:t>
            </a:r>
          </a:p>
          <a:p>
            <a:r>
              <a:rPr lang="en-US" dirty="0" smtClean="0"/>
              <a:t>Erikson’s psychosocial theory is the leader among the neo-Freudian perspectives </a:t>
            </a:r>
          </a:p>
          <a:p>
            <a:r>
              <a:rPr lang="en-US" dirty="0" smtClean="0"/>
              <a:t>Basic-trust vs. mistrust: psychological conflict over the 1</a:t>
            </a:r>
            <a:r>
              <a:rPr lang="en-US" baseline="30000" dirty="0" smtClean="0"/>
              <a:t>st</a:t>
            </a:r>
            <a:r>
              <a:rPr lang="en-US" dirty="0" smtClean="0"/>
              <a:t> year of life</a:t>
            </a:r>
          </a:p>
          <a:p>
            <a:pPr lvl="1"/>
            <a:r>
              <a:rPr lang="en-US" dirty="0" smtClean="0"/>
              <a:t>A health outcome during infancy depended on the </a:t>
            </a:r>
            <a:r>
              <a:rPr lang="en-US" i="1" dirty="0" smtClean="0"/>
              <a:t>quality </a:t>
            </a:r>
            <a:r>
              <a:rPr lang="en-US" dirty="0" smtClean="0"/>
              <a:t>of caregiving </a:t>
            </a:r>
          </a:p>
          <a:p>
            <a:pPr lvl="1"/>
            <a:r>
              <a:rPr lang="en-US" dirty="0" smtClean="0"/>
              <a:t>When the </a:t>
            </a:r>
            <a:r>
              <a:rPr lang="en-US" i="1" dirty="0" smtClean="0"/>
              <a:t>balance of care</a:t>
            </a:r>
            <a:r>
              <a:rPr lang="en-US" dirty="0"/>
              <a:t> </a:t>
            </a:r>
            <a:r>
              <a:rPr lang="en-US" dirty="0" smtClean="0"/>
              <a:t>is sympathetic and loving, the baby will develop basic trust</a:t>
            </a:r>
          </a:p>
          <a:p>
            <a:pPr lvl="2"/>
            <a:r>
              <a:rPr lang="en-US" dirty="0" smtClean="0"/>
              <a:t>Expecting the world to be good and gratifying, and will feel more confident about venturing out and exploring it</a:t>
            </a:r>
          </a:p>
          <a:p>
            <a:pPr lvl="1"/>
            <a:r>
              <a:rPr lang="en-US" dirty="0" smtClean="0"/>
              <a:t>The mistrustful baby cannot count on the kindness and compassion of others, so it protects itself by withdrawing from other people and things in the environment </a:t>
            </a:r>
          </a:p>
          <a:p>
            <a:pPr lvl="2"/>
            <a:endParaRPr lang="en-US" dirty="0"/>
          </a:p>
        </p:txBody>
      </p:sp>
    </p:spTree>
    <p:extLst>
      <p:ext uri="{BB962C8B-B14F-4D97-AF65-F5344CB8AC3E}">
        <p14:creationId xmlns:p14="http://schemas.microsoft.com/office/powerpoint/2010/main" xmlns="" val="1844155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143000"/>
          </a:xfrm>
        </p:spPr>
        <p:txBody>
          <a:bodyPr/>
          <a:lstStyle/>
          <a:p>
            <a:r>
              <a:rPr lang="en-US" dirty="0" smtClean="0"/>
              <a:t>Environmental Influences </a:t>
            </a:r>
            <a:endParaRPr lang="en-US" dirty="0"/>
          </a:p>
        </p:txBody>
      </p:sp>
      <p:sp>
        <p:nvSpPr>
          <p:cNvPr id="3" name="Content Placeholder 2"/>
          <p:cNvSpPr>
            <a:spLocks noGrp="1"/>
          </p:cNvSpPr>
          <p:nvPr>
            <p:ph sz="quarter" idx="1"/>
          </p:nvPr>
        </p:nvSpPr>
        <p:spPr>
          <a:xfrm>
            <a:off x="533400" y="1219200"/>
            <a:ext cx="8229600" cy="4724400"/>
          </a:xfrm>
        </p:spPr>
        <p:txBody>
          <a:bodyPr>
            <a:normAutofit/>
          </a:bodyPr>
          <a:lstStyle/>
          <a:p>
            <a:r>
              <a:rPr lang="en-US" dirty="0" smtClean="0"/>
              <a:t>Environment has a powerful influence on temperament</a:t>
            </a:r>
          </a:p>
          <a:p>
            <a:pPr lvl="1"/>
            <a:r>
              <a:rPr lang="en-US" dirty="0" smtClean="0"/>
              <a:t>Ex. Persistent nutritional and emotional deprivation profoundly alters temperament, resulting in maladaptive emotional reactivity </a:t>
            </a:r>
          </a:p>
          <a:p>
            <a:r>
              <a:rPr lang="en-US" dirty="0" smtClean="0"/>
              <a:t>Heredity and environment often combine to influence temperament</a:t>
            </a:r>
          </a:p>
          <a:p>
            <a:pPr lvl="1"/>
            <a:r>
              <a:rPr lang="en-US" dirty="0" smtClean="0"/>
              <a:t>Because a child’s approach to the world affects the experiences to which it is exposed </a:t>
            </a:r>
          </a:p>
          <a:p>
            <a:pPr lvl="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Influences </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Cultural beliefs and practices can also affect early temperament</a:t>
            </a:r>
          </a:p>
          <a:p>
            <a:pPr lvl="1"/>
            <a:r>
              <a:rPr lang="en-US" dirty="0" smtClean="0"/>
              <a:t>Ex. Japanese mothers usually say that babies come into the world as independent beings who must learn to rely on their mothers</a:t>
            </a:r>
          </a:p>
          <a:p>
            <a:pPr lvl="2"/>
            <a:r>
              <a:rPr lang="en-US" dirty="0" smtClean="0"/>
              <a:t>Interact gently and soothingly with their babies</a:t>
            </a:r>
          </a:p>
          <a:p>
            <a:pPr lvl="1"/>
            <a:r>
              <a:rPr lang="en-US" dirty="0" smtClean="0"/>
              <a:t>North American mothers typically believe that they must wean babies away from dependency toward autonomy</a:t>
            </a:r>
          </a:p>
          <a:p>
            <a:pPr lvl="2"/>
            <a:r>
              <a:rPr lang="en-US" dirty="0" smtClean="0"/>
              <a:t>Use a more active, stimulating, verbal approach to interacting with their babies</a:t>
            </a:r>
          </a:p>
          <a:p>
            <a:r>
              <a:rPr lang="en-US" dirty="0" smtClean="0"/>
              <a:t>Sex differences in temperament are promoted by parents’ differing responses to male and female babies</a:t>
            </a:r>
          </a:p>
          <a:p>
            <a:pPr lvl="1"/>
            <a:r>
              <a:rPr lang="en-US" dirty="0" smtClean="0"/>
              <a:t>Within 24 hours after birth, parents perceive boys and girls differently</a:t>
            </a:r>
          </a:p>
          <a:p>
            <a:pPr lvl="2"/>
            <a:r>
              <a:rPr lang="en-US" dirty="0" smtClean="0"/>
              <a:t>Rate sons as larger, better coordinated, more alert, and stronger</a:t>
            </a:r>
          </a:p>
          <a:p>
            <a:pPr lvl="2"/>
            <a:r>
              <a:rPr lang="en-US" dirty="0" smtClean="0"/>
              <a:t>Rate daughters as softer, weaker, and more delicate and awkward</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Temperament and Child Rearing: The Goodness-of-Fit Model</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Goodness-of-fit model – describes how an effective match between child-rearing practices and a child’s temperament can lead to favorable outcomes</a:t>
            </a:r>
          </a:p>
          <a:p>
            <a:r>
              <a:rPr lang="en-US" dirty="0" smtClean="0"/>
              <a:t>Difficult children are less likely than easy children to receive sensitive care and, if they experience angry, punitive discipline, are more likely to develop later adjustment problems</a:t>
            </a:r>
          </a:p>
          <a:p>
            <a:r>
              <a:rPr lang="en-US" dirty="0" smtClean="0"/>
              <a:t>Life conditions and cultural values also affect the fit between parenting and child temperament </a:t>
            </a:r>
          </a:p>
          <a:p>
            <a:pPr lvl="1"/>
            <a:r>
              <a:rPr lang="en-US" dirty="0" smtClean="0"/>
              <a:t>Good parental mental health, marital happiness, economic conditions</a:t>
            </a:r>
          </a:p>
          <a:p>
            <a:pPr lvl="1"/>
            <a:r>
              <a:rPr lang="en-US" dirty="0" smtClean="0"/>
              <a:t>Collectivistic vs. individualistic cultures (Ex. China)</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Attachment</a:t>
            </a:r>
            <a:endParaRPr lang="en-US" dirty="0"/>
          </a:p>
        </p:txBody>
      </p:sp>
      <p:sp>
        <p:nvSpPr>
          <p:cNvPr id="3" name="Content Placeholder 2"/>
          <p:cNvSpPr>
            <a:spLocks noGrp="1"/>
          </p:cNvSpPr>
          <p:nvPr>
            <p:ph sz="quarter" idx="1"/>
          </p:nvPr>
        </p:nvSpPr>
        <p:spPr/>
        <p:txBody>
          <a:bodyPr>
            <a:normAutofit fontScale="92500"/>
          </a:bodyPr>
          <a:lstStyle/>
          <a:p>
            <a:r>
              <a:rPr lang="en-US" dirty="0" smtClean="0"/>
              <a:t>Attachment – strong affectionate tie we have with special people in our lives that leads us to feel pleasure when we interact with them and to be comforted by their nearness in times of stress</a:t>
            </a:r>
          </a:p>
          <a:p>
            <a:r>
              <a:rPr lang="en-US" dirty="0" smtClean="0"/>
              <a:t>Begins with caregivers </a:t>
            </a:r>
          </a:p>
          <a:p>
            <a:r>
              <a:rPr lang="en-US" dirty="0" smtClean="0"/>
              <a:t>Infant-parent bond is vitally important</a:t>
            </a:r>
          </a:p>
          <a:p>
            <a:r>
              <a:rPr lang="en-US" dirty="0" smtClean="0"/>
              <a:t>Continuing quality of the parent-child relationship influences later development </a:t>
            </a:r>
          </a:p>
          <a:p>
            <a:r>
              <a:rPr lang="en-US" dirty="0" smtClean="0"/>
              <a:t>Early psychoanalytic and behaviorist theories viewed feeding time as the basis of the parent-infant emotional bond</a:t>
            </a:r>
          </a:p>
          <a:p>
            <a:pPr lvl="1"/>
            <a:r>
              <a:rPr lang="en-US" dirty="0" smtClean="0"/>
              <a:t>But more recent research has shown that attachment does not depend on hunger satisfaction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Ethological Theory of Attachment </a:t>
            </a:r>
            <a:endParaRPr lang="en-US" dirty="0"/>
          </a:p>
        </p:txBody>
      </p:sp>
      <p:sp>
        <p:nvSpPr>
          <p:cNvPr id="3" name="Content Placeholder 2"/>
          <p:cNvSpPr>
            <a:spLocks noGrp="1"/>
          </p:cNvSpPr>
          <p:nvPr>
            <p:ph sz="quarter" idx="1"/>
          </p:nvPr>
        </p:nvSpPr>
        <p:spPr/>
        <p:txBody>
          <a:bodyPr/>
          <a:lstStyle/>
          <a:p>
            <a:r>
              <a:rPr lang="en-US" dirty="0" smtClean="0"/>
              <a:t>Recognizes the infant’s emotional tie to the caregiver as an evolved response that promotes survival</a:t>
            </a:r>
          </a:p>
          <a:p>
            <a:pPr lvl="1"/>
            <a:r>
              <a:rPr lang="en-US" dirty="0" smtClean="0"/>
              <a:t>Most widely accepted view</a:t>
            </a:r>
          </a:p>
          <a:p>
            <a:r>
              <a:rPr lang="en-US" dirty="0" smtClean="0"/>
              <a:t>John </a:t>
            </a:r>
            <a:r>
              <a:rPr lang="en-US" dirty="0" err="1" smtClean="0"/>
              <a:t>B</a:t>
            </a:r>
            <a:r>
              <a:rPr lang="en-US" dirty="0" err="1" smtClean="0"/>
              <a:t>owlby</a:t>
            </a:r>
            <a:r>
              <a:rPr lang="en-US" dirty="0" smtClean="0"/>
              <a:t> applied this view to the human infant-caregiver bond</a:t>
            </a:r>
          </a:p>
          <a:p>
            <a:pPr lvl="1"/>
            <a:r>
              <a:rPr lang="en-US" dirty="0" smtClean="0"/>
              <a:t>Like the young of other animals, human infants have a built-in set of behaviors that help keep the parent nearby to protect the infant from danger and to provide support </a:t>
            </a:r>
          </a:p>
          <a:p>
            <a:pPr lvl="1"/>
            <a:r>
              <a:rPr lang="en-US" dirty="0" smtClean="0"/>
              <a:t>Attachment bond is best understood in an evolutionary context in which survival of the species is of utmost importance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Ethological Theory of Attachment </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According to </a:t>
            </a:r>
            <a:r>
              <a:rPr lang="en-US" dirty="0" err="1" smtClean="0"/>
              <a:t>Bowlby</a:t>
            </a:r>
            <a:r>
              <a:rPr lang="en-US" dirty="0" smtClean="0"/>
              <a:t>, attachment begins as a set of innate signals the baby uses to summon the parent, and then goes through 4 phases as it develops into a true affectionate bond</a:t>
            </a:r>
          </a:p>
          <a:p>
            <a:pPr lvl="1"/>
            <a:r>
              <a:rPr lang="en-US" dirty="0" err="1" smtClean="0"/>
              <a:t>Preattachment</a:t>
            </a:r>
            <a:r>
              <a:rPr lang="en-US" dirty="0" smtClean="0"/>
              <a:t> phase (birth-6 weeks): built-in signals (crying, smiling, grasping) bring </a:t>
            </a:r>
            <a:r>
              <a:rPr lang="en-US" dirty="0" smtClean="0"/>
              <a:t>n</a:t>
            </a:r>
            <a:r>
              <a:rPr lang="en-US" dirty="0" smtClean="0"/>
              <a:t>ewborn babies into close contact with other humans, who comfort them</a:t>
            </a:r>
          </a:p>
          <a:p>
            <a:pPr lvl="1"/>
            <a:r>
              <a:rPr lang="en-US" dirty="0" smtClean="0"/>
              <a:t>“Attachment-in-the-making” phase (6 weeks – 6-8 months): babies respond differently to a familiar caregiver than to a stranger and begin to develop a sense of trust</a:t>
            </a:r>
          </a:p>
          <a:p>
            <a:pPr lvl="1"/>
            <a:r>
              <a:rPr lang="en-US" dirty="0" smtClean="0"/>
              <a:t>“Clear-cut” attachment phase (6-8 months – 18 months-2 years): babies display </a:t>
            </a:r>
            <a:r>
              <a:rPr lang="en-US" b="1" dirty="0" smtClean="0"/>
              <a:t>separation anxiety</a:t>
            </a:r>
            <a:r>
              <a:rPr lang="en-US" dirty="0" smtClean="0"/>
              <a:t>, becoming upset when the trusted caregiver leaves</a:t>
            </a:r>
          </a:p>
          <a:p>
            <a:pPr lvl="1"/>
            <a:r>
              <a:rPr lang="en-US" dirty="0" smtClean="0"/>
              <a:t>Formation of a reciprocal relationship (18 months – 2 years and on): separation protest declines, resulting from growth in representation and language which permits understanding of factors leading to parents’ coming and going, and predicting parents’ return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Ethological Theory of Attachment </a:t>
            </a:r>
            <a:endParaRPr lang="en-US" dirty="0"/>
          </a:p>
        </p:txBody>
      </p:sp>
      <p:sp>
        <p:nvSpPr>
          <p:cNvPr id="3" name="Content Placeholder 2"/>
          <p:cNvSpPr>
            <a:spLocks noGrp="1"/>
          </p:cNvSpPr>
          <p:nvPr>
            <p:ph sz="quarter" idx="1"/>
          </p:nvPr>
        </p:nvSpPr>
        <p:spPr/>
        <p:txBody>
          <a:bodyPr/>
          <a:lstStyle/>
          <a:p>
            <a:r>
              <a:rPr lang="en-US" dirty="0" smtClean="0"/>
              <a:t>According to </a:t>
            </a:r>
            <a:r>
              <a:rPr lang="en-US" dirty="0" err="1" smtClean="0"/>
              <a:t>Bowlby</a:t>
            </a:r>
            <a:r>
              <a:rPr lang="en-US" dirty="0" smtClean="0"/>
              <a:t>, during these 4 phases, children construct an </a:t>
            </a:r>
            <a:r>
              <a:rPr lang="en-US" dirty="0" smtClean="0"/>
              <a:t>e</a:t>
            </a:r>
            <a:r>
              <a:rPr lang="en-US" dirty="0" smtClean="0"/>
              <a:t>nduring affectionate tie to the caregiver that they can use as a secure base in the parents’ absence</a:t>
            </a:r>
          </a:p>
          <a:p>
            <a:r>
              <a:rPr lang="en-US" dirty="0" smtClean="0"/>
              <a:t>Internal working model – a set of expectations about the availability of attachment figures and their likelihood of providing support during times of stress</a:t>
            </a:r>
          </a:p>
          <a:p>
            <a:pPr lvl="1"/>
            <a:r>
              <a:rPr lang="en-US" dirty="0" smtClean="0"/>
              <a:t>This model becomes a vital part of personality, serving as a guide for all future close relationships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Measuring the Security of Attachment</a:t>
            </a:r>
            <a:endParaRPr lang="en-US" dirty="0"/>
          </a:p>
        </p:txBody>
      </p:sp>
      <p:sp>
        <p:nvSpPr>
          <p:cNvPr id="3" name="Content Placeholder 2"/>
          <p:cNvSpPr>
            <a:spLocks noGrp="1"/>
          </p:cNvSpPr>
          <p:nvPr>
            <p:ph sz="quarter" idx="1"/>
          </p:nvPr>
        </p:nvSpPr>
        <p:spPr/>
        <p:txBody>
          <a:bodyPr/>
          <a:lstStyle/>
          <a:p>
            <a:r>
              <a:rPr lang="en-US" dirty="0" smtClean="0"/>
              <a:t>Although virtually all family-reared babies become attached to a familiar caregiver, the quality f this relationship varies </a:t>
            </a:r>
          </a:p>
          <a:p>
            <a:r>
              <a:rPr lang="en-US" dirty="0" smtClean="0"/>
              <a:t>Widely used laboratory procedure tor assessing attachment quality between 1 and 2 years of age is the </a:t>
            </a:r>
            <a:r>
              <a:rPr lang="en-US" b="1" dirty="0" smtClean="0"/>
              <a:t>strange situation</a:t>
            </a:r>
            <a:endParaRPr lang="en-US" dirty="0" smtClean="0"/>
          </a:p>
          <a:p>
            <a:pPr lvl="1"/>
            <a:r>
              <a:rPr lang="en-US" dirty="0" smtClean="0"/>
              <a:t>Takes the baby through 8 short episodes of brief separations from and reunions with the parent </a:t>
            </a:r>
          </a:p>
          <a:p>
            <a:pPr lvl="1"/>
            <a:r>
              <a:rPr lang="en-US" dirty="0" smtClean="0"/>
              <a:t>Securely attached infants and toddlers should use the parent as a secure base from which to explore an unfamiliar playroom</a:t>
            </a:r>
          </a:p>
          <a:p>
            <a:pPr lvl="1"/>
            <a:r>
              <a:rPr lang="en-US" dirty="0" smtClean="0"/>
              <a:t>When the parent leaves, and unfamiliar adult should be less comforting than the parent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772400" cy="1143000"/>
          </a:xfrm>
        </p:spPr>
        <p:txBody>
          <a:bodyPr/>
          <a:lstStyle/>
          <a:p>
            <a:r>
              <a:rPr lang="en-US" dirty="0" smtClean="0"/>
              <a:t>Attachment Patterns</a:t>
            </a:r>
            <a:endParaRPr lang="en-US" dirty="0"/>
          </a:p>
        </p:txBody>
      </p:sp>
      <p:sp>
        <p:nvSpPr>
          <p:cNvPr id="3" name="Content Placeholder 2"/>
          <p:cNvSpPr>
            <a:spLocks noGrp="1"/>
          </p:cNvSpPr>
          <p:nvPr>
            <p:ph sz="quarter" idx="1"/>
          </p:nvPr>
        </p:nvSpPr>
        <p:spPr>
          <a:xfrm>
            <a:off x="457200" y="1828800"/>
            <a:ext cx="7772400" cy="4572000"/>
          </a:xfrm>
        </p:spPr>
        <p:txBody>
          <a:bodyPr>
            <a:normAutofit fontScale="85000" lnSpcReduction="20000"/>
          </a:bodyPr>
          <a:lstStyle/>
          <a:p>
            <a:r>
              <a:rPr lang="en-US" dirty="0" smtClean="0"/>
              <a:t>4 attachment patterns have been recognized through the strange situation procedure</a:t>
            </a:r>
          </a:p>
          <a:p>
            <a:r>
              <a:rPr lang="en-US" dirty="0" smtClean="0"/>
              <a:t>Secure attachment: these infants use the parent as a secure base they</a:t>
            </a:r>
          </a:p>
          <a:p>
            <a:pPr lvl="1"/>
            <a:r>
              <a:rPr lang="en-US" dirty="0" smtClean="0"/>
              <a:t>may be distressed by separation from the parent, but, when the parent returns, they actively seek contact and crying is reduced immediately </a:t>
            </a:r>
          </a:p>
          <a:p>
            <a:r>
              <a:rPr lang="en-US" dirty="0" smtClean="0"/>
              <a:t>Avoidant attachment: these infants are usually not distressed by the parent’s departure</a:t>
            </a:r>
          </a:p>
          <a:p>
            <a:pPr lvl="1"/>
            <a:r>
              <a:rPr lang="en-US" dirty="0" smtClean="0"/>
              <a:t>They respond to the stranger in much the same way as to the parent and are unresponsive to the parent during reunion</a:t>
            </a:r>
          </a:p>
          <a:p>
            <a:r>
              <a:rPr lang="en-US" dirty="0" smtClean="0"/>
              <a:t>Resistant attachment: these infants remain close to the parent before the departure and display angry, resistive behavior during reunion</a:t>
            </a:r>
          </a:p>
          <a:p>
            <a:r>
              <a:rPr lang="en-US" dirty="0" smtClean="0"/>
              <a:t>Disorganized/disoriented attachment: at reunion, these infants respond in a confused, contradictory way</a:t>
            </a:r>
          </a:p>
          <a:p>
            <a:pPr lvl="1"/>
            <a:r>
              <a:rPr lang="en-US" dirty="0" smtClean="0"/>
              <a:t>Reflects the greatest insecurity </a:t>
            </a:r>
            <a:endParaRPr lang="en-US" dirty="0"/>
          </a:p>
        </p:txBody>
      </p:sp>
      <p:pic>
        <p:nvPicPr>
          <p:cNvPr id="4" name="Picture 2" descr="http://t2.gstatic.com/images?q=tbn:ANd9GcQdUsRWw23gxLbsI-tDW91KV9sjY2T83zhf2FTnLWku1tI2pM5AMg"/>
          <p:cNvPicPr>
            <a:picLocks noChangeAspect="1" noChangeArrowheads="1"/>
          </p:cNvPicPr>
          <p:nvPr/>
        </p:nvPicPr>
        <p:blipFill>
          <a:blip r:embed="rId2" cstate="print"/>
          <a:srcRect/>
          <a:stretch>
            <a:fillRect/>
          </a:stretch>
        </p:blipFill>
        <p:spPr bwMode="auto">
          <a:xfrm>
            <a:off x="6629400" y="228600"/>
            <a:ext cx="1933575" cy="1448315"/>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Attachment</a:t>
            </a:r>
            <a:endParaRPr lang="en-US" dirty="0"/>
          </a:p>
        </p:txBody>
      </p:sp>
      <p:sp>
        <p:nvSpPr>
          <p:cNvPr id="3" name="Content Placeholder 2"/>
          <p:cNvSpPr>
            <a:spLocks noGrp="1"/>
          </p:cNvSpPr>
          <p:nvPr>
            <p:ph sz="quarter" idx="1"/>
          </p:nvPr>
        </p:nvSpPr>
        <p:spPr/>
        <p:txBody>
          <a:bodyPr/>
          <a:lstStyle/>
          <a:p>
            <a:r>
              <a:rPr lang="en-US" dirty="0" smtClean="0"/>
              <a:t>Attachment Q-sort – alternative method, suitable for children 1-4 years old</a:t>
            </a:r>
          </a:p>
          <a:p>
            <a:pPr lvl="1"/>
            <a:r>
              <a:rPr lang="en-US" dirty="0" smtClean="0"/>
              <a:t>Depends on home observation</a:t>
            </a:r>
          </a:p>
          <a:p>
            <a:pPr lvl="1"/>
            <a:r>
              <a:rPr lang="en-US" dirty="0" smtClean="0"/>
              <a:t>Either the parent or a highly trained observer sorts 90 behaviors into 9 categories ranging from highly descriptive to not at all descriptive of the child</a:t>
            </a:r>
          </a:p>
          <a:p>
            <a:pPr lvl="1"/>
            <a:r>
              <a:rPr lang="en-US" dirty="0" smtClean="0"/>
              <a:t>E</a:t>
            </a:r>
            <a:r>
              <a:rPr lang="en-US" dirty="0" smtClean="0"/>
              <a:t>x. “Child greets mother with a big smile when she enters the room,” “If mother moves very far, child follows along”</a:t>
            </a:r>
          </a:p>
          <a:p>
            <a:pPr lvl="1"/>
            <a:r>
              <a:rPr lang="en-US" dirty="0" smtClean="0"/>
              <a:t>Then a score is computed ranging from high to low security </a:t>
            </a:r>
          </a:p>
          <a:p>
            <a:pPr lvl="1"/>
            <a:r>
              <a:rPr lang="en-US" dirty="0" smtClean="0"/>
              <a:t>Very time consuming</a:t>
            </a:r>
          </a:p>
          <a:p>
            <a:pPr lvl="1"/>
            <a:r>
              <a:rPr lang="en-US" dirty="0" smtClean="0"/>
              <a:t>May better reflect parent-child relationship in everyday life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srgbClr val="696464"/>
                </a:solidFill>
              </a:rPr>
              <a:t>Erikson’s Theory of Infant and Toddler Personality</a:t>
            </a:r>
            <a:endParaRPr lang="en-US" dirty="0"/>
          </a:p>
        </p:txBody>
      </p:sp>
      <p:sp>
        <p:nvSpPr>
          <p:cNvPr id="3" name="Content Placeholder 2"/>
          <p:cNvSpPr>
            <a:spLocks noGrp="1"/>
          </p:cNvSpPr>
          <p:nvPr>
            <p:ph sz="quarter" idx="1"/>
          </p:nvPr>
        </p:nvSpPr>
        <p:spPr>
          <a:xfrm>
            <a:off x="381000" y="1752600"/>
            <a:ext cx="7772400" cy="4572000"/>
          </a:xfrm>
        </p:spPr>
        <p:txBody>
          <a:bodyPr>
            <a:normAutofit fontScale="85000" lnSpcReduction="10000"/>
          </a:bodyPr>
          <a:lstStyle/>
          <a:p>
            <a:r>
              <a:rPr lang="en-US" dirty="0" smtClean="0"/>
              <a:t>Autonomy vs. shame and doubt: psychological conflict of toddlerhood</a:t>
            </a:r>
          </a:p>
          <a:p>
            <a:pPr lvl="1"/>
            <a:r>
              <a:rPr lang="en-US" dirty="0" smtClean="0"/>
              <a:t>Toddlerhood is a period when children </a:t>
            </a:r>
            <a:r>
              <a:rPr lang="en-US" dirty="0"/>
              <a:t>want to become more independent</a:t>
            </a:r>
          </a:p>
          <a:p>
            <a:pPr lvl="2"/>
            <a:r>
              <a:rPr lang="en-US" dirty="0"/>
              <a:t>Ex. My 2.5 year nephew, Wesley, frequently tells me “I can do it myself!” when I try to help him with tasks he has already mastered </a:t>
            </a:r>
            <a:endParaRPr lang="en-US" dirty="0" smtClean="0"/>
          </a:p>
          <a:p>
            <a:pPr lvl="1"/>
            <a:r>
              <a:rPr lang="en-US" dirty="0" smtClean="0"/>
              <a:t>The favorable outcome of this occurs when parents provide toddlers with suitable guidance and reasonable choices</a:t>
            </a:r>
          </a:p>
          <a:p>
            <a:pPr lvl="2"/>
            <a:r>
              <a:rPr lang="en-US" dirty="0" smtClean="0"/>
              <a:t>Parents do not criticize or attack the child when it fails at a new skill, such as using the toilet, eating with a spoon, or putting away toys</a:t>
            </a:r>
          </a:p>
          <a:p>
            <a:pPr lvl="2"/>
            <a:r>
              <a:rPr lang="en-US" dirty="0" smtClean="0"/>
              <a:t>Parents meet the child’s assertions of independence with tolerance and understanding</a:t>
            </a:r>
          </a:p>
          <a:p>
            <a:pPr lvl="3"/>
            <a:r>
              <a:rPr lang="en-US" dirty="0" smtClean="0"/>
              <a:t>Ex. Allowing the child to try new tasks “all by itself” and providing help when the child asks</a:t>
            </a:r>
          </a:p>
          <a:p>
            <a:pPr lvl="1"/>
            <a:r>
              <a:rPr lang="en-US" dirty="0" smtClean="0"/>
              <a:t>In contrast when parents are over or </a:t>
            </a:r>
            <a:r>
              <a:rPr lang="en-US" dirty="0" err="1" smtClean="0"/>
              <a:t>undercontrolling</a:t>
            </a:r>
            <a:r>
              <a:rPr lang="en-US" dirty="0" smtClean="0"/>
              <a:t>, the outcome is a child who feels forced and shamed or who doubts his/her own ability to control impulses and act competently on their own</a:t>
            </a:r>
          </a:p>
          <a:p>
            <a:pPr lvl="1"/>
            <a:endParaRPr lang="en-US" dirty="0"/>
          </a:p>
        </p:txBody>
      </p:sp>
      <p:pic>
        <p:nvPicPr>
          <p:cNvPr id="1026" name="Picture 2" descr="http://ts2.mm.bing.net/images/thumbnail.aspx?q=1242572981845&amp;id=71e8e4ac1de6e32331b2fe399e09603f&amp;url=http%3a%2f%2fstatic.flickr.com%2f3039%2f2950743317_a3b5b08c32_z.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72399" y="228600"/>
            <a:ext cx="1134237" cy="14859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65512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Stability of Attachment</a:t>
            </a:r>
            <a:endParaRPr lang="en-US" dirty="0"/>
          </a:p>
        </p:txBody>
      </p:sp>
      <p:sp>
        <p:nvSpPr>
          <p:cNvPr id="3" name="Content Placeholder 2"/>
          <p:cNvSpPr>
            <a:spLocks noGrp="1"/>
          </p:cNvSpPr>
          <p:nvPr>
            <p:ph sz="quarter" idx="1"/>
          </p:nvPr>
        </p:nvSpPr>
        <p:spPr>
          <a:xfrm>
            <a:off x="457200" y="1752600"/>
            <a:ext cx="7772400" cy="4572000"/>
          </a:xfrm>
        </p:spPr>
        <p:txBody>
          <a:bodyPr>
            <a:normAutofit fontScale="85000" lnSpcReduction="20000"/>
          </a:bodyPr>
          <a:lstStyle/>
          <a:p>
            <a:r>
              <a:rPr lang="en-US" dirty="0" smtClean="0"/>
              <a:t>Quality of attachment is usually secure and stable for middle-SES babies experiencing favorable life conditions</a:t>
            </a:r>
          </a:p>
          <a:p>
            <a:r>
              <a:rPr lang="en-US" dirty="0" smtClean="0"/>
              <a:t>Infants who move from insecurity to security typically have well-adjusted mothers with positive family and friendship ties</a:t>
            </a:r>
          </a:p>
          <a:p>
            <a:pPr lvl="1"/>
            <a:r>
              <a:rPr lang="en-US" dirty="0" smtClean="0"/>
              <a:t>Perhaps many became parents before psychologically ready but, with social support, grew into the role</a:t>
            </a:r>
          </a:p>
          <a:p>
            <a:r>
              <a:rPr lang="en-US" dirty="0" smtClean="0"/>
              <a:t>In low-SES families with many daily stresses and little social support, attachment generally moves away from security or changes from one insecure pattern to another</a:t>
            </a:r>
          </a:p>
          <a:p>
            <a:pPr lvl="1"/>
            <a:r>
              <a:rPr lang="en-US" dirty="0" smtClean="0"/>
              <a:t>L</a:t>
            </a:r>
            <a:r>
              <a:rPr lang="en-US" dirty="0" smtClean="0"/>
              <a:t>ong-term study of poverty-stricken infants: many securely attached infants ended up insecure when reassessed in early adulthood</a:t>
            </a:r>
          </a:p>
          <a:p>
            <a:r>
              <a:rPr lang="en-US" dirty="0" smtClean="0"/>
              <a:t>Studies indicate that securely attached babies more often maintain their attachment status than insecure babies</a:t>
            </a:r>
          </a:p>
          <a:p>
            <a:pPr lvl="1"/>
            <a:r>
              <a:rPr lang="en-US" dirty="0" smtClean="0"/>
              <a:t>Exception is disorganized/disoriented attachment, unfortunately very stable, nearly 70% retain this classification over time</a:t>
            </a:r>
            <a:endParaRPr lang="en-US" dirty="0"/>
          </a:p>
        </p:txBody>
      </p:sp>
      <p:sp>
        <p:nvSpPr>
          <p:cNvPr id="43010" name="AutoShape 2" descr="data:image/jpg;base64,/9j/4AAQSkZJRgABAQAAAQABAAD/2wCEAAkGBhMSEBUUExQVFRUUGBsZFxgYGRocGBgbGhgVFxwYGBcXHCYfGB0lGRUVHy8gJCcpLCwsFR4xNTAqNSYrLCkBCQoKDgwOGg8PGi0kHyUpKSwsKSwpKSwpLCwsLCwpLCwpKSkpLCksLCkpLCwpLCkpLCwpKSksKSkpLCwsLCwsKf/AABEIAKAA3gMBIgACEQEDEQH/xAAcAAACAwEBAQEAAAAAAAAAAAAEBQMGBwIBAAj/xABAEAABAgQEAwYCCgEDAgcAAAABAhEAAwQhBRIxQQZRYRMicYGRobHwBxQjMkJSwdHh8XIVM4IXkhY0Q0RiorL/xAAaAQADAQEBAQAAAAAAAAAAAAACAwQBBQAG/8QAJxEAAgICAQQCAgIDAAAAAAAAAAECEQMhEgQxQVETIoGRBXEyYaH/2gAMAwEAAhEDEQA/AJwb/N/WD5c7LKUrKVMH8WOnQ/tAD28P36iDZdOZkpSQWzJy+BfkDbeIlXJWUPaF6+JymWpa0hkkBki9+cBYrxUFUsxQQpiln8XEOsHwlLzEzkpKSzBTXbpE1JgUvtFjKnsiAw2Lawz5JLyLlgi2ZLRyGpFHXMv7o1s0MqjG0FU09mrvyUo1OwGsameGKTZKU+BaKDxRTUnbdnIdagTnObujmAd4qjn8ULlhsC4X4p+roKAlgS4D6dIb4txJMmyihMtRzaliWvEWD4SlLHKxO5a3hDZFCsMoKtpf5Z43J1EOfJI2HTt+RVL4nShIzSFEjUkE/wAQPM4llTlpCZWQvsG9YsqJIUkgguPy/rCevwgZhMQC4Pec2PgwibXcZwa8nv8A1HSklJQTltryiOd9JoIIEo3G5j3DMAlz1nKtAWT91evkd4ZzPo+mHUpI6D94Lm/Yn4Ct4bx8uQCBLCn5mE83HBNnLVkAzXYrLA7tyi7TeDZmnYlQ6kfAQuqeDVuwp2DahyY8pv2eeEqMyvJNu7/yLQOqpmD8avWLXM4JWf8A0FadYlTwMFAfZTQf8bRvJ+wVhKecQmaZyYLGMzcrAsnkGi20/Bac3ekqLHQhgfGJavgcLdSZJS+zhh5R55HVWF8LWykCuUdVH1hhiS/spVntFh/6ckpDOm28co4bKgy0LGSwDa+sBoLjJCSetqRJFu9+sM8MqJs1IUQkgkEq3YWYCCp2Dy1I7NfaZRyF3j6jwhMs9yaoJT+BQLmPcnxpHnBtpnU3BRNyryhRlKFjoQdQWhNTYBOkzSvQEl2LWO3hFuRh0xcnLKmJSol78oGncO1cuWpa5stSBqA7wPyZO16Blh+1pAEqlqSXRNUlDBhmLegMfKw6pBdU5RG7qV+8P6fBaghKklGRgwe+m8EVGFzhLUTLcAG4UPhCWp2Z8TuxMhE3IjKpkt15wQiWdyTBdHRkykEMA3OCF4WfzJ8zCZwk3dAzxybAct+vq/g+vhpfSHWDgsNGe2++gbZxCVPyB+xg/tGp1qzMySQdxzPlD2WIsBoUOTlSSTctHaaZOwHpGX/+JFJU4mzFJ3vc+sfVvF80yiUrUkJ5kb6CG8GZY1+kjitMh6aSAJhHfUPwA/hHU+0Z9Q1GUdT83gKfOVMWVqJKlkkkm5POOBOYkD+oaoaBci8UeIszq205Dn4w5OKjKA50sdWL7xnVNXMe9cftDFOKXS35i76NyD8resecEeU2XNeIpyun7ytWOvh6QMjFSTduuwtzA0PiIr0vETl5h2b4e8dzqoC51KQ4B0vvyP7R5o1MbzLkKDdCNddmg+hxJRmZZs6agHcKNj+0VyRPJLhn6/rzhhL7wfTx9LeB+MLkhkdl7Tw+shxVTvWPF8NzG/8ANTvWE2C42qV3FqARzOqTox6cvGJK7jNQCuyyKAsF3Yfu0K8m0yTF5SqdPerJpWdEak+Ww6wJh9XPJGaerqH9oryXmLKlKUpSjcw1p0iT3lW5PrGMNR0XlcrNKCUukkXO5PMmK/U4TPluUzFC976ecA4bjalKzKUyAbD51i0JxVBQlzZWxjx6hNUYfOBCjUrToLiwNmfp1gg4FVH/ANyo/wDEXgtWKoUVSyygEE33HL55QHQ8Uy0pyqWBlsMz6f18I8jGhdiBqZCkJVOLLsGSNYiXhNapXeul+Yg7FMUpp01B7ZzLLgAaw7PEUgaq011Mam0BorEzh2tfulIS9rm0DzcErxqQoPcZy3pD2fxhTFTOt/Fh7wPP4plF2JH/AC/aDt+jKAUCsBbR9AFBg20SCsqVJUhSG2JzD5Mc1OKukKmIWE7EKDt5worcecES8zDnvHlszsNplJMISEhKglIAGcC/hA6Keq2Sn/kQfSK7NxJaj9y8IsfxWaFBiUdIYoA8jRAfn9X22g+TI7STMQCxUGdrX08eVoXZvQMX5dX2EMpMxfYKKLEJLF9DZm5/xE4ZWvqKpCsqTrq6be4iu8WV6uzSlSEJObVI1tv6w+rKmqJOdRUeZ/eK7xRImmUCu4Qdms9todFb2DLsV9E5+jRwt3eI5KhBSxDmLSI8x9I7lqL/ADePkJfW0SBN/YRlhpBVPMLeH8QcF3JI6X05vC6XN12eCHJDdYyzeIfR1IJSPXpFvRS8ugbximYcli5jQqVYyAg7QjKyjAtiLHhlQTto/T+NIqkvESo5Qe6NB8Hix8Z1P2akhr2PnYN7xX8Jw9gkmBg7iHONS0WGjqezSFe3MwuxLGlTCXNz8I5qyo+G3lCtMtz4CNoxks3FFJypBIDuYaL4iUWv914rlWggiORMME0mLTaZacFxJXbBRLjQ+cdqkiYGL6tbXdoS4ZNYmG9PMcljt7wrsxj2iKdQhLO4PVxHi65YSUhQ/U+cA4ji1aZmTLcaWBPSFy6WsWVEqOYahwDFSi33I20uxYcPxaXLsuT2h6qMfVOMS2AEoS76vf1isS8OnKupZDauTHn+kqUXdRHmYLgjObG2IYmgsO0Km3J9mgH/AFVP5okVw+GDpUCd+flDem4YSE/aSVsW7yWZuesEkkC22JJXEOXQn0gHE64zlZjr1jQ6b6PZa05k5suwKWPrFI4nwwyJ+QhrPBKKYLbNLB6keXrDnBiH5g3O7nm7bpI9DCRJ8uvX9+sPMDN9ns+vk7+cc9lQ3Xh0qY5UhJ5uIVY5wjTzKealMtlFCspD/eAJHu0WBBSQ/I+njHciYC4awgU6DaPzAiVdjBKJZeDccouzq5yW0mK//RPwj6VKtFnK1YmMdnMimJix4HUfVhmQB2p/GzlI5J5QPhkhrxLV0qzZGpsP2hUnei3DCvseYks1B7VQAXcE/mbQltT1hUgh20aGNAFmU6mFyGGzFm9o9RRB3O8eWtATXJ2E4bI0YaxYKWYSoD2hdTygoMkEEbwrn42oOE5nFiR/MA/sNSUUNuMcPBQllOoKDjpAFNKDCIMNkJJM2YuYSrTcWgqchrgsOtoOMfApZLeybsYBXRso8j7QbImBYsoHwIjpUto1oJb7COuonAI1ERUeCzJqj2SFLs6glJOXqWixS6POb2ieixFMpZRKKkt4h1DnC3IOOJN7K4nD1oUXDWgqjbNmNg3e5W/uLLxDMe5HeUkP1LCK5VApQQAC/wA+d42EeTQnL9VoHrKgzJuZS9LA8htpEKpJSolK3PMR9NwmdlCstj4RFLz5XKbDrHQjFHNlJjGmrSn7yUrf8whpK4jQkEfVUOfy2itibe8TIrGFhBOEQebHy+I1FN6UZBv/ADAtTiIWCUy1JD83EBysWWlOVyxsREf19TFKSUpOo5wKga5hacbmy3AUcvIvFSxqpK5pUS56/wAw9WlSg4YxXMTftC9zBVQNmsS9dr/PLXxh5gVmA0O1vW0IUjp8+f7xYOHvKx2De0couLGlNvj/AFHiZbkuNOrD+Y4mKLmwZrOf0jxVQ4JANrW1ECMMc43pkivnEaEg+qQ9vGFspMM+K6kTKuaoaZiB5MP0gCWIcuwSWwuVBEide/rygZMSyhGFKdInUloi7R4k1jwyoNoS3sJwyryKHjAPEGHstSkpISS9ha8SNBmFUkyrm9kleVCQ6ib9GA3vAJbsNyVBv0fJRN7SSu4DLT5slQ6fhMR8VYW1QoAEJYZetrl/GLRw/wAOJosy1KMxSgAVBLBncsAdbe0EYgumnoKSogahtU+R+EYmlKxTauzOqClbUX5tDLJHE+oSipVIYlgGW1i978trwUEQ1qx8aO6WXePAJUtRUpnd/PmYhrcTRIQ6j4dY84d4FqsUmZ5jyKYa/nV0A2849HG5CsmZQBMRx9KpgSkgnx/X5aLPWYbUppE1CKZAQPvomJZaP/mC7LT1jRMH4Mo6YpMuRLStKQkKZ1MN3O/XWGmL0XbU82U/+4hSfVJEOUFEhlkcj824riM2arvhm2Q3wEc0NKg/fVb3gvFeFa2lUTNkrYfiAdLc8wiKmn50lGRIUdFHX3hiehVBE7D5JuhKz46n0iBfCyzdlSx10hphuCzSRlUlJ/yv6CLvIwapEodpPQzflc+pjzdGKNmU1WHqlq+8FNuNIhRL5qiz4vhahNKUNM37oJ/qK1iWHzbnsynoxg1K0C40wRWIkFnDCEtfNKllVr8rCGMzDFahKutjAM7DJhNgo+RjOXs3iasOt/EfFhfxtD/h3XruW2v+rxXkJ2Y+l/jrFg4ePM3vbfb0jmlgdj+OfVpeb7yiC37+UZRUcZ1U6baaoDUsWt5ReeMFd9AJcZSG6PvFN/0SUHygpfkbe8dfp8F4k4937IcmasjUuyFUya5eJZUdz8HULjvfGIUEjWJMuCcNSRdizQn/AIsNRBMuAZU2J+1hKWypy0FZrxIFBoXiqBiSdP7sNqyazmckzHQl3Oja35ddo1Lh2kMqlllctMuZlZbBjawzfGMswmqVLqJUxOqVhXof2jRBxslaWUkpPJ9YRlT7INSssC56D3MyevOAKnBJLkh3N3f9IqFRPzlSsxBTcbHyjqRXqUl1zCptL3bxEKrRljTGcODu1+Z19YQqWolkpJPt5mBq3idQWEgBadO8TYgtrrB9Djsgf7gXK6qDo/70OPVo6uHFGUI8tEss04t8dhGF8NJ7QTJv2kz8I/Cn/EbnrGo4XLTKlFDjmsvYEtYRUMDmImKBlrQp9FAgj2MMa+tJGRNkj3PMxTKCrjEk5ybuRbpNbJmqYFyOnwMHgCKvg1UEJABGZQ5/d+RFklzAEgu/WJZw4sdF2eTUEltA1936Riv0n4XMoqkTUSUzaec/da6FfiSCNjqPExt4UDFO44xOUkS+0KcuYgZvzAe+phMuwyPczHCcYo5pSFJNOrYG3/2iz9mpN0z1FJDhyCnlrCbFquRUS1JyguWBGXQeNxFMq8LnSnEqavJ+VSnHsYnTse1RqNNNyMXS5DnSGv8AqckhlBJV4fGMUl46uUlpmYKBsp8yTzeC6bi+ZlsxJ3f2aGUwLRrdPWUykqCQjNyaAk9i5+6g+DfpGa0uOzivuFIJ2Nj6w0ppFRPBUAX0JzG8eaXkzv2GAvz6f3EvDOLPXsVfZhCtegBgOuqMksnfbUX6bA9NIS4TLKpxP5UufE2/eN6fEpypg5Z8I2OsXqTMmqXqCfQbWgREMaXDFzlZZaSo9P15RccH4IlpDz0Zl9FaeDamPorhjikcVzlJsScP8JpnpzTFFL6AfzAWLcCzDPUiXKWtIPdVz6vpGjy8LKGMvvDkbKHmLH2gymxBBISTkWbBK+6T/i9leUTTz34temHGLXYxyq+jOsSMwlnwcH4GK3X0U6QrLNQpJ6gx+kVSliFmL4ImoTlmywobH8Q8DETxwn/r+i2HU5Id9n5vspY7+R9Szj05w2nYVMlnKpQUCAQQCyknQg/O8PeMfo8EkuHCFaKbToRo/wAYV0JmSkGWVlSdiLFPUav4QS6OTh9f2G+ri5EUvMksE394YU5msTkLJu9niKVTpN1TCfL5cxMmnQMzKUzWJ0PlHPmqdPuVx2rR3JqSol8pfUq28omTWKQoJCZbkhNt3LesL5VTLcBRPV0u/pcQZh89JqEskC7Pfkb3j0IqUkelKosGrOH1CYXdsz21HUbHwjtOHqSprnqyg/mBb3i4S1q5PBSXOojsfEl3Vr0znfNJ9tMoi6EJUFBKpa/zAFJ/75f6iLNw3NmqSrtJpmAEZXCXFuaddtQIYzKZJ3tyiOnp0oLoBvrALHGD+t/u0NeSU1Uq/uqf/A9KrQxlYtMSkJzPyG8LUl9ILoZIJcqvskAkxrSoGy0YXWTMo7RNjvFB+l2lSnsgT3SVKbrYMPKL5R0oUHWoq6DbxaKX9NY+xpyDfOoNzDCIsq8IfBmUTSmzZrRxmUosAfOOJkyx0v6DyjiYssL6aEQqg7JFUpIYpYDUkQNL4cVMvLCgemkFGsWzFRaJaGuXKU8tRAMZs3QCn6yh0rlCaBuxBHnEq8eWhKQAtA5ZjDmnxZ3BH3rEnbygWsqgoswXlsOggVJ+UFx9MNxud3gnlc836xJw7JJzNclQHoP5hZPmOSed4tXAMhzm5En9Ir6RVMk6h3EvGCYOJSQQoufvEc/CLDTk73hbIXBsqZF+RNnPGsto+qaNExOVaUrSdlAEe8CInE2DDqf2giWgfmUfaIpRodCXgT1eE1FOnNSLUoDWTMVmSRyQpXeSfNoJwzG5ykvPppkltS6VJ8WScw9Ibp8T5x1aMc7VNfkbFemDrmS1pvlUk3uxHjeKlivC6Zk5FRKlS1y2yrlZQnMHP2iSG7199RFmqcGlrcMQCXOUs/iOu/OCkoswa2g0aNjPhuIEk33MT4o4WVT1fZpsiaXQdAHNkv42gadhK5YIXryBBHtGt8U4YKiQqWQM+stR2ULi+ztGPYrRzhNBJUtrKd3B3Cm0I0hXU3NKf7KulklcQGuqUpDgCw9YHwyvZSFndY9HaOMbCpakukpBDDrtaCcH4a7SWlZWpUu5ZA0Y7k6c4SpqFMu48otFwFYlKQpbsbWEG002WsOghba308X0hNIIKCk3YN6aQow/EDKXmA6KH5h/EdOeamn4ZzceBSTS7ou2Q7JEcqfcx1LnBSQUqDG4aB62rTLSVG8G5IXGO6OvriZYKld1G6jb+4Ol43Llm8xA3Zw/iwvGe4tiapt1mw0G39wuwdllahzyv8fjEM+op0joQ6a1tmuU/Hac2WmlqmrOpPdljrz+EIPpMlrXRoXOWDMTM2sAFA91PQNEnD8xKEsnzPOIePpZm06W0Spz6M/vELyyyTKXijjg9GZk26CPplmbT2judSFERJlqG+sPsko4U72HvHaZ7Xj4a39Y9dnYf3Hjx8lTlwSHghVUAzODvEcsgi9zyGkRLlpbc+zRjNVh8wRceCZmWW3N/jFOVpFowNfZoT4RV0e5Mm6lVFGgSKjrBaKiKpIxWwdvnrDKkqgrQ+YvHTo5w9FW0FSK99DCInY6R0akJISgOpXzrtASgmeLMK5Is7q5RyqeSf8AcyjcAA+50gChQA73V+I/OghjIWNGaJJRSDUmfTkLF0zG8RaOUVqwPtEW/Mi48WFxBKWNjeAK3DpiO/Tm+6DoqBVPTC33Qe4Ul3CkmKH9IPDy3RNknKVKCF7c8pPUaeYh9SYgZiiG7Ka3eQpxm+ecG09QJmaTOS+YWf8AEOXiI2WNpNGwyfZMx+dw5NKiJqBMGwL/AKRHV41MlIEoFKcobKkaecWbj6bOpQiXchYtM5gfh/yZozla45ig7pncTi4podYTVkXUbknlpb9YmrZGVbj7q7jodxFcRVtqWB0PI8/iPOHEvEBNlMbKHx/aOjFLJj4+URtvHk5eGFyMRXKshVjsQ48uURVdauZdR8tBAKKkEPHBqXMSPJKqK1jjdkNajMGOkS4QgJQQOZgWfPeDaAfZjrCLKV3LFgtWxaLXMw4z6aYrVKR3m1Yi/tFFoCXtDyRxasomUklQCihRURchRt4aNaB6e/lXEDq+PxPkzP68lCim6spZ216+ERImEPoQYY47TkTQTYKSlTDZ9R6vCvKb6seZizIuMmjnQfKKZ4hRb7rnn+kG0hlgjtUqbdjfxEQISQNQeccuxv46wtqxi0WSX9TQXCiRZ0sxI3c7RLMpqNd5ayL6C4b0eKtNnPctq3lHyJrOAwGzGF/G/YfyL0HK0ixSCyE+AiurFosEr/bT/iPhFfRPbEdTHSGU3/YCgNCxaI8LqyJqWOsGYAtKwqWr8Ybz+WhNLSUqIOqSQfK0ddO0c1rdF2n4tlTcAE6f1HeHSsiiF2mKGbokHYfOsVeSszlZnDoHryt86iDsPxcqSkLuUWB/F6xrQFFuo6ghRfcQwRNisSq3Q7j5vDORWXhUo2eH8moG8FJm/LwmkzDvHqq6WLKdomliCTaDa6kRMIdeRQ0IIf3hfiNOqWQol0uAFflVsSfynQ8niKdgsmeM0maUr6qJB8QYUVX1ulczU9pKNlEd5JHUajxg8a8J/hnp/wBfkm4zkCpw1RY5kqzJB1Ckvm8mf2jFKlTRtEzEElKEpcy5nec6uO6UHnY69YxfGZRTOmoYZQtQHg5b2idYeeSUV4L4ZOGNNiubMKywjqdTLSgnNdOz7coLkZQO7qdSdogxFYSjYk2HOEpSjOmOlKLjo7wyrcMTcQYtTQqwqSSCT4CCqhRAZ4TlX2dD8bfFWeTJu0WWkQAEg6AQi4foDMmEm+VmHUxdabheYo3ITCJaRTB+yUTpcuSuZ+RJPoLe8IuCaQy09otJSqYou+pBuNet/OHPEfCtTJkoVLUFgrGYdACfO4EDor3mZFG7a8izgeojofx2Kk5s5f8AJZLfBAHFVIorQz2zCw2cKHxIhJOolouQW5sf6iw47UOqWMuY5Ta93NtNdIfYHwTW1CCTKElCmvNUpm6S9YX1DfyOjenS+NWZwg6G48Y8mKzF9fT4xsE36GlKuZ8vwEs/HM8Jl/QnUl8s2Qz2Pev4hrQrYwzZZDi0e1CgDaLXxVwDUUCBMnKQpCu7mQTZTWcEbxUVqBAeNPH/2Q=="/>
          <p:cNvSpPr>
            <a:spLocks noChangeAspect="1" noChangeArrowheads="1"/>
          </p:cNvSpPr>
          <p:nvPr/>
        </p:nvSpPr>
        <p:spPr bwMode="auto">
          <a:xfrm>
            <a:off x="106363" y="-742950"/>
            <a:ext cx="2114550" cy="15240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3012" name="Picture 4" descr="http://t0.gstatic.com/images?q=tbn:ANd9GcQtvVfIFOULnI7YMruS9CTuAuRcsZfwOHUQ7gSN2Eh--VPyFVmeog"/>
          <p:cNvPicPr>
            <a:picLocks noChangeAspect="1" noChangeArrowheads="1"/>
          </p:cNvPicPr>
          <p:nvPr/>
        </p:nvPicPr>
        <p:blipFill>
          <a:blip r:embed="rId2" cstate="print"/>
          <a:srcRect/>
          <a:stretch>
            <a:fillRect/>
          </a:stretch>
        </p:blipFill>
        <p:spPr bwMode="auto">
          <a:xfrm>
            <a:off x="6553200" y="228600"/>
            <a:ext cx="2085142" cy="1387567"/>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That Affect Attachment Security</a:t>
            </a:r>
            <a:endParaRPr lang="en-US" dirty="0"/>
          </a:p>
        </p:txBody>
      </p:sp>
      <p:sp>
        <p:nvSpPr>
          <p:cNvPr id="3" name="Content Placeholder 2"/>
          <p:cNvSpPr>
            <a:spLocks noGrp="1"/>
          </p:cNvSpPr>
          <p:nvPr>
            <p:ph sz="quarter" idx="1"/>
          </p:nvPr>
        </p:nvSpPr>
        <p:spPr/>
        <p:txBody>
          <a:bodyPr/>
          <a:lstStyle/>
          <a:p>
            <a:r>
              <a:rPr lang="en-US" dirty="0" smtClean="0"/>
              <a:t>4 important influences </a:t>
            </a:r>
          </a:p>
          <a:p>
            <a:pPr lvl="1"/>
            <a:r>
              <a:rPr lang="en-US" dirty="0" smtClean="0"/>
              <a:t>Opportunity to establish a close relationship</a:t>
            </a:r>
          </a:p>
          <a:p>
            <a:pPr lvl="1"/>
            <a:r>
              <a:rPr lang="en-US" dirty="0" smtClean="0"/>
              <a:t>Quality of caregiving</a:t>
            </a:r>
          </a:p>
          <a:p>
            <a:pPr lvl="1"/>
            <a:r>
              <a:rPr lang="en-US" dirty="0" smtClean="0"/>
              <a:t>The baby’s characteristics</a:t>
            </a:r>
          </a:p>
          <a:p>
            <a:pPr lvl="1"/>
            <a:r>
              <a:rPr lang="en-US" dirty="0" smtClean="0"/>
              <a:t>Family context</a:t>
            </a:r>
            <a:endParaRPr lang="en-US" dirty="0"/>
          </a:p>
        </p:txBody>
      </p:sp>
      <p:sp>
        <p:nvSpPr>
          <p:cNvPr id="44034" name="AutoShape 2" descr="data:image/jpg;base64,/9j/4AAQSkZJRgABAQAAAQABAAD/2wCEAAkGBhAQEBQUEhQVEBQVFBYVFA8UFBQQFRUUFBQVFBUVFBQXHCYeFxkjGRQUHy8gIycpLCwsFR4xNTAqNSYrLCkBCQoKDgwOGg8PGi8kHCQsLCwsKSkpKSkpKSwsKSwsLCwsLCksLCwpLCwsKSwpLCwpKSwsKSkpKSkpLCksKSkpKf/AABEIALAA8AMBIgACEQEDEQH/xAAcAAABBQEBAQAAAAAAAAAAAAAAAQIEBQYDBwj/xAA8EAABBAAEBAQCBwcDBQAAAAABAAIDEQQFITEGEkFRImFxgRORBxQyQlKhsSMzwdHh8PEVgpIkU2Jzov/EABoBAAIDAQEAAAAAAAAAAAAAAAABAgMEBQb/xAAkEQACAgICAgICAwAAAAAAAAAAAQIRAyESMQRBE1EiMkJxkf/aAAwDAQACEQMRAD8AybQurUxoXQLkHUQ8Lthm24DzXEKdlEXNK0eaiB6RlEfLGPRT1wwjaYF2Uyp9ipUiEAKkQhMAQhJaAFQo0mYwtNOkY3yL2j9SusWIY8W1wcO7SHD8kAdEJLQgAQhIgQIQhAAkQhAAhCRIaBIlKRAwSJUIAaU1OKaUgPHWroEwJ4SLBwV3wvDzTeipAtVwZBZJQBuIxQCckCFIqFQkQgQqELniJ2sY5zjTWgknsALJTArs/wCI4cFHzSHU/ZjH2nHsB/HovLc44vxWLceZxjj6RMJAr/yO7vdVnEGdvxmJdK66umN/CwbD+J8ylw42VlUC2ELVbYAuYQ5pLCNnNJafmE3CZaSLUhkNGiq27LONGu4d4ucXCLEEG9GT7WejX9LPR3z7rXrySeMELd8IZy6eLkk/eRga/jYfsu9dCD6eaRFov0IQmRBIhCABCLSIAVIhCRIRCEIAEhSpCkIQppTimoGeSNwch+6fkV0+pSfhPyK9G+oBpulzlhbW1lQsnZ558Bw3B+S23B0NMtNxEICrn4wsPhNemiLHVm7BSrExcQSj7xPqrHC8Sk70pckQ4s0qFBw+ZBylCUKVojR0WM+k/N/h4YQtNOmNH/1tou+ZofNavG41sUb5HbMaXH2C8T4mzybGPD5NC0EBgFBrCbrzKlHsKbVlXGxXGBYOvZU8b1Z4STZTmSgaTASdP7CsHZcH6j5d1RQTaha3JyHN9ll2ma3TWyufk7rqtxurPh+P4U0fmCw+hFj82hW+JjaGNr3KqGOrER1/3G/qm27K1FOLNchCFaZQSIQkAIQhAwSIQgYIQkSECRCCgYiRKmpAPc1V+LirUfJWICjzsQ0JGexM1qjxTtVdZrHymxsd/VZ/FO7qKRaM+IlEtKOZAjnToLL3LczIO61eBxQcF51FLRWlyTH9EuhPZc8T4V0mDma0WeW67gEEj5Arw90Tmyuv71keYtfQUElheOcc4JkWNkazRraIHbnaCQPLVXQZFPVGdjFKdhJmg6mlGgouAKscbkDzH8SLmJG7QL07qx1dMI3VosMI5jzTXAk9LWtynDkN7ELzKXCO5bY1/ONbHKR6GiCD7K74Z4nna4Ry27tY19+6qnj1aLIZN00ejyTEtpQ8rYXYpl/dt3yCpsRxW1ruRtF5/G4RtHq536K94Rwsr3HESObRBayNmrasW7m6qpRfbJymkmkalCRCsMoqRCEDBCEIGCEISECRCRAAkQkQMCkQkSA7tCZK1OjenPUiJQZpBYIWPmaLII1Gi3mPZosXmo5ZAdg7T3Go/iok0VchHZN5k7FPTJYCyB8zqYxg3O7idA1o3NlTjBy6E5JdkPMc3ZANdXHZo39+wVQ3jLEA+Ahntf6qixOLdK8uduf7oJGsWqOGKWzPLI29Gwy76UMdERZZKPwubV+4pVud8QnFzvlc3kLyDyg2BQAq/ZUYjKUClLhH0LnIliait3wvmPgo6rz5p11V7keKLTROiqzQtGjDPezaYySFgvcnQDvaXIsIx0nNy7Datlls0c+R7JIXcxZtGRpfcd1f8NZ095PxYzG4Gj0aszi6s1KSuiwORRueHuaC0a0VtMtgDImgDl60NN9VRZVB8WQ/gbqexPQfxWmSjfsqytdIEJEKRUKhIlQMEIQkIEiEIAEiEiABIhIUDBIhCQEeLFLo/GgDdZJ2cV1UDFZ686BCsGkaHNs6aBvax2ZYh0h1PLRvudEPmOtmz3Va6br1W/F43uRkyeR6iWEWOazXlBPc6/kdFRcZ56+SNsewJ5iAALra69Suz5VQcQustPkVqcVGNIoUuUrZWMCmwRgqDCVc5ZGSs03SNONWydg8uDgLCvcPwpC/Xl1UfCspaPKX6i1ilN2b1BUUOJ4FaNQT6LPYmIwFzHbjQdqXrkzWkLB8Z4D9pGWt5i62kAXdaj9Sp4puUuLIZIqMeSK3Isv56dFMI3DdjzbT6O6ehWrbDK6mksL3H7nU9yVU5TwtIC0/V5Gk+ZDT667Ld5Xkohb4q5yLNbNb0aPdao4HklTWimfkwhj12XWW4EQxtaNaGp7nqVJULAz03U+/ZTQ4FGbxeO4mbF5PL9gQhCwmwEIQkIEISIAVIhJaABIhJaBipEJEgBJaCUiBnmEr7XED80s76UiKPnjNbt19lu8TFyfJmTyclKiJKSDarscaNj3/AJq4xLKGo07qkzSSnAdxuui40YUyDJiaNquzjYHpdj3T531YTZPHFXbZQe0TWmS4soYGBzw+qaXPby0zmFi2nV2lKXFB8J/LYPZw2I6EKRlTW4vDNiBqS22d6LG8ocR1aQBr0NqPioXRuDXaOaNdeYHzB6grltttpnWUYpJo0GGhBFq0wDh5V3JpVmTSgjVW+O4eL2h2HeWuI73ynuAQs1bpl/Ss6NzQFxaGkEdeYEUrDImCVznubo2g0nvqTQ+SjR5KIoHtaeaYt+048xvez/fRWWR4cxRBpc+QkAuLqA5iPFRodVt8OCeTl9GPzJtY+P2XQcAuLjv5p3LVJ3Kuwcc4RM0cFHwWJe1x6gbhSDu+uyPq4Ywnqd1IRaMkDhaCFXYTEUB2KmyzU21izeMp9dmrFncf6HotIDoi1yZRcXTOimpK0KktCRRGLaRCRAwQktCQAkKEloACkQUhKQzyz6uZSWjc7JMuxLopeR4o7Edx/hWuTw+Oz0CdxJggQyVo1aRfou9hx8IUjkZMnKVskYvLudvh67LKZrlbnDlqiPsnz7Lc5RODEObbYntWxVHmGIbPKIcLcryaLtORnmXK9tVspV3o85mcToRTmmiOqdgoHuPKGmyexGnn5L1qbIY8DC4xRjE4qQUXuGpPkPutC58OcNmE80jWue7V7jqbO9DoPJZWzSjyqEOgfuWkHQjTRTpcS6Q8znFx01Js0Oi9TzngXD4gc3LR7jw18l57nXA2KwziY/2rR02dXpsfZUSxt7NEcqSo7ZTiOVbTLcyAavOMFiiNwWnq06ELS4TEFzKAtYMuOmdDFkUkaESAPcWSG3u2pp30oHdaCYfDLR3ACz/C+RRlwm5HMdrXMbsjTRXudPpzPULpeHj4pv7Od5uTk0l6Jl2U4brnG7RdDstpgOUI8ZTcxk8Ce3RwXR+D+K4M87PoiUlHbHFN6RJynK2yRAk0psuSW2uZToIg1oA2CpuIs8dEWxx6vcegum9TSwPNK7s2LFH6JrcoIFWj/Sj3VVBxV8PSS3mwLDa1PTfddxxnBy82o1r5Kma5u2Wx/BUiacrd3XKTAPChniwOkDYxzWa/mr4SGlX8SJ82ZPNs3GH0cDaojxyL1ZorP6QM3YxlAAu79l51hM1Y+2vGvQqPGK0aFHJx5Vo3mH40hdvYVzBj2PFjYrC8O5KZpNvCNyvRI8O1rQ0AUFHgn0KUku1sYHApCldgwdRoU9sPK3xGyoPG0R5L0ciUloJSKsmYXB46Vx1gay+hkHN7hoKkYvNI2NLJWOYCPtfvGf8AJu3uFEbUY8R5nHcdPdV2Pn59CTXa6HuvSWkcKrGYzPncjIMOeZr3U946h3X2C0XCWE+GeZgDR9hum50vXv3KykMcMIdK6mgaXVetDv0VthePIY4mxSwTRUedkmlm9QeU0dq2JWacrdF8VSPQmYFjXFztXHc7f2E3KsZ8Qv25QaYaq+6yr+PsHiYXRGYwucKD3McB7132UjC44ubGInNcWDdjhI13mHN2sdCAhJMNmzNH1UOWKzRArtussfpHgZN8GQODwacaAAPXrqtM3FtkALTYq0+hMzuecBRTO52H4Z+YK64XhSCNg8NuA1ILgCe5F0rkzNcaNG/n229VyxuOhawEysa0mgS5oBI3APVRaT7JJyXQ7ATB7eXlA5O2lKPnsRth89VKw72WXMNhzbJGoI/FfZcpJg5pb8vJWRdPRCStbCGTRSwdFSx4oA6qzjl0VzK0Pc6irbAgRt5nmi7v07BVuXw/EfzfdadPM/0Vu9odoQCsWbJydI1Y4VtnZ+OAqvFfmokuXQyyczm+Kt7XYYVv4U/6q3fULOXEZ2Rwdu/57lVbuHcNzEUR+ivJcODva5OwbfNMCDluVQRPtu+wtTM2zAQxlx7aJkmGLfEHUB3WB4y4pa62NdoNCoTlSJJWzLcQ5w98jiTYJVXh4gfEuU+Ka872mwTgaBVpaN2PM5fjI9e4BxUb4KAAcN1ppIAvH+Dc7fBNQ69F6rl2PdIy3DlU1JdGbLj4tkgaDVRZZLKdNLa4qic70hwjQFIUJCVUWHmcsx91FOup27d/Mpz3WuUsgAs7dl3mzjUdMLg4y8zTuHw2aMa4+EHq6joST+i00HG+AfG1k72y+Toy4Ae4WGZlb8TKPiEiJg0aNNXWaHbzK9K4dwEAh8MbG3oXNaA4ECqJ3/yqv5Fvoq/9EyTGfuixjj0jeYnezXb/ACVVP9GzmOuCctcNg8UfZ7P5LS5vwNDO0kDx7h4prv8AkBr/ALgfULLRY7G4GVrHv+PFZaOb7TeUajXUEWO4PRSojZQ5lkU80xdK8CVvhcQLJLdA4kbmq1WnyPEYiFgDnNNHfUWPRQ5ceXuLjoSbNJr5juVfxSRVybNFHmH/AFQkNNaIHNLr05viB1fLVQoJ+eJhawTfCnl/ZmgHMkL6I5hVag+ypRiHErnic6Mfhaacfy81nmktl8G26N3h8X+y+IC2As3iNOArQgEV0108lFx+eCNvM0F/OQG11vqsA/NpXAhzi67v3r+QXeXPnlrRQHJVewoKiOZJmiWBtGkkxpLu2q0WAkdMQxv+53YfzXn+VOmxEga35r1bKMAIIwNz1Pcq3J5KkqiUx8dwdyLOLljaGjSgusMuqhPfqu0Lh/VZi8smyJweogIGy6WgR2a/VD3LmAqzPM1bhYnSOOw2TAzf0k8XDDQmNh8bvyXiRxT5Xak6qXxJnj8VM552J0Vbg5KOqlWhLbLnAwBpo6+a5Y5nJIK6ojcXC71CjYrEFzmqmKbkXyaS0XeVWyVjj3C9qw+JBjby7UF4k0mgV6pwtiufDt8hShketEce3subSWhISsxoFJTbQSmkoA8p51xu9Tt0CaIZ+zP/AKT/AKvJVAN07l38l1fnh9nN+Gf0SsDiA08p+9t6rUcN4/kk5D9l/wCTuhWF+pSl3M5wGoIAG1duqvIJiQNdRvX6qPyxctEvjkls9QhKyXHeWABk3bwu99j/AA+SuchzIyx+I+Ib9LUjOMIzEQPjJHiaQPI9D86WmMqdlDjejzqLDtDDJvWyZPHdel+3dVsGNfDzQSaEHS9PIq2w2Ia9vN5V8v8AIWhtMqpor8dMIWOd2/XoskcWXOLidSrni/EeFoHU38v8rLNJG5WTIuRqxPjsvMPLanYfCukNAWqFuYAf0W94PzvBMYC94DzvfRY5Y2jZHKmiy4bzTD4UU5pDurqWkh4rhds8eh0UT63g5tnRuvzC4YnhuB2oA9QoU0XcsEu00aOHN2P2IPupsWJbS8+k4bA+y9zfdMZFiYz4ZS4dipWxfFjfUv8AT0yGcd1LiruvNcLxDOHBpFlWb+NTBXxG0jmiHwSe0buVwAteL/SbxcJZfgtPhbvXdbrHcUMfD4XDULxnijLuV5eDdm1KM03RXLFKKsixhpGy4YmHso2GxVaFSJMUKT4tMXJNBhS51i6pJgoi+QA910y8791KwkXLIpvSZV2TpX1p2W++j/F80Zb2Xn2YMWr+jlzg4jos8lcCyH7notpCUlppKyGoUlNJQSmkoA//2Q=="/>
          <p:cNvSpPr>
            <a:spLocks noChangeAspect="1" noChangeArrowheads="1"/>
          </p:cNvSpPr>
          <p:nvPr/>
        </p:nvSpPr>
        <p:spPr bwMode="auto">
          <a:xfrm>
            <a:off x="106363" y="-811213"/>
            <a:ext cx="2286000" cy="16764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4036" name="Picture 4" descr="http://t0.gstatic.com/images?q=tbn:ANd9GcQAdj8Fc4LmBM_89kVkKLenVEdEEFdJqoOp4DNXjNIPq2KvsTOQ"/>
          <p:cNvPicPr>
            <a:picLocks noChangeAspect="1" noChangeArrowheads="1"/>
          </p:cNvPicPr>
          <p:nvPr/>
        </p:nvPicPr>
        <p:blipFill>
          <a:blip r:embed="rId2" cstate="print"/>
          <a:srcRect/>
          <a:stretch>
            <a:fillRect/>
          </a:stretch>
        </p:blipFill>
        <p:spPr bwMode="auto">
          <a:xfrm>
            <a:off x="5029200" y="3200400"/>
            <a:ext cx="1743075" cy="2619376"/>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772400" cy="1143000"/>
          </a:xfrm>
        </p:spPr>
        <p:txBody>
          <a:bodyPr/>
          <a:lstStyle/>
          <a:p>
            <a:r>
              <a:rPr lang="en-US" dirty="0" smtClean="0"/>
              <a:t>Opportunity for Attachment</a:t>
            </a:r>
            <a:endParaRPr lang="en-US" dirty="0"/>
          </a:p>
        </p:txBody>
      </p:sp>
      <p:sp>
        <p:nvSpPr>
          <p:cNvPr id="3" name="Content Placeholder 2"/>
          <p:cNvSpPr>
            <a:spLocks noGrp="1"/>
          </p:cNvSpPr>
          <p:nvPr>
            <p:ph sz="quarter" idx="1"/>
          </p:nvPr>
        </p:nvSpPr>
        <p:spPr>
          <a:xfrm>
            <a:off x="381000" y="1219200"/>
            <a:ext cx="8077200" cy="4800600"/>
          </a:xfrm>
        </p:spPr>
        <p:txBody>
          <a:bodyPr>
            <a:normAutofit fontScale="85000" lnSpcReduction="10000"/>
          </a:bodyPr>
          <a:lstStyle/>
          <a:p>
            <a:r>
              <a:rPr lang="en-US" dirty="0" smtClean="0"/>
              <a:t>Series of research studies observed institutionalized infants whose mothers had given them up between 3 and 12 months of age </a:t>
            </a:r>
          </a:p>
          <a:p>
            <a:pPr lvl="1"/>
            <a:r>
              <a:rPr lang="en-US" dirty="0" smtClean="0"/>
              <a:t>Placed in a large ward where each shared a nurse with at least sever other babies</a:t>
            </a:r>
          </a:p>
          <a:p>
            <a:pPr lvl="1"/>
            <a:r>
              <a:rPr lang="en-US" dirty="0" smtClean="0"/>
              <a:t>Infants lost weight, cried constantly, and withdrew from the environment</a:t>
            </a:r>
          </a:p>
          <a:p>
            <a:pPr lvl="1"/>
            <a:r>
              <a:rPr lang="en-US" dirty="0" smtClean="0"/>
              <a:t>Emotional difficulties due to lack of forming a bond with one or a few adults</a:t>
            </a:r>
          </a:p>
          <a:p>
            <a:r>
              <a:rPr lang="en-US" dirty="0" smtClean="0"/>
              <a:t>Adopted children who spend 6-8 months in deprived Romania orphanages displayed symptoms associated with attachment difficulties and with mental health problems in middle childhood</a:t>
            </a:r>
          </a:p>
          <a:p>
            <a:pPr lvl="1"/>
            <a:r>
              <a:rPr lang="en-US" dirty="0" smtClean="0"/>
              <a:t>Excessive desire for adult attention, “overfriendliness” to unfamiliar adults and peers, few friendships, cognitive impairments, inattention, and hyperactivity, </a:t>
            </a:r>
          </a:p>
          <a:p>
            <a:r>
              <a:rPr lang="en-US" dirty="0" smtClean="0"/>
              <a:t>Neuropsysiological evidence suggest that, as early as 7 months, Romanian orphanage children experience disruption in the formation of neural structures involved in “reading” emotions</a:t>
            </a:r>
            <a:endParaRPr lang="en-US" dirty="0"/>
          </a:p>
        </p:txBody>
      </p:sp>
      <p:pic>
        <p:nvPicPr>
          <p:cNvPr id="46082" name="Picture 2" descr="http://t1.gstatic.com/images?q=tbn:ANd9GcTiMXJigRtt5XsZXvtsHFbadS4CrgNNVH0rH4l36DVtNm132qKc"/>
          <p:cNvPicPr>
            <a:picLocks noChangeAspect="1" noChangeArrowheads="1"/>
          </p:cNvPicPr>
          <p:nvPr/>
        </p:nvPicPr>
        <p:blipFill>
          <a:blip r:embed="rId2" cstate="print"/>
          <a:srcRect/>
          <a:stretch>
            <a:fillRect/>
          </a:stretch>
        </p:blipFill>
        <p:spPr bwMode="auto">
          <a:xfrm>
            <a:off x="5943600" y="5181600"/>
            <a:ext cx="2228850" cy="1496747"/>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of Caregiving</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Research indicates that </a:t>
            </a:r>
            <a:r>
              <a:rPr lang="en-US" b="1" dirty="0" smtClean="0"/>
              <a:t>sensitive caregiving</a:t>
            </a:r>
            <a:r>
              <a:rPr lang="en-US" dirty="0" smtClean="0"/>
              <a:t> (responding promptly, consistently, and appropriately to infants) is related to attachment security across cultures and SES groups</a:t>
            </a:r>
          </a:p>
          <a:p>
            <a:pPr lvl="1"/>
            <a:r>
              <a:rPr lang="en-US" dirty="0" smtClean="0"/>
              <a:t>Insecure infants tend to have mothers who engage in less physical contact, handle them awkwardly or “routinely” and are sometimes resentful and rejecting in response to infant distress</a:t>
            </a:r>
          </a:p>
          <a:p>
            <a:r>
              <a:rPr lang="en-US" dirty="0" smtClean="0"/>
              <a:t>Interactional synchrony – form of communication in which the caregiver responds to infant signals in a well-timed and appropriate fashion</a:t>
            </a:r>
          </a:p>
          <a:p>
            <a:pPr lvl="1"/>
            <a:r>
              <a:rPr lang="en-US" dirty="0" smtClean="0"/>
              <a:t>Both partners match emotional states, especially positive ones</a:t>
            </a:r>
          </a:p>
          <a:p>
            <a:pPr lvl="1"/>
            <a:r>
              <a:rPr lang="en-US" dirty="0" smtClean="0"/>
              <a:t>Separates experiences of secure and insecure babies</a:t>
            </a:r>
          </a:p>
          <a:p>
            <a:r>
              <a:rPr lang="en-US" dirty="0" smtClean="0"/>
              <a:t>Cross-cultural research suggests that security depends on attentive caregiving, not necessarily on moment-to-moment interaction</a:t>
            </a:r>
          </a:p>
          <a:p>
            <a:pPr lvl="1"/>
            <a:r>
              <a:rPr lang="en-US" dirty="0" smtClean="0"/>
              <a:t>Ex. </a:t>
            </a:r>
            <a:r>
              <a:rPr lang="en-US" dirty="0" err="1" smtClean="0"/>
              <a:t>Gusii</a:t>
            </a:r>
            <a:r>
              <a:rPr lang="en-US" dirty="0" smtClean="0"/>
              <a:t> people of Kenya, mothers rarely cuddle, hug, or interact playfully with their babies, but are very responsive to their infants’ needs, and most </a:t>
            </a:r>
            <a:r>
              <a:rPr lang="en-US" dirty="0" err="1" smtClean="0"/>
              <a:t>Gusii</a:t>
            </a:r>
            <a:r>
              <a:rPr lang="en-US" dirty="0" smtClean="0"/>
              <a:t> infants appear securely attached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Infant Characteristics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Because attachment is the result of a </a:t>
            </a:r>
            <a:r>
              <a:rPr lang="en-US" i="1" dirty="0" smtClean="0"/>
              <a:t>relationship</a:t>
            </a:r>
            <a:r>
              <a:rPr lang="en-US" dirty="0" smtClean="0"/>
              <a:t> between baby and caregiver, infant characteristics should affect how easily it is established</a:t>
            </a:r>
          </a:p>
          <a:p>
            <a:r>
              <a:rPr lang="en-US" dirty="0" smtClean="0"/>
              <a:t>Babies whose temperament is emotionally reactive and difficult are more likely to develop later insecure attachments</a:t>
            </a:r>
          </a:p>
          <a:p>
            <a:pPr lvl="1"/>
            <a:r>
              <a:rPr lang="en-US" dirty="0" smtClean="0"/>
              <a:t>But insecurity is more likely when these babies also have highly anxious mothers, leading to a “disharmonious relationship”</a:t>
            </a:r>
          </a:p>
          <a:p>
            <a:r>
              <a:rPr lang="en-US" dirty="0" smtClean="0"/>
              <a:t>Heritability of attachment is virtually nil</a:t>
            </a:r>
          </a:p>
          <a:p>
            <a:pPr lvl="1"/>
            <a:r>
              <a:rPr lang="en-US" dirty="0" smtClean="0"/>
              <a:t>Siblings with different temperaments tend to establish similar attachment patterns with their parents, suggesting that parents try to adjust caregiving to each child’s needs</a:t>
            </a:r>
          </a:p>
          <a:p>
            <a:r>
              <a:rPr lang="en-US" dirty="0" smtClean="0"/>
              <a:t>Many different child attributes can lead to secure attachment as long as caregivers behave sensitively towards the infant</a:t>
            </a:r>
            <a:endParaRPr lang="en-US" dirty="0"/>
          </a:p>
        </p:txBody>
      </p:sp>
      <p:pic>
        <p:nvPicPr>
          <p:cNvPr id="47106" name="Picture 2" descr="http://t3.gstatic.com/images?q=tbn:ANd9GcSaUPFkDtEcQ_5QLHxZUmSjhjvzG6h8dYTHbE1-mXs1W-aO2Ytu"/>
          <p:cNvPicPr>
            <a:picLocks noChangeAspect="1" noChangeArrowheads="1"/>
          </p:cNvPicPr>
          <p:nvPr/>
        </p:nvPicPr>
        <p:blipFill>
          <a:blip r:embed="rId2" cstate="print"/>
          <a:srcRect/>
          <a:stretch>
            <a:fillRect/>
          </a:stretch>
        </p:blipFill>
        <p:spPr bwMode="auto">
          <a:xfrm>
            <a:off x="6324600" y="304800"/>
            <a:ext cx="1295400" cy="1003935"/>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Circumstances</a:t>
            </a:r>
            <a:endParaRPr lang="en-US" dirty="0"/>
          </a:p>
        </p:txBody>
      </p:sp>
      <p:sp>
        <p:nvSpPr>
          <p:cNvPr id="3" name="Content Placeholder 2"/>
          <p:cNvSpPr>
            <a:spLocks noGrp="1"/>
          </p:cNvSpPr>
          <p:nvPr>
            <p:ph sz="quarter" idx="1"/>
          </p:nvPr>
        </p:nvSpPr>
        <p:spPr>
          <a:xfrm>
            <a:off x="609600" y="1524000"/>
            <a:ext cx="7772400" cy="4572000"/>
          </a:xfrm>
        </p:spPr>
        <p:txBody>
          <a:bodyPr>
            <a:normAutofit fontScale="92500" lnSpcReduction="20000"/>
          </a:bodyPr>
          <a:lstStyle/>
          <a:p>
            <a:r>
              <a:rPr lang="en-US" dirty="0" smtClean="0"/>
              <a:t>Stressful life changes in families may undermine attachment (ex. Job loss, failing marriage, financial difficulties)</a:t>
            </a:r>
          </a:p>
          <a:p>
            <a:pPr lvl="1"/>
            <a:r>
              <a:rPr lang="en-US" dirty="0" smtClean="0"/>
              <a:t>Interfere with parental sensitivity and sometimes by exposing babies to angry adult interactions or unfavorable child-care arrangements</a:t>
            </a:r>
          </a:p>
          <a:p>
            <a:r>
              <a:rPr lang="en-US" dirty="0" smtClean="0"/>
              <a:t>Social support, especially assistance with parenting, reduces parental stress and fosters attachment security</a:t>
            </a:r>
          </a:p>
          <a:p>
            <a:r>
              <a:rPr lang="en-US" dirty="0" smtClean="0"/>
              <a:t>Parents have their own history of attachment experiences</a:t>
            </a:r>
          </a:p>
          <a:p>
            <a:pPr lvl="1"/>
            <a:r>
              <a:rPr lang="en-US" dirty="0" smtClean="0"/>
              <a:t>parents construct internal working models from these experiences and apply them to the bonds they establish with their babies</a:t>
            </a:r>
          </a:p>
          <a:p>
            <a:pPr lvl="1"/>
            <a:r>
              <a:rPr lang="en-US" dirty="0" smtClean="0"/>
              <a:t>Early rearing experiences do not determine whether individuals will become sensitive or insensitive parents</a:t>
            </a:r>
          </a:p>
          <a:p>
            <a:pPr lvl="1"/>
            <a:r>
              <a:rPr lang="en-US" dirty="0" smtClean="0"/>
              <a:t>The way individuals </a:t>
            </a:r>
            <a:r>
              <a:rPr lang="en-US" i="1" dirty="0" smtClean="0"/>
              <a:t>view</a:t>
            </a:r>
            <a:r>
              <a:rPr lang="en-US" dirty="0" smtClean="0"/>
              <a:t> their childhoods is what matters </a:t>
            </a:r>
            <a:endParaRPr lang="en-US" dirty="0" smtClean="0"/>
          </a:p>
          <a:p>
            <a:pPr lvl="2"/>
            <a:r>
              <a:rPr lang="en-US" dirty="0" smtClean="0"/>
              <a:t>ability to come to terms with negative events, to integrate new life experiences into working models, and look back on parents in an understanding way</a:t>
            </a:r>
          </a:p>
          <a:p>
            <a:endParaRPr lang="en-US" dirty="0"/>
          </a:p>
        </p:txBody>
      </p:sp>
      <p:pic>
        <p:nvPicPr>
          <p:cNvPr id="48130" name="Picture 2" descr="http://t3.gstatic.com/images?q=tbn:ANd9GcS6ECr8hNobC4A5icAz09SkkY7XKr782Q2rgX7h0h-21CwQWTnI6A"/>
          <p:cNvPicPr>
            <a:picLocks noChangeAspect="1" noChangeArrowheads="1"/>
          </p:cNvPicPr>
          <p:nvPr/>
        </p:nvPicPr>
        <p:blipFill>
          <a:blip r:embed="rId2" cstate="print"/>
          <a:srcRect/>
          <a:stretch>
            <a:fillRect/>
          </a:stretch>
        </p:blipFill>
        <p:spPr bwMode="auto">
          <a:xfrm>
            <a:off x="6477000" y="228600"/>
            <a:ext cx="1219200" cy="1203016"/>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Attachments</a:t>
            </a:r>
            <a:endParaRPr lang="en-US" dirty="0"/>
          </a:p>
        </p:txBody>
      </p:sp>
      <p:sp>
        <p:nvSpPr>
          <p:cNvPr id="3" name="Content Placeholder 2"/>
          <p:cNvSpPr>
            <a:spLocks noGrp="1"/>
          </p:cNvSpPr>
          <p:nvPr>
            <p:ph sz="quarter" idx="1"/>
          </p:nvPr>
        </p:nvSpPr>
        <p:spPr/>
        <p:txBody>
          <a:bodyPr/>
          <a:lstStyle/>
          <a:p>
            <a:r>
              <a:rPr lang="en-US" dirty="0" smtClean="0"/>
              <a:t>Babies develop attachments to a variety of familiar people</a:t>
            </a:r>
          </a:p>
          <a:p>
            <a:pPr lvl="1"/>
            <a:r>
              <a:rPr lang="en-US" dirty="0" smtClean="0"/>
              <a:t>Not just mothers, but fathers, siblings, grandparents, and professional caregivers</a:t>
            </a:r>
          </a:p>
          <a:p>
            <a:r>
              <a:rPr lang="en-US" dirty="0" err="1" smtClean="0"/>
              <a:t>Bowlby</a:t>
            </a:r>
            <a:r>
              <a:rPr lang="en-US" dirty="0" smtClean="0"/>
              <a:t> acknowledged that babies develop multiple attachments, but he believed that infants are predisposed to direct their attachment to a single person, especially when distressed</a:t>
            </a:r>
          </a:p>
          <a:p>
            <a:pPr lvl="1"/>
            <a:r>
              <a:rPr lang="en-US" dirty="0" smtClean="0"/>
              <a:t>Preference declines over the 2</a:t>
            </a:r>
            <a:r>
              <a:rPr lang="en-US" baseline="30000" dirty="0" smtClean="0"/>
              <a:t>nd</a:t>
            </a:r>
            <a:r>
              <a:rPr lang="en-US" dirty="0" smtClean="0"/>
              <a:t> year of life and when babies are not distressed they are more likely to interact with multiple caregivers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7772400" cy="1143000"/>
          </a:xfrm>
        </p:spPr>
        <p:txBody>
          <a:bodyPr/>
          <a:lstStyle/>
          <a:p>
            <a:r>
              <a:rPr lang="en-US" dirty="0" smtClean="0"/>
              <a:t>Multiple Attachments: Fathers</a:t>
            </a:r>
            <a:endParaRPr lang="en-US" dirty="0"/>
          </a:p>
        </p:txBody>
      </p:sp>
      <p:sp>
        <p:nvSpPr>
          <p:cNvPr id="3" name="Content Placeholder 2"/>
          <p:cNvSpPr>
            <a:spLocks noGrp="1"/>
          </p:cNvSpPr>
          <p:nvPr>
            <p:ph sz="quarter" idx="1"/>
          </p:nvPr>
        </p:nvSpPr>
        <p:spPr>
          <a:xfrm>
            <a:off x="609600" y="1981200"/>
            <a:ext cx="7543800" cy="4267200"/>
          </a:xfrm>
        </p:spPr>
        <p:txBody>
          <a:bodyPr>
            <a:normAutofit fontScale="92500" lnSpcReduction="20000"/>
          </a:bodyPr>
          <a:lstStyle/>
          <a:p>
            <a:r>
              <a:rPr lang="en-US" dirty="0" smtClean="0"/>
              <a:t>Fathers’ sensitive caregiving and interactional synchrony with infants predict attachment security</a:t>
            </a:r>
          </a:p>
          <a:p>
            <a:r>
              <a:rPr lang="en-US" dirty="0" smtClean="0"/>
              <a:t>Research in diverse cultures shows that fathers’ warmth contributes greatly to children’s long-term favorable development</a:t>
            </a:r>
          </a:p>
          <a:p>
            <a:r>
              <a:rPr lang="en-US" dirty="0" smtClean="0"/>
              <a:t>Mothers and fathers play with infants differently</a:t>
            </a:r>
          </a:p>
          <a:p>
            <a:pPr lvl="1"/>
            <a:r>
              <a:rPr lang="en-US" dirty="0" smtClean="0"/>
              <a:t>Mothers play gentle games like </a:t>
            </a:r>
            <a:r>
              <a:rPr lang="en-US" dirty="0" err="1" smtClean="0"/>
              <a:t>peekaboo</a:t>
            </a:r>
            <a:r>
              <a:rPr lang="en-US" dirty="0" smtClean="0"/>
              <a:t>, provide toys, and talk to infants</a:t>
            </a:r>
          </a:p>
          <a:p>
            <a:pPr lvl="1"/>
            <a:r>
              <a:rPr lang="en-US" dirty="0" smtClean="0"/>
              <a:t>Fathers engage in highly arousing physical play, especially with sons</a:t>
            </a:r>
          </a:p>
          <a:p>
            <a:pPr lvl="2"/>
            <a:r>
              <a:rPr lang="en-US" dirty="0" smtClean="0"/>
              <a:t>May help prepare babies to venture confidently into their surrounding world</a:t>
            </a:r>
          </a:p>
          <a:p>
            <a:r>
              <a:rPr lang="en-US" dirty="0" smtClean="0"/>
              <a:t>Warm relationship between parents is especially important in fathers’ involvement with their babies </a:t>
            </a:r>
            <a:endParaRPr lang="en-US" dirty="0"/>
          </a:p>
        </p:txBody>
      </p:sp>
      <p:pic>
        <p:nvPicPr>
          <p:cNvPr id="50178" name="Picture 2" descr="http://t0.gstatic.com/images?q=tbn:ANd9GcTzUuYqiwqxTvGNJ6FapoNfgU-C_-5t4FDDr-fjHoSl04elrj3U"/>
          <p:cNvPicPr>
            <a:picLocks noChangeAspect="1" noChangeArrowheads="1"/>
          </p:cNvPicPr>
          <p:nvPr/>
        </p:nvPicPr>
        <p:blipFill>
          <a:blip r:embed="rId2" cstate="print"/>
          <a:srcRect/>
          <a:stretch>
            <a:fillRect/>
          </a:stretch>
        </p:blipFill>
        <p:spPr bwMode="auto">
          <a:xfrm>
            <a:off x="7162800" y="304800"/>
            <a:ext cx="1609725" cy="1609726"/>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772400" cy="1143000"/>
          </a:xfrm>
        </p:spPr>
        <p:txBody>
          <a:bodyPr/>
          <a:lstStyle/>
          <a:p>
            <a:r>
              <a:rPr lang="en-US" dirty="0" smtClean="0"/>
              <a:t>Multiple Attachments: Siblings</a:t>
            </a:r>
            <a:endParaRPr lang="en-US" dirty="0"/>
          </a:p>
        </p:txBody>
      </p:sp>
      <p:sp>
        <p:nvSpPr>
          <p:cNvPr id="3" name="Content Placeholder 2"/>
          <p:cNvSpPr>
            <a:spLocks noGrp="1"/>
          </p:cNvSpPr>
          <p:nvPr>
            <p:ph sz="quarter" idx="1"/>
          </p:nvPr>
        </p:nvSpPr>
        <p:spPr>
          <a:xfrm>
            <a:off x="533400" y="1752600"/>
            <a:ext cx="7772400" cy="4572000"/>
          </a:xfrm>
        </p:spPr>
        <p:txBody>
          <a:bodyPr>
            <a:normAutofit fontScale="85000" lnSpcReduction="20000"/>
          </a:bodyPr>
          <a:lstStyle/>
          <a:p>
            <a:r>
              <a:rPr lang="en-US" dirty="0" smtClean="0"/>
              <a:t>80% of North American and European children grow up with at least one sibling</a:t>
            </a:r>
          </a:p>
          <a:p>
            <a:r>
              <a:rPr lang="en-US" dirty="0" smtClean="0"/>
              <a:t>Security of attachment typically declines when a new baby is born, especially for children over age 2</a:t>
            </a:r>
          </a:p>
          <a:p>
            <a:pPr lvl="1"/>
            <a:r>
              <a:rPr lang="en-US" dirty="0" smtClean="0"/>
              <a:t>But older siblings typically also show affection and concern for the new baby</a:t>
            </a:r>
          </a:p>
          <a:p>
            <a:r>
              <a:rPr lang="en-US" dirty="0" smtClean="0"/>
              <a:t>By the end of the 1</a:t>
            </a:r>
            <a:r>
              <a:rPr lang="en-US" baseline="30000" dirty="0" smtClean="0"/>
              <a:t>st</a:t>
            </a:r>
            <a:r>
              <a:rPr lang="en-US" dirty="0" smtClean="0"/>
              <a:t> year, babies typically spend a lot of time with older siblings and are comforted by their presence during short parental absences </a:t>
            </a:r>
          </a:p>
          <a:p>
            <a:r>
              <a:rPr lang="en-US" dirty="0" smtClean="0"/>
              <a:t>In the 2</a:t>
            </a:r>
            <a:r>
              <a:rPr lang="en-US" baseline="30000" dirty="0" smtClean="0"/>
              <a:t>nd</a:t>
            </a:r>
            <a:r>
              <a:rPr lang="en-US" dirty="0" smtClean="0"/>
              <a:t> year, toddlers often imitate and play with older siblings</a:t>
            </a:r>
          </a:p>
          <a:p>
            <a:r>
              <a:rPr lang="en-US" dirty="0" smtClean="0"/>
              <a:t>Temperament plays an important role in sibling relationships</a:t>
            </a:r>
          </a:p>
          <a:p>
            <a:pPr lvl="1"/>
            <a:r>
              <a:rPr lang="en-US" dirty="0" smtClean="0"/>
              <a:t>Conflict between siblings is greater when one is emotionally intense or highly active </a:t>
            </a:r>
          </a:p>
          <a:p>
            <a:r>
              <a:rPr lang="en-US" dirty="0" smtClean="0"/>
              <a:t>Siblings offer a rich social context for infants to learn and </a:t>
            </a:r>
            <a:r>
              <a:rPr lang="en-US" dirty="0" err="1" smtClean="0"/>
              <a:t>practive</a:t>
            </a:r>
            <a:r>
              <a:rPr lang="en-US" dirty="0" smtClean="0"/>
              <a:t> skills such as affectionate caring, conflict resolution, and control of hostile and envious feelings</a:t>
            </a:r>
            <a:endParaRPr lang="en-US" dirty="0"/>
          </a:p>
        </p:txBody>
      </p:sp>
      <p:pic>
        <p:nvPicPr>
          <p:cNvPr id="49154" name="Picture 2" descr="http://t0.gstatic.com/images?q=tbn:ANd9GcQKg7OcIaUVSHTjbVm6wWQAIbpn_CBE5GgfKB9CFQdZ5y8IGP0I"/>
          <p:cNvPicPr>
            <a:picLocks noChangeAspect="1" noChangeArrowheads="1"/>
          </p:cNvPicPr>
          <p:nvPr/>
        </p:nvPicPr>
        <p:blipFill>
          <a:blip r:embed="rId2" cstate="print"/>
          <a:srcRect/>
          <a:stretch>
            <a:fillRect/>
          </a:stretch>
        </p:blipFill>
        <p:spPr bwMode="auto">
          <a:xfrm>
            <a:off x="7315200" y="381000"/>
            <a:ext cx="1524000" cy="1036544"/>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Attachment and Later Development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Inner feelings of affection and security resulting from a healthy attachment relationship in infancy support all aspects of psychological development</a:t>
            </a:r>
          </a:p>
          <a:p>
            <a:r>
              <a:rPr lang="en-US" dirty="0" smtClean="0"/>
              <a:t>Longitudinal study of attachment found that securely attached infants were:</a:t>
            </a:r>
          </a:p>
          <a:p>
            <a:pPr lvl="1"/>
            <a:r>
              <a:rPr lang="en-US" dirty="0" smtClean="0"/>
              <a:t>Rated by preschool teachers as higher in self-esteem, social skills, and empathy</a:t>
            </a:r>
          </a:p>
          <a:p>
            <a:pPr lvl="1"/>
            <a:r>
              <a:rPr lang="en-US" dirty="0" smtClean="0"/>
              <a:t>Rated by camp counselors as more socially competent in adolescence</a:t>
            </a:r>
          </a:p>
          <a:p>
            <a:pPr lvl="1"/>
            <a:r>
              <a:rPr lang="en-US" dirty="0" smtClean="0"/>
              <a:t>As young adults they continued to benefit from more supportive social networks, formed happier and more stable romantic relationships, and attained higher levels of education</a:t>
            </a:r>
          </a:p>
          <a:p>
            <a:r>
              <a:rPr lang="en-US" dirty="0" smtClean="0"/>
              <a:t>But this is not always the case</a:t>
            </a:r>
          </a:p>
          <a:p>
            <a:pPr lvl="1"/>
            <a:r>
              <a:rPr lang="en-US" dirty="0" smtClean="0"/>
              <a:t>Evidence suggests that </a:t>
            </a:r>
            <a:r>
              <a:rPr lang="en-US" i="1" dirty="0" smtClean="0"/>
              <a:t>continuity of caregiving </a:t>
            </a:r>
            <a:r>
              <a:rPr lang="en-US" dirty="0" smtClean="0"/>
              <a:t>determines whether attachment security is related to later development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Development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Emotions play powerful roles in organizing social relationships, exploration of the environment, and discovery of the self</a:t>
            </a:r>
          </a:p>
          <a:p>
            <a:r>
              <a:rPr lang="en-US" dirty="0" smtClean="0"/>
              <a:t>Emotions energize development and at the same time they are also developing </a:t>
            </a:r>
          </a:p>
          <a:p>
            <a:pPr lvl="1"/>
            <a:r>
              <a:rPr lang="en-US" dirty="0" smtClean="0"/>
              <a:t>Becoming more varied and complex as children reorganize their behavior to achieve new goals</a:t>
            </a:r>
          </a:p>
          <a:p>
            <a:r>
              <a:rPr lang="en-US" dirty="0" smtClean="0"/>
              <a:t>Obviously, infants cannot tell us what they are feeling, so determining what emotions they are experiencing is challenging</a:t>
            </a:r>
          </a:p>
          <a:p>
            <a:pPr lvl="1"/>
            <a:r>
              <a:rPr lang="en-US" dirty="0" smtClean="0"/>
              <a:t>Facial expressions are the most reliable indicators of infants’ emotions</a:t>
            </a:r>
          </a:p>
          <a:p>
            <a:pPr lvl="1"/>
            <a:r>
              <a:rPr lang="en-US" dirty="0" smtClean="0"/>
              <a:t>Also, facial expressions are associated with the same emotions to people all around the world (does not change from culture to culture)</a:t>
            </a:r>
            <a:endParaRPr lang="en-US" dirty="0"/>
          </a:p>
        </p:txBody>
      </p:sp>
    </p:spTree>
    <p:extLst>
      <p:ext uri="{BB962C8B-B14F-4D97-AF65-F5344CB8AC3E}">
        <p14:creationId xmlns:p14="http://schemas.microsoft.com/office/powerpoint/2010/main" xmlns="" val="13861286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Self-Awareness</a:t>
            </a:r>
            <a:endParaRPr lang="en-US" dirty="0"/>
          </a:p>
        </p:txBody>
      </p:sp>
      <p:sp>
        <p:nvSpPr>
          <p:cNvPr id="3" name="Content Placeholder 2"/>
          <p:cNvSpPr>
            <a:spLocks noGrp="1"/>
          </p:cNvSpPr>
          <p:nvPr>
            <p:ph sz="quarter" idx="1"/>
          </p:nvPr>
        </p:nvSpPr>
        <p:spPr/>
        <p:txBody>
          <a:bodyPr/>
          <a:lstStyle/>
          <a:p>
            <a:r>
              <a:rPr lang="en-US" dirty="0" smtClean="0"/>
              <a:t>Beginnings</a:t>
            </a:r>
          </a:p>
          <a:p>
            <a:pPr lvl="1"/>
            <a:r>
              <a:rPr lang="en-US" dirty="0" smtClean="0"/>
              <a:t>Newborns’ capacity for </a:t>
            </a:r>
            <a:r>
              <a:rPr lang="en-US" i="1" dirty="0" smtClean="0"/>
              <a:t>intermodal perception</a:t>
            </a:r>
            <a:r>
              <a:rPr lang="en-US" dirty="0" smtClean="0"/>
              <a:t> allows babies to differentiate their own body from surrounding bodies and objects </a:t>
            </a:r>
          </a:p>
          <a:p>
            <a:pPr lvl="2"/>
            <a:r>
              <a:rPr lang="en-US" dirty="0" smtClean="0"/>
              <a:t>As they feel their own touch, feel and watch their limbs move, and feel and hear themselves cry</a:t>
            </a:r>
          </a:p>
          <a:p>
            <a:pPr lvl="1"/>
            <a:r>
              <a:rPr lang="en-US" dirty="0" smtClean="0"/>
              <a:t>1</a:t>
            </a:r>
            <a:r>
              <a:rPr lang="en-US" baseline="30000" dirty="0" smtClean="0"/>
              <a:t>st</a:t>
            </a:r>
            <a:r>
              <a:rPr lang="en-US" dirty="0" smtClean="0"/>
              <a:t> few months, babies distinguish their own visual image from other stimuli, but self-awareness is still limited, expressed only in perception and action</a:t>
            </a:r>
          </a:p>
          <a:p>
            <a:pPr lvl="2"/>
            <a:r>
              <a:rPr lang="en-US" dirty="0" smtClean="0"/>
              <a:t>When shown 2 side-by-side videos of their legs, one from their own perspective and one from an observers perspective, 3 month olds looked longer at the unfamiliar observer’s view</a:t>
            </a:r>
          </a:p>
          <a:p>
            <a:pPr lvl="2"/>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Self-Awareness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Self-recognition</a:t>
            </a:r>
          </a:p>
          <a:p>
            <a:pPr lvl="1"/>
            <a:r>
              <a:rPr lang="en-US" dirty="0" smtClean="0"/>
              <a:t>In 2</a:t>
            </a:r>
            <a:r>
              <a:rPr lang="en-US" baseline="30000" dirty="0" smtClean="0"/>
              <a:t>nd</a:t>
            </a:r>
            <a:r>
              <a:rPr lang="en-US" dirty="0" smtClean="0"/>
              <a:t> year toddlers become consciously aware of the self’s physical features</a:t>
            </a:r>
          </a:p>
          <a:p>
            <a:pPr lvl="2"/>
            <a:r>
              <a:rPr lang="en-US" dirty="0" smtClean="0"/>
              <a:t>Ex. Ability to recognize their reflection in a mirror</a:t>
            </a:r>
          </a:p>
          <a:p>
            <a:pPr lvl="1"/>
            <a:r>
              <a:rPr lang="en-US" dirty="0" smtClean="0"/>
              <a:t>Around age 2: </a:t>
            </a:r>
            <a:r>
              <a:rPr lang="en-US" b="1" dirty="0" smtClean="0"/>
              <a:t>self-recognition</a:t>
            </a:r>
            <a:r>
              <a:rPr lang="en-US" dirty="0" smtClean="0"/>
              <a:t> – identification of the self as a physically unique being </a:t>
            </a:r>
          </a:p>
          <a:p>
            <a:pPr lvl="2"/>
            <a:r>
              <a:rPr lang="en-US" dirty="0" smtClean="0"/>
              <a:t>Pint to themselves in photos and refer to themselves by name or with a personal pronoun (“I” or “Me”)</a:t>
            </a:r>
          </a:p>
          <a:p>
            <a:pPr lvl="1"/>
            <a:r>
              <a:rPr lang="en-US" dirty="0" smtClean="0"/>
              <a:t>Many theorists believe that self-awareness develops as infants and toddlers come to realize that their own actions cause objects and people to react in predictable ways</a:t>
            </a:r>
          </a:p>
          <a:p>
            <a:pPr lvl="2"/>
            <a:r>
              <a:rPr lang="en-US" dirty="0" smtClean="0"/>
              <a:t>Ex. Parents respond when child drops its spoon, or a toy pushed down the stairs will likely fall all the way to the bottom</a:t>
            </a:r>
          </a:p>
          <a:p>
            <a:pPr lvl="1"/>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Self-Awareness and Early Emotional and Social Development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Self-awareness quickly becomes a central part of children’s emotional and social lives</a:t>
            </a:r>
          </a:p>
          <a:p>
            <a:r>
              <a:rPr lang="en-US" dirty="0" smtClean="0"/>
              <a:t>Self-awareness is associated with the beginnings of </a:t>
            </a:r>
            <a:r>
              <a:rPr lang="en-US" b="1" dirty="0" smtClean="0"/>
              <a:t>empathy</a:t>
            </a:r>
            <a:endParaRPr lang="en-US" dirty="0" smtClean="0"/>
          </a:p>
          <a:p>
            <a:pPr lvl="1"/>
            <a:r>
              <a:rPr lang="en-US" dirty="0" smtClean="0"/>
              <a:t>The ability to understand another’s emotional state</a:t>
            </a:r>
          </a:p>
          <a:p>
            <a:pPr lvl="1"/>
            <a:r>
              <a:rPr lang="en-US" dirty="0" smtClean="0"/>
              <a:t>Ex. Start to give to others what they themselves find comforting, a hug, a reassuring comment, or a favorite doll or blanket</a:t>
            </a:r>
          </a:p>
          <a:p>
            <a:r>
              <a:rPr lang="en-US" dirty="0" smtClean="0"/>
              <a:t>At the same time toddlers demonstrate clearer awareness of how to upset others</a:t>
            </a:r>
          </a:p>
          <a:p>
            <a:pPr lvl="1"/>
            <a:r>
              <a:rPr lang="en-US" dirty="0" smtClean="0"/>
              <a:t>Ex. One 18 month old heard her mother talking to another adult about an older sibling: “Anny is really scared of spiders.”</a:t>
            </a:r>
          </a:p>
          <a:p>
            <a:pPr lvl="1"/>
            <a:r>
              <a:rPr lang="en-US" dirty="0" smtClean="0"/>
              <a:t>Then the toddler ran to the bedroom, and came back with a toy spider and pushed it in front of Anny</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Categorizing the Self</a:t>
            </a:r>
            <a:endParaRPr lang="en-US" dirty="0"/>
          </a:p>
        </p:txBody>
      </p:sp>
      <p:sp>
        <p:nvSpPr>
          <p:cNvPr id="3" name="Content Placeholder 2"/>
          <p:cNvSpPr>
            <a:spLocks noGrp="1"/>
          </p:cNvSpPr>
          <p:nvPr>
            <p:ph sz="quarter" idx="1"/>
          </p:nvPr>
        </p:nvSpPr>
        <p:spPr/>
        <p:txBody>
          <a:bodyPr/>
          <a:lstStyle/>
          <a:p>
            <a:r>
              <a:rPr lang="en-US" dirty="0" smtClean="0"/>
              <a:t>18-30 months – develop </a:t>
            </a:r>
            <a:r>
              <a:rPr lang="en-US" b="1" dirty="0" smtClean="0"/>
              <a:t>categorical self</a:t>
            </a:r>
            <a:endParaRPr lang="en-US" dirty="0" smtClean="0"/>
          </a:p>
          <a:p>
            <a:pPr lvl="1"/>
            <a:r>
              <a:rPr lang="en-US" dirty="0" smtClean="0"/>
              <a:t>The begin to classify themselves and others on the basis of age (ex. Baby, boy or man), sex (boy or girl), and physical characteristics (ex. Big or strong)</a:t>
            </a:r>
          </a:p>
          <a:p>
            <a:pPr lvl="1"/>
            <a:r>
              <a:rPr lang="en-US" dirty="0" smtClean="0"/>
              <a:t>Begin to organize their behavior in line with their understanding of social categories</a:t>
            </a:r>
          </a:p>
          <a:p>
            <a:pPr lvl="2"/>
            <a:r>
              <a:rPr lang="en-US" dirty="0" smtClean="0"/>
              <a:t>Ex. Engaging in more gender-stereotyped play as the develop the ability to label their own gender</a:t>
            </a:r>
          </a:p>
          <a:p>
            <a:pPr lvl="1"/>
            <a:r>
              <a:rPr lang="en-US" dirty="0" smtClean="0"/>
              <a:t>Parents usually encourage these preferences by responding positively when toddlers display them</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Self-Control</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Self-awareness contributes to </a:t>
            </a:r>
            <a:r>
              <a:rPr lang="en-US" i="1" dirty="0" smtClean="0"/>
              <a:t>effortful</a:t>
            </a:r>
            <a:r>
              <a:rPr lang="en-US" dirty="0" smtClean="0"/>
              <a:t> self-control</a:t>
            </a:r>
          </a:p>
          <a:p>
            <a:pPr lvl="1"/>
            <a:r>
              <a:rPr lang="en-US" dirty="0" smtClean="0"/>
              <a:t>The extent to which children can inhibit impulses, manage negative emotion, and behave in socially acceptable ways</a:t>
            </a:r>
          </a:p>
          <a:p>
            <a:r>
              <a:rPr lang="en-US" dirty="0" smtClean="0"/>
              <a:t>As these capacities emerge (between 12-18 months) toddlers 1</a:t>
            </a:r>
            <a:r>
              <a:rPr lang="en-US" baseline="30000" dirty="0" smtClean="0"/>
              <a:t>st</a:t>
            </a:r>
            <a:r>
              <a:rPr lang="en-US" dirty="0" smtClean="0"/>
              <a:t> become capable of </a:t>
            </a:r>
            <a:r>
              <a:rPr lang="en-US" b="1" dirty="0" smtClean="0"/>
              <a:t>compliance</a:t>
            </a:r>
            <a:r>
              <a:rPr lang="en-US" dirty="0" smtClean="0"/>
              <a:t> </a:t>
            </a:r>
          </a:p>
          <a:p>
            <a:pPr lvl="1"/>
            <a:r>
              <a:rPr lang="en-US" dirty="0" smtClean="0"/>
              <a:t>Showing clear awareness of caregivers’ wishes and obeying simple requests</a:t>
            </a:r>
          </a:p>
          <a:p>
            <a:r>
              <a:rPr lang="en-US" dirty="0" smtClean="0"/>
              <a:t>Researchers study the emergence of self-control by giving children tasks that require </a:t>
            </a:r>
            <a:r>
              <a:rPr lang="en-US" b="1" dirty="0" smtClean="0"/>
              <a:t>delay of gratification</a:t>
            </a:r>
            <a:endParaRPr lang="en-US" dirty="0" smtClean="0"/>
          </a:p>
          <a:p>
            <a:pPr lvl="1"/>
            <a:r>
              <a:rPr lang="en-US" dirty="0" smtClean="0"/>
              <a:t>Waiting for an appropriate time and place to engage in a tempting act</a:t>
            </a:r>
          </a:p>
          <a:p>
            <a:pPr lvl="1"/>
            <a:r>
              <a:rPr lang="en-US" dirty="0" smtClean="0"/>
              <a:t>Between ages 1.5-3 children show an increased capacity to wait to eat a treat, open a present, or play with a toy</a:t>
            </a:r>
          </a:p>
          <a:p>
            <a:r>
              <a:rPr lang="en-US" dirty="0" smtClean="0"/>
              <a:t>Young children’s ability to delay gratification is influenced by temperament and quality of caregiving</a:t>
            </a:r>
          </a:p>
          <a:p>
            <a:pPr lvl="1"/>
            <a:r>
              <a:rPr lang="en-US" dirty="0" smtClean="0"/>
              <a:t>Inhibited children find it easier to wait than angry irritable children do</a:t>
            </a:r>
          </a:p>
          <a:p>
            <a:pPr lvl="1"/>
            <a:r>
              <a:rPr lang="en-US" dirty="0" smtClean="0"/>
              <a:t>Toddlers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Basic Emotions </a:t>
            </a:r>
            <a:endParaRPr lang="en-US" dirty="0"/>
          </a:p>
        </p:txBody>
      </p:sp>
      <p:sp>
        <p:nvSpPr>
          <p:cNvPr id="3" name="Content Placeholder 2"/>
          <p:cNvSpPr>
            <a:spLocks noGrp="1"/>
          </p:cNvSpPr>
          <p:nvPr>
            <p:ph sz="quarter" idx="1"/>
          </p:nvPr>
        </p:nvSpPr>
        <p:spPr/>
        <p:txBody>
          <a:bodyPr>
            <a:normAutofit/>
          </a:bodyPr>
          <a:lstStyle/>
          <a:p>
            <a:r>
              <a:rPr lang="en-US" dirty="0" smtClean="0"/>
              <a:t>Basic emotions – happiness, interest, surprise, fear, anger, sadness, and disgust are universal in humans and other primates and have a long evolutionary history of promoting survival</a:t>
            </a:r>
          </a:p>
          <a:p>
            <a:r>
              <a:rPr lang="en-US" dirty="0" smtClean="0"/>
              <a:t>At birth emotions consist of attraction to pleasant stimulation and withdrawal from unpleasant stimulation</a:t>
            </a:r>
          </a:p>
          <a:p>
            <a:r>
              <a:rPr lang="en-US" dirty="0" smtClean="0"/>
              <a:t>Emotions develop gradually</a:t>
            </a:r>
          </a:p>
          <a:p>
            <a:r>
              <a:rPr lang="en-US" dirty="0" smtClean="0"/>
              <a:t>By 6 months of age emotional expressions are well-organized and specific, and reflect the infant’s internal state</a:t>
            </a:r>
            <a:endParaRPr lang="en-US" dirty="0"/>
          </a:p>
        </p:txBody>
      </p:sp>
      <p:pic>
        <p:nvPicPr>
          <p:cNvPr id="2050" name="Picture 2" descr="http://ts4.mm.bing.net/images/thumbnail.aspx?q=1076866719743&amp;id=db52703e99a9a07d7240c4b9bcdabb99&amp;url=http%3a%2f%2fwww.trianglemom2mom.com%2ffiles%2fcck_images%2fphotos%2fDSCN2039.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28800" y="5463977"/>
            <a:ext cx="1386116" cy="1039587"/>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http://ts3.mm.bing.net/images/thumbnail.aspx?q=1057919860862&amp;id=7ad0a0e8b0ab2c95575c2058456dd13c&amp;url=http%3a%2f%2fwww.blackcelebkids.com%2fwp-content%2fuploads%2f2009%2f03%2fcj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697589" y="5410200"/>
            <a:ext cx="990600" cy="1160859"/>
          </a:xfrm>
          <a:prstGeom prst="rect">
            <a:avLst/>
          </a:prstGeom>
          <a:noFill/>
          <a:extLst>
            <a:ext uri="{909E8E84-426E-40DD-AFC4-6F175D3DCCD1}">
              <a14:hiddenFill xmlns:a14="http://schemas.microsoft.com/office/drawing/2010/main" xmlns="">
                <a:solidFill>
                  <a:srgbClr val="FFFFFF"/>
                </a:solidFill>
              </a14:hiddenFill>
            </a:ext>
          </a:extLst>
        </p:spPr>
      </p:pic>
      <p:pic>
        <p:nvPicPr>
          <p:cNvPr id="2056" name="Picture 8" descr="http://ts3.mm.bing.net/images/thumbnail.aspx?q=1231105431254&amp;id=c828f773885dd142fedaa965823bb88c&amp;url=http%3a%2f%2fwww.homemade-baby-food-recipes.com%2fimages%2fbaby-food-in-korea-21482155.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143815" y="5380434"/>
            <a:ext cx="938213" cy="1190625"/>
          </a:xfrm>
          <a:prstGeom prst="rect">
            <a:avLst/>
          </a:prstGeom>
          <a:noFill/>
          <a:extLst>
            <a:ext uri="{909E8E84-426E-40DD-AFC4-6F175D3DCCD1}">
              <a14:hiddenFill xmlns:a14="http://schemas.microsoft.com/office/drawing/2010/main" xmlns="">
                <a:solidFill>
                  <a:srgbClr val="FFFFFF"/>
                </a:solidFill>
              </a14:hiddenFill>
            </a:ext>
          </a:extLst>
        </p:spPr>
      </p:pic>
      <p:pic>
        <p:nvPicPr>
          <p:cNvPr id="2058" name="Picture 10" descr="http://ts2.mm.bing.net/images/thumbnail.aspx?q=1147124193801&amp;id=a7838dc97230c1f613b1286a8612f99b&amp;url=http%3a%2f%2fwww.stockphotopro.com%2fphoto-thumbs-2%2fA1NB66.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553200" y="5354895"/>
            <a:ext cx="809406" cy="121616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71090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Happiness</a:t>
            </a:r>
            <a:endParaRPr lang="en-US" dirty="0"/>
          </a:p>
        </p:txBody>
      </p:sp>
      <p:sp>
        <p:nvSpPr>
          <p:cNvPr id="3" name="Content Placeholder 2"/>
          <p:cNvSpPr>
            <a:spLocks noGrp="1"/>
          </p:cNvSpPr>
          <p:nvPr>
            <p:ph sz="quarter" idx="1"/>
          </p:nvPr>
        </p:nvSpPr>
        <p:spPr>
          <a:xfrm>
            <a:off x="533400" y="1676400"/>
            <a:ext cx="7772400" cy="4572000"/>
          </a:xfrm>
        </p:spPr>
        <p:txBody>
          <a:bodyPr>
            <a:normAutofit fontScale="92500" lnSpcReduction="10000"/>
          </a:bodyPr>
          <a:lstStyle/>
          <a:p>
            <a:r>
              <a:rPr lang="en-US" dirty="0" smtClean="0"/>
              <a:t>Expressed first in smiles and later through laughter</a:t>
            </a:r>
          </a:p>
          <a:p>
            <a:r>
              <a:rPr lang="en-US" dirty="0" smtClean="0"/>
              <a:t>Binds parent and baby into a warm, supportive relationship that fosters the infant’s developing abilities </a:t>
            </a:r>
          </a:p>
          <a:p>
            <a:r>
              <a:rPr lang="en-US" dirty="0" smtClean="0"/>
              <a:t>The </a:t>
            </a:r>
            <a:r>
              <a:rPr lang="en-US" b="1" dirty="0" smtClean="0"/>
              <a:t>social smile</a:t>
            </a:r>
            <a:r>
              <a:rPr lang="en-US" dirty="0" smtClean="0"/>
              <a:t> – the grin evoked by the parent’s communication</a:t>
            </a:r>
          </a:p>
          <a:p>
            <a:pPr lvl="1"/>
            <a:r>
              <a:rPr lang="en-US" dirty="0" smtClean="0"/>
              <a:t>First appears between 6 and 10 weeks of age</a:t>
            </a:r>
          </a:p>
          <a:p>
            <a:pPr lvl="1"/>
            <a:r>
              <a:rPr lang="en-US" dirty="0" smtClean="0"/>
              <a:t>Changes in smiling parallel the development of the infant’s perceptual capacities – especially increasing sensitivity to visual patterns such as the human face</a:t>
            </a:r>
          </a:p>
          <a:p>
            <a:r>
              <a:rPr lang="en-US" dirty="0" smtClean="0"/>
              <a:t>Laughter first appears around 3 to 4 months in response to active stimuli</a:t>
            </a:r>
          </a:p>
          <a:p>
            <a:pPr lvl="1"/>
            <a:r>
              <a:rPr lang="en-US" dirty="0" smtClean="0"/>
              <a:t>Laughter reflects faster processing of information than smiling </a:t>
            </a:r>
          </a:p>
        </p:txBody>
      </p:sp>
      <p:pic>
        <p:nvPicPr>
          <p:cNvPr id="3074" name="Picture 2" descr="http://ts2.mm.bing.net/images/thumbnail.aspx?q=1169954182621&amp;id=e600830304e2316cf4406d56241fc9f1&amp;url=http%3a%2f%2fcache3.asset-cache.net%2fxc%2f57012116.jpg%3fv%3d1%26c%3dIWSAsset%26k%3d2%26d%3dE713C2F924EEE033D382BD9E728CCB1D7F0E0181D5F3D2E24ECB01A172AE04E7E30A760B0D81129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15200" y="152400"/>
            <a:ext cx="1185926" cy="1752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62664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Anger and Sadness </a:t>
            </a:r>
            <a:endParaRPr lang="en-US" dirty="0"/>
          </a:p>
        </p:txBody>
      </p:sp>
      <p:sp>
        <p:nvSpPr>
          <p:cNvPr id="3" name="Content Placeholder 2"/>
          <p:cNvSpPr>
            <a:spLocks noGrp="1"/>
          </p:cNvSpPr>
          <p:nvPr>
            <p:ph sz="quarter" idx="1"/>
          </p:nvPr>
        </p:nvSpPr>
        <p:spPr>
          <a:xfrm>
            <a:off x="533400" y="1676400"/>
            <a:ext cx="8153400" cy="4800600"/>
          </a:xfrm>
        </p:spPr>
        <p:txBody>
          <a:bodyPr>
            <a:normAutofit fontScale="70000" lnSpcReduction="20000"/>
          </a:bodyPr>
          <a:lstStyle/>
          <a:p>
            <a:r>
              <a:rPr lang="en-US" dirty="0" smtClean="0"/>
              <a:t>Newborn babies respond to unpleasant experiences, such as hunger, with generalized distress</a:t>
            </a:r>
          </a:p>
          <a:p>
            <a:r>
              <a:rPr lang="en-US" dirty="0" smtClean="0"/>
              <a:t>From 4-6 months into the 2</a:t>
            </a:r>
            <a:r>
              <a:rPr lang="en-US" baseline="30000" dirty="0" smtClean="0"/>
              <a:t>nd</a:t>
            </a:r>
            <a:r>
              <a:rPr lang="en-US" dirty="0" smtClean="0"/>
              <a:t> year, angry expressions increase in frequency and intensity </a:t>
            </a:r>
          </a:p>
          <a:p>
            <a:r>
              <a:rPr lang="en-US" dirty="0" smtClean="0"/>
              <a:t>Older infants react with anger in a wider range of situations </a:t>
            </a:r>
          </a:p>
          <a:p>
            <a:pPr lvl="1"/>
            <a:r>
              <a:rPr lang="en-US" dirty="0" smtClean="0"/>
              <a:t>Ex. When an object is taken away, their arms are restrained, when the caregiver leaves for a brief time</a:t>
            </a:r>
          </a:p>
          <a:p>
            <a:r>
              <a:rPr lang="en-US" dirty="0" smtClean="0"/>
              <a:t>Cognitive and motor development contribute to this rise in angry reactions</a:t>
            </a:r>
          </a:p>
          <a:p>
            <a:pPr lvl="1"/>
            <a:r>
              <a:rPr lang="en-US" dirty="0" smtClean="0"/>
              <a:t>As infants become more capable of intentional behavior, they want to control their own actions and the effect they produce</a:t>
            </a:r>
          </a:p>
          <a:p>
            <a:r>
              <a:rPr lang="en-US" dirty="0" smtClean="0"/>
              <a:t>Rise in anger is adaptive</a:t>
            </a:r>
          </a:p>
          <a:p>
            <a:pPr lvl="1"/>
            <a:r>
              <a:rPr lang="en-US" dirty="0" smtClean="0"/>
              <a:t>New motor capacities enable an angry infant to defend itself or over come an obstacle </a:t>
            </a:r>
          </a:p>
          <a:p>
            <a:pPr lvl="1"/>
            <a:r>
              <a:rPr lang="en-US" dirty="0" smtClean="0"/>
              <a:t>Anger also motivates caregivers to relieve the infants distress</a:t>
            </a:r>
          </a:p>
          <a:p>
            <a:r>
              <a:rPr lang="en-US" dirty="0" smtClean="0"/>
              <a:t>Expressions of sadness are less frequent than anger</a:t>
            </a:r>
          </a:p>
          <a:p>
            <a:pPr lvl="1"/>
            <a:r>
              <a:rPr lang="en-US" dirty="0" smtClean="0"/>
              <a:t>But when caregiver-infant communication is seriously disrupted, infant sadness is common</a:t>
            </a:r>
          </a:p>
          <a:p>
            <a:pPr lvl="2"/>
            <a:r>
              <a:rPr lang="en-US" dirty="0" smtClean="0"/>
              <a:t>Impairs all aspects of development, possibly due to lack of motivation</a:t>
            </a:r>
            <a:endParaRPr lang="en-US" dirty="0"/>
          </a:p>
        </p:txBody>
      </p:sp>
      <p:pic>
        <p:nvPicPr>
          <p:cNvPr id="4098" name="Picture 2" descr="http://ts3.mm.bing.net/images/thumbnail.aspx?q=1184632999950&amp;id=15fdca8e66a543cf873be4b6e655111c&amp;url=http%3a%2f%2flegacy-cdn.smosh.com%2fsmosh-pit%2f062010%2fangrybaby-1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72200" y="304800"/>
            <a:ext cx="1143000" cy="1233453"/>
          </a:xfrm>
          <a:prstGeom prst="rect">
            <a:avLst/>
          </a:prstGeom>
          <a:noFill/>
          <a:extLst>
            <a:ext uri="{909E8E84-426E-40DD-AFC4-6F175D3DCCD1}">
              <a14:hiddenFill xmlns:a14="http://schemas.microsoft.com/office/drawing/2010/main" xmlns="">
                <a:solidFill>
                  <a:srgbClr val="FFFFFF"/>
                </a:solidFill>
              </a14:hiddenFill>
            </a:ext>
          </a:extLst>
        </p:spPr>
      </p:pic>
      <p:pic>
        <p:nvPicPr>
          <p:cNvPr id="4100" name="Picture 4" descr="http://ts1.mm.bing.net/images/thumbnail.aspx?q=1238362493820&amp;id=96d07947a731e32af760e6dea0370574&amp;url=http%3a%2f%2ffarm4.static.flickr.com%2f3572%2f3405144611_4f6acd5969_z.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53200" y="5334000"/>
            <a:ext cx="1428750" cy="10287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53888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Fear</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Fear, like anger, rises during the 2</a:t>
            </a:r>
            <a:r>
              <a:rPr lang="en-US" baseline="30000" dirty="0" smtClean="0"/>
              <a:t>nd</a:t>
            </a:r>
            <a:r>
              <a:rPr lang="en-US" dirty="0" smtClean="0"/>
              <a:t> half of the first year</a:t>
            </a:r>
          </a:p>
          <a:p>
            <a:r>
              <a:rPr lang="en-US" dirty="0" smtClean="0"/>
              <a:t>The most frequent expression of fear is </a:t>
            </a:r>
            <a:r>
              <a:rPr lang="en-US" b="1" dirty="0" smtClean="0"/>
              <a:t>stranger anxiety</a:t>
            </a:r>
            <a:endParaRPr lang="en-US" dirty="0" smtClean="0"/>
          </a:p>
          <a:p>
            <a:pPr lvl="1"/>
            <a:r>
              <a:rPr lang="en-US" dirty="0" smtClean="0"/>
              <a:t>Wariness of unfamiliar adults</a:t>
            </a:r>
          </a:p>
          <a:p>
            <a:pPr lvl="1"/>
            <a:r>
              <a:rPr lang="en-US" dirty="0" smtClean="0"/>
              <a:t>Cross-cultural research reveals that infant-rearing practices can modify stranger anxiety</a:t>
            </a:r>
          </a:p>
          <a:p>
            <a:pPr lvl="2"/>
            <a:r>
              <a:rPr lang="en-US" dirty="0" smtClean="0"/>
              <a:t>Ex. </a:t>
            </a:r>
            <a:r>
              <a:rPr lang="en-US" dirty="0" err="1" smtClean="0"/>
              <a:t>Efe</a:t>
            </a:r>
            <a:r>
              <a:rPr lang="en-US" dirty="0" smtClean="0"/>
              <a:t> tribe located in the Congo, West Africa</a:t>
            </a:r>
          </a:p>
          <a:p>
            <a:pPr lvl="2"/>
            <a:r>
              <a:rPr lang="en-US" dirty="0" smtClean="0"/>
              <a:t>Maternal death rate is very high</a:t>
            </a:r>
          </a:p>
          <a:p>
            <a:pPr lvl="2"/>
            <a:r>
              <a:rPr lang="en-US" dirty="0" smtClean="0"/>
              <a:t>Infant survival is safeguarded by a collective caregiving system in which, starting at birth, </a:t>
            </a:r>
            <a:r>
              <a:rPr lang="en-US" dirty="0" err="1" smtClean="0"/>
              <a:t>Efe</a:t>
            </a:r>
            <a:r>
              <a:rPr lang="en-US" dirty="0" smtClean="0"/>
              <a:t> babies are passed from one adult to another</a:t>
            </a:r>
          </a:p>
          <a:p>
            <a:pPr lvl="2"/>
            <a:r>
              <a:rPr lang="en-US" dirty="0" smtClean="0"/>
              <a:t>Consequently, </a:t>
            </a:r>
            <a:r>
              <a:rPr lang="en-US" dirty="0" err="1" smtClean="0"/>
              <a:t>Efe</a:t>
            </a:r>
            <a:r>
              <a:rPr lang="en-US" dirty="0" smtClean="0"/>
              <a:t> babies show little to no stranger anxiety</a:t>
            </a:r>
          </a:p>
          <a:p>
            <a:r>
              <a:rPr lang="en-US" dirty="0" smtClean="0"/>
              <a:t>Rise in fear after 6 months keeps newly mobile babies’ enthusiasm for exploration in check</a:t>
            </a:r>
          </a:p>
          <a:p>
            <a:pPr lvl="1"/>
            <a:r>
              <a:rPr lang="en-US" dirty="0" smtClean="0"/>
              <a:t>Babies use the familiar caregiver as a secure base, or point from which to explore, venturing into the environment then returning back for emotional support </a:t>
            </a:r>
            <a:endParaRPr lang="en-US" dirty="0"/>
          </a:p>
        </p:txBody>
      </p:sp>
    </p:spTree>
    <p:extLst>
      <p:ext uri="{BB962C8B-B14F-4D97-AF65-F5344CB8AC3E}">
        <p14:creationId xmlns:p14="http://schemas.microsoft.com/office/powerpoint/2010/main" xmlns="" val="435889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and Responding to the Emotions of Others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Infants’ emotional expressions are closely tied to their ability to interpret the emotional cues of others</a:t>
            </a:r>
          </a:p>
          <a:p>
            <a:r>
              <a:rPr lang="en-US" dirty="0" smtClean="0"/>
              <a:t>3-4 months – infants become sensitive to the structure and timing of face-to-face interactions</a:t>
            </a:r>
          </a:p>
          <a:p>
            <a:pPr lvl="1"/>
            <a:r>
              <a:rPr lang="en-US" dirty="0" smtClean="0"/>
              <a:t>When gazing, smiling, or vocalizing, they not expect their social partner to respond in the same way</a:t>
            </a:r>
          </a:p>
          <a:p>
            <a:r>
              <a:rPr lang="en-US" dirty="0" smtClean="0"/>
              <a:t>From 5 months on – infants perceive facial expressions as organized patterns and can match the emotion in a voice with the appropriate face of a speaking person</a:t>
            </a:r>
          </a:p>
          <a:p>
            <a:pPr lvl="1"/>
            <a:r>
              <a:rPr lang="en-US" dirty="0" smtClean="0"/>
              <a:t>Responding to emotional expressions as organized wholes indicates that these signals have become meaningful to babies </a:t>
            </a:r>
            <a:endParaRPr lang="en-US" dirty="0"/>
          </a:p>
        </p:txBody>
      </p:sp>
    </p:spTree>
    <p:extLst>
      <p:ext uri="{BB962C8B-B14F-4D97-AF65-F5344CB8AC3E}">
        <p14:creationId xmlns:p14="http://schemas.microsoft.com/office/powerpoint/2010/main" xmlns="" val="42878816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448</TotalTime>
  <Words>4591</Words>
  <Application>Microsoft Office PowerPoint</Application>
  <PresentationFormat>On-screen Show (4:3)</PresentationFormat>
  <Paragraphs>325</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Equity</vt:lpstr>
      <vt:lpstr>Emotional and Social Development in Infancy and Toddlerhood</vt:lpstr>
      <vt:lpstr>Erikson’s Theory of Infant and Toddler Personality</vt:lpstr>
      <vt:lpstr>Erikson’s Theory of Infant and Toddler Personality</vt:lpstr>
      <vt:lpstr>Emotional Development</vt:lpstr>
      <vt:lpstr>Development of Basic Emotions </vt:lpstr>
      <vt:lpstr>Happiness</vt:lpstr>
      <vt:lpstr>Anger and Sadness </vt:lpstr>
      <vt:lpstr>Fear</vt:lpstr>
      <vt:lpstr>Understanding and Responding to the Emotions of Others </vt:lpstr>
      <vt:lpstr>Understanding and Responding to the Emotions of Others </vt:lpstr>
      <vt:lpstr>Emergence of Self-Conscious Emotions</vt:lpstr>
      <vt:lpstr>Beginnings of Emotional Self-Regulation</vt:lpstr>
      <vt:lpstr>Temperament and Development</vt:lpstr>
      <vt:lpstr>Temperament and Development</vt:lpstr>
      <vt:lpstr>Temperament and Development</vt:lpstr>
      <vt:lpstr>Temperament and Development</vt:lpstr>
      <vt:lpstr>Measuring Temperament</vt:lpstr>
      <vt:lpstr>Stability of Temperament</vt:lpstr>
      <vt:lpstr>Genetic Influences</vt:lpstr>
      <vt:lpstr>Environmental Influences </vt:lpstr>
      <vt:lpstr>Environmental Influences </vt:lpstr>
      <vt:lpstr>Temperament and Child Rearing: The Goodness-of-Fit Model</vt:lpstr>
      <vt:lpstr>Development of Attachment</vt:lpstr>
      <vt:lpstr>Ethological Theory of Attachment </vt:lpstr>
      <vt:lpstr>Ethological Theory of Attachment </vt:lpstr>
      <vt:lpstr>Ethological Theory of Attachment </vt:lpstr>
      <vt:lpstr>Measuring the Security of Attachment</vt:lpstr>
      <vt:lpstr>Attachment Patterns</vt:lpstr>
      <vt:lpstr>Measuring Attachment</vt:lpstr>
      <vt:lpstr>Stability of Attachment</vt:lpstr>
      <vt:lpstr>Factors That Affect Attachment Security</vt:lpstr>
      <vt:lpstr>Opportunity for Attachment</vt:lpstr>
      <vt:lpstr>Quality of Caregiving</vt:lpstr>
      <vt:lpstr>Infant Characteristics</vt:lpstr>
      <vt:lpstr>Family Circumstances</vt:lpstr>
      <vt:lpstr>Multiple Attachments</vt:lpstr>
      <vt:lpstr>Multiple Attachments: Fathers</vt:lpstr>
      <vt:lpstr>Multiple Attachments: Siblings</vt:lpstr>
      <vt:lpstr>Attachment and Later Development</vt:lpstr>
      <vt:lpstr>Self-Awareness</vt:lpstr>
      <vt:lpstr>Self-Awareness</vt:lpstr>
      <vt:lpstr>Self-Awareness and Early Emotional and Social Development</vt:lpstr>
      <vt:lpstr>Categorizing the Self</vt:lpstr>
      <vt:lpstr>Self-Control</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and Social Development in Infancy and Toddlerhood</dc:title>
  <dc:creator>Ashton C. Southard</dc:creator>
  <cp:lastModifiedBy>Ashton Caroline Southard</cp:lastModifiedBy>
  <cp:revision>13</cp:revision>
  <dcterms:created xsi:type="dcterms:W3CDTF">2011-09-12T20:07:53Z</dcterms:created>
  <dcterms:modified xsi:type="dcterms:W3CDTF">2011-09-13T21:53:04Z</dcterms:modified>
</cp:coreProperties>
</file>