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36" r:id="rId47"/>
    <p:sldId id="301" r:id="rId48"/>
    <p:sldId id="302" r:id="rId49"/>
    <p:sldId id="303" r:id="rId50"/>
    <p:sldId id="304" r:id="rId51"/>
    <p:sldId id="305" r:id="rId52"/>
    <p:sldId id="306" r:id="rId53"/>
    <p:sldId id="307" r:id="rId54"/>
    <p:sldId id="308" r:id="rId55"/>
    <p:sldId id="309" r:id="rId56"/>
    <p:sldId id="337"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22"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8A237BF4-E6DD-4170-AEE0-09B1BCC01E6C}" type="datetimeFigureOut">
              <a:rPr lang="en-US" smtClean="0"/>
              <a:pPr/>
              <a:t>7/17/2014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CE54D07C-998D-4933-9799-B6E9C0B3CE56}"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237BF4-E6DD-4170-AEE0-09B1BCC01E6C}" type="datetimeFigureOut">
              <a:rPr lang="en-US" smtClean="0"/>
              <a:pPr/>
              <a:t>7/17/2014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4D07C-998D-4933-9799-B6E9C0B3CE5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237BF4-E6DD-4170-AEE0-09B1BCC01E6C}" type="datetimeFigureOut">
              <a:rPr lang="en-US" smtClean="0"/>
              <a:pPr/>
              <a:t>7/17/2014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4D07C-998D-4933-9799-B6E9C0B3CE5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A237BF4-E6DD-4170-AEE0-09B1BCC01E6C}" type="datetimeFigureOut">
              <a:rPr lang="en-US" smtClean="0"/>
              <a:pPr/>
              <a:t>7/17/2014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4D07C-998D-4933-9799-B6E9C0B3CE56}"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A237BF4-E6DD-4170-AEE0-09B1BCC01E6C}" type="datetimeFigureOut">
              <a:rPr lang="en-US" smtClean="0"/>
              <a:pPr/>
              <a:t>7/17/2014</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CE54D07C-998D-4933-9799-B6E9C0B3CE5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A237BF4-E6DD-4170-AEE0-09B1BCC01E6C}" type="datetimeFigureOut">
              <a:rPr lang="en-US" smtClean="0"/>
              <a:pPr/>
              <a:t>7/17/2014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54D07C-998D-4933-9799-B6E9C0B3CE56}"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A237BF4-E6DD-4170-AEE0-09B1BCC01E6C}" type="datetimeFigureOut">
              <a:rPr lang="en-US" smtClean="0"/>
              <a:pPr/>
              <a:t>7/17/2014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54D07C-998D-4933-9799-B6E9C0B3CE56}"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A237BF4-E6DD-4170-AEE0-09B1BCC01E6C}" type="datetimeFigureOut">
              <a:rPr lang="en-US" smtClean="0"/>
              <a:pPr/>
              <a:t>7/17/2014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54D07C-998D-4933-9799-B6E9C0B3CE5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237BF4-E6DD-4170-AEE0-09B1BCC01E6C}" type="datetimeFigureOut">
              <a:rPr lang="en-US" smtClean="0"/>
              <a:pPr/>
              <a:t>7/17/2014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54D07C-998D-4933-9799-B6E9C0B3CE5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A237BF4-E6DD-4170-AEE0-09B1BCC01E6C}" type="datetimeFigureOut">
              <a:rPr lang="en-US" smtClean="0"/>
              <a:pPr/>
              <a:t>7/17/2014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54D07C-998D-4933-9799-B6E9C0B3CE56}"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A237BF4-E6DD-4170-AEE0-09B1BCC01E6C}" type="datetimeFigureOut">
              <a:rPr lang="en-US" smtClean="0"/>
              <a:pPr/>
              <a:t>7/17/2014</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CE54D07C-998D-4933-9799-B6E9C0B3CE56}"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8A237BF4-E6DD-4170-AEE0-09B1BCC01E6C}" type="datetimeFigureOut">
              <a:rPr lang="en-US" smtClean="0"/>
              <a:pPr/>
              <a:t>7/17/2014</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CE54D07C-998D-4933-9799-B6E9C0B3CE5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youtube.com/watch?v=F8gB-_4-1E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youtube.com/watch?v=KQil-3FFa64"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5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www.youtube.com/watch?v=Gk-njfY5TKQ&amp;feature=fvwrel"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www.spike.com/video-clips/wajvol/1000-ways-to-die-bad-assid"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Chapter 4</a:t>
            </a:r>
            <a:endParaRPr lang="en-US" dirty="0"/>
          </a:p>
        </p:txBody>
      </p:sp>
      <p:sp>
        <p:nvSpPr>
          <p:cNvPr id="2" name="Title 1"/>
          <p:cNvSpPr>
            <a:spLocks noGrp="1"/>
          </p:cNvSpPr>
          <p:nvPr>
            <p:ph type="ctrTitle"/>
          </p:nvPr>
        </p:nvSpPr>
        <p:spPr/>
        <p:txBody>
          <a:bodyPr/>
          <a:lstStyle/>
          <a:p>
            <a:r>
              <a:rPr lang="en-US" dirty="0" smtClean="0"/>
              <a:t>Consciousness: Sleep, Dreams, Hypnosis, and Drugs</a:t>
            </a:r>
            <a:endParaRPr lang="en-US" dirty="0"/>
          </a:p>
        </p:txBody>
      </p:sp>
    </p:spTree>
    <p:extLst>
      <p:ext uri="{BB962C8B-B14F-4D97-AF65-F5344CB8AC3E}">
        <p14:creationId xmlns:p14="http://schemas.microsoft.com/office/powerpoint/2010/main" val="16625272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001000" cy="1143000"/>
          </a:xfrm>
        </p:spPr>
        <p:txBody>
          <a:bodyPr>
            <a:normAutofit fontScale="90000"/>
          </a:bodyPr>
          <a:lstStyle/>
          <a:p>
            <a:r>
              <a:rPr lang="en-US" dirty="0" smtClean="0"/>
              <a:t>Biology of Sleep: The Price of Not Sleeping</a:t>
            </a:r>
            <a:endParaRPr lang="en-US" dirty="0"/>
          </a:p>
        </p:txBody>
      </p:sp>
      <p:sp>
        <p:nvSpPr>
          <p:cNvPr id="3" name="Content Placeholder 2"/>
          <p:cNvSpPr>
            <a:spLocks noGrp="1"/>
          </p:cNvSpPr>
          <p:nvPr>
            <p:ph sz="quarter" idx="1"/>
          </p:nvPr>
        </p:nvSpPr>
        <p:spPr>
          <a:xfrm>
            <a:off x="457200" y="1905000"/>
            <a:ext cx="8153400" cy="4572000"/>
          </a:xfrm>
        </p:spPr>
        <p:txBody>
          <a:bodyPr>
            <a:normAutofit fontScale="85000" lnSpcReduction="10000"/>
          </a:bodyPr>
          <a:lstStyle/>
          <a:p>
            <a:r>
              <a:rPr lang="en-US" dirty="0" smtClean="0"/>
              <a:t>Although people can do without sleep for a little while, they cannot do without it altogether</a:t>
            </a:r>
          </a:p>
          <a:p>
            <a:pPr lvl="1"/>
            <a:r>
              <a:rPr lang="en-US" dirty="0" smtClean="0"/>
              <a:t>In one study, rats were placed on moving treadmills over water. They couldn’t sleep because they would fall into the water and be awakened, but they did drift repeatedly into </a:t>
            </a:r>
            <a:r>
              <a:rPr lang="en-US" b="1" dirty="0" err="1" smtClean="0"/>
              <a:t>microsleeps</a:t>
            </a:r>
            <a:endParaRPr lang="en-US" dirty="0" smtClean="0"/>
          </a:p>
          <a:p>
            <a:pPr lvl="2"/>
            <a:r>
              <a:rPr lang="en-US" b="1" dirty="0" err="1" smtClean="0"/>
              <a:t>Microsleeps</a:t>
            </a:r>
            <a:r>
              <a:rPr lang="en-US" dirty="0"/>
              <a:t> </a:t>
            </a:r>
            <a:r>
              <a:rPr lang="en-US" dirty="0" smtClean="0"/>
              <a:t>– brief sidesteps into sleep lasting only a few seconds</a:t>
            </a:r>
          </a:p>
          <a:p>
            <a:r>
              <a:rPr lang="en-US" dirty="0" smtClean="0"/>
              <a:t>People can have </a:t>
            </a:r>
            <a:r>
              <a:rPr lang="en-US" dirty="0" err="1" smtClean="0"/>
              <a:t>microsleeps</a:t>
            </a:r>
            <a:r>
              <a:rPr lang="en-US" dirty="0" smtClean="0"/>
              <a:t> too</a:t>
            </a:r>
          </a:p>
          <a:p>
            <a:pPr lvl="1"/>
            <a:r>
              <a:rPr lang="en-US" dirty="0" err="1" smtClean="0"/>
              <a:t>Microsleeps</a:t>
            </a:r>
            <a:r>
              <a:rPr lang="en-US" dirty="0" smtClean="0"/>
              <a:t> are responsible for a lot of car accidents that occur when people have had very little sleep</a:t>
            </a:r>
          </a:p>
          <a:p>
            <a:r>
              <a:rPr lang="en-US" dirty="0" smtClean="0"/>
              <a:t>What happens when a person misses a night of sleep?</a:t>
            </a:r>
          </a:p>
          <a:p>
            <a:pPr lvl="1"/>
            <a:r>
              <a:rPr lang="en-US" dirty="0" smtClean="0"/>
              <a:t>For most people, missing a night of sleep will result in concentration problems and the inability to do simple tasks (like putting a CD into a player)</a:t>
            </a:r>
          </a:p>
          <a:p>
            <a:pPr lvl="1"/>
            <a:r>
              <a:rPr lang="en-US" dirty="0" smtClean="0"/>
              <a:t>More complex tasks, such as math problems, suffer less than </a:t>
            </a:r>
            <a:r>
              <a:rPr lang="en-US" dirty="0"/>
              <a:t>s</a:t>
            </a:r>
            <a:r>
              <a:rPr lang="en-US" dirty="0" smtClean="0"/>
              <a:t>imple tasks because people </a:t>
            </a:r>
            <a:r>
              <a:rPr lang="en-US" i="1" dirty="0" smtClean="0"/>
              <a:t>know</a:t>
            </a:r>
            <a:r>
              <a:rPr lang="en-US" dirty="0" smtClean="0"/>
              <a:t> they must concentrate on complex tasks</a:t>
            </a:r>
          </a:p>
        </p:txBody>
      </p:sp>
      <p:pic>
        <p:nvPicPr>
          <p:cNvPr id="3074" name="Picture 2" descr="http://t1.gstatic.com/images?q=tbn:ANd9GcQuQ1DOsiPh2fP9v8K1Epih2ZVMV57nz-tsbic3d-Hm4NiNxab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864393"/>
            <a:ext cx="1504236" cy="9973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t2.gstatic.com/images?q=tbn:ANd9GcSQukOaCqD5oVNQLvl9lxNtaXN_3JXxWNS_coB-CZq6BEtrgyF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98777" y="849391"/>
            <a:ext cx="1371600" cy="1027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5497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solidFill>
                  <a:srgbClr val="696464"/>
                </a:solidFill>
              </a:rPr>
              <a:t>Biology of Sleep: The Price of Not Sleeping</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Sleep deprivation (loss of sleep) is a serious problem that many people have without realizing it</a:t>
            </a:r>
          </a:p>
          <a:p>
            <a:pPr lvl="1"/>
            <a:r>
              <a:rPr lang="en-US" dirty="0" smtClean="0"/>
              <a:t>People stay up too late at night during the week, get up before they’ve really rested to go to work or school, and then try to pay off the “sleep debt” on the weekend</a:t>
            </a:r>
          </a:p>
          <a:p>
            <a:pPr lvl="1"/>
            <a:r>
              <a:rPr lang="en-US" dirty="0" smtClean="0"/>
              <a:t>All of that disrupts the normal sleep-wake cycle and isn’t good for anyone’s health</a:t>
            </a:r>
          </a:p>
          <a:p>
            <a:pPr lvl="1"/>
            <a:r>
              <a:rPr lang="en-US" dirty="0" smtClean="0"/>
              <a:t>Ex. Students may stay up all night to study for an important test the next day. In doing so, they will lose more information than they gain, as a good night’s sleep is important for memory and the ability to think well</a:t>
            </a:r>
          </a:p>
          <a:p>
            <a:r>
              <a:rPr lang="en-US" dirty="0" smtClean="0"/>
              <a:t>Typical symptoms of sleep deprivation include: trembling hands, inattention, staring off into space, droopy eyelids, and general discomfort, as well as emotional symptoms such as irritability and even depression</a:t>
            </a:r>
            <a:endParaRPr lang="en-US" dirty="0"/>
          </a:p>
        </p:txBody>
      </p:sp>
    </p:spTree>
    <p:extLst>
      <p:ext uri="{BB962C8B-B14F-4D97-AF65-F5344CB8AC3E}">
        <p14:creationId xmlns:p14="http://schemas.microsoft.com/office/powerpoint/2010/main" val="14740812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696464"/>
                </a:solidFill>
              </a:rPr>
              <a:t>Biology of Sleep: The Price of Not Sleeping</a:t>
            </a:r>
            <a:endParaRPr lang="en-US" dirty="0"/>
          </a:p>
        </p:txBody>
      </p:sp>
      <p:sp>
        <p:nvSpPr>
          <p:cNvPr id="3" name="Content Placeholder 2"/>
          <p:cNvSpPr>
            <a:spLocks noGrp="1"/>
          </p:cNvSpPr>
          <p:nvPr>
            <p:ph sz="quarter" idx="1"/>
          </p:nvPr>
        </p:nvSpPr>
        <p:spPr>
          <a:xfrm>
            <a:off x="685800" y="1447800"/>
            <a:ext cx="8001000" cy="4724400"/>
          </a:xfrm>
        </p:spPr>
        <p:txBody>
          <a:bodyPr>
            <a:normAutofit fontScale="70000" lnSpcReduction="20000"/>
          </a:bodyPr>
          <a:lstStyle/>
          <a:p>
            <a:r>
              <a:rPr lang="en-US" dirty="0" smtClean="0"/>
              <a:t>Sleep researchers conducted a study in which healthy adults between the ages of 21 and 38 were randomly placed in one of 4 restricted sleep conditions</a:t>
            </a:r>
          </a:p>
          <a:p>
            <a:pPr lvl="1"/>
            <a:r>
              <a:rPr lang="en-US" dirty="0" smtClean="0"/>
              <a:t>Participants began the experiment with at least 3 days of regular sleep and then were allowed to get only 4 hours, 6 hours, or 8 hours (control group) of sleep for 14 days. A 4</a:t>
            </a:r>
            <a:r>
              <a:rPr lang="en-US" baseline="30000" dirty="0" smtClean="0"/>
              <a:t>th</a:t>
            </a:r>
            <a:r>
              <a:rPr lang="en-US" dirty="0" smtClean="0"/>
              <a:t> group of participants were totally deprived of sleep for 3 days in a row (kept awake by the researchers)</a:t>
            </a:r>
          </a:p>
          <a:p>
            <a:r>
              <a:rPr lang="en-US" dirty="0" smtClean="0"/>
              <a:t>Measurements of the participants’ cognitive abilities and physical alertness were taken every 2 hours during scheduled “awake times”</a:t>
            </a:r>
          </a:p>
          <a:p>
            <a:r>
              <a:rPr lang="en-US" dirty="0" smtClean="0"/>
              <a:t>Results</a:t>
            </a:r>
          </a:p>
          <a:p>
            <a:pPr lvl="1"/>
            <a:r>
              <a:rPr lang="en-US" dirty="0" smtClean="0"/>
              <a:t>Even in the 6-hour sleep condition, participants’ abilities to function mentally and physically were as negatively affected as if they had been entirely deprived of sleep for 2 nights in a row</a:t>
            </a:r>
          </a:p>
          <a:p>
            <a:pPr lvl="1"/>
            <a:r>
              <a:rPr lang="en-US" dirty="0" smtClean="0"/>
              <a:t>All participants in the sleep-deprived and no-sleep conditions were seriously impaired in their functioning and were relatively unaware of the seriousness of the impairment</a:t>
            </a:r>
          </a:p>
          <a:p>
            <a:pPr lvl="1"/>
            <a:r>
              <a:rPr lang="en-US" dirty="0" smtClean="0"/>
              <a:t>Fact that participants did not seem to be aware of their problems in functioning may account for the impression many people have that a few nights of poor sleep are not that serious</a:t>
            </a:r>
          </a:p>
          <a:p>
            <a:r>
              <a:rPr lang="en-US" dirty="0" smtClean="0"/>
              <a:t>The results of this study seems to indicate that even moderate sleep loss is a serious problem</a:t>
            </a:r>
            <a:endParaRPr lang="en-US" dirty="0"/>
          </a:p>
        </p:txBody>
      </p:sp>
      <p:pic>
        <p:nvPicPr>
          <p:cNvPr id="1026" name="Picture 2" descr="http://t1.gstatic.com/images?q=tbn:ANd9GcRHgyko-lUObLy79XqqxvAA44i5Hl3CNDbxEBbM5N-q7f4Woh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4563" y="5401109"/>
            <a:ext cx="1524000" cy="1141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1990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994" y="15875"/>
            <a:ext cx="8318500" cy="1143000"/>
          </a:xfrm>
        </p:spPr>
        <p:txBody>
          <a:bodyPr>
            <a:normAutofit fontScale="90000"/>
          </a:bodyPr>
          <a:lstStyle/>
          <a:p>
            <a:r>
              <a:rPr lang="en-US" dirty="0" smtClean="0"/>
              <a:t>Theories About Sleep: Why do we need it?</a:t>
            </a:r>
            <a:endParaRPr lang="en-US" dirty="0"/>
          </a:p>
        </p:txBody>
      </p:sp>
      <p:sp>
        <p:nvSpPr>
          <p:cNvPr id="3" name="Content Placeholder 2"/>
          <p:cNvSpPr>
            <a:spLocks noGrp="1"/>
          </p:cNvSpPr>
          <p:nvPr>
            <p:ph sz="quarter" idx="1"/>
          </p:nvPr>
        </p:nvSpPr>
        <p:spPr>
          <a:xfrm>
            <a:off x="368300" y="1295400"/>
            <a:ext cx="8318500" cy="4572000"/>
          </a:xfrm>
        </p:spPr>
        <p:txBody>
          <a:bodyPr>
            <a:normAutofit fontScale="85000" lnSpcReduction="20000"/>
          </a:bodyPr>
          <a:lstStyle/>
          <a:p>
            <a:r>
              <a:rPr lang="en-US" b="1" dirty="0" smtClean="0"/>
              <a:t>The adaptive theory of sleep </a:t>
            </a:r>
            <a:r>
              <a:rPr lang="en-US" dirty="0" smtClean="0"/>
              <a:t>– views sleep as a product of evolution</a:t>
            </a:r>
          </a:p>
          <a:p>
            <a:pPr lvl="1"/>
            <a:r>
              <a:rPr lang="en-US" dirty="0" smtClean="0"/>
              <a:t>Proposes that animals and humans evolved different sleep patterns to avoid being present during their predators’ normal hunting times, which typically would be at night</a:t>
            </a:r>
          </a:p>
          <a:p>
            <a:pPr lvl="1"/>
            <a:r>
              <a:rPr lang="en-US" dirty="0" smtClean="0"/>
              <a:t>Ex. If a human or a prey animal is out and about at night, they are more at risk of being eaten, but, if during active hunting hours the prey is in a safe place sleeping and conserving energy, it is more likely to remain unharmed</a:t>
            </a:r>
          </a:p>
          <a:p>
            <a:r>
              <a:rPr lang="en-US" dirty="0" smtClean="0"/>
              <a:t>If this theory is true, then one would expect prey animals to sleep mostly at night and for shorter periods of time than predator animals; you would also expect that predators could sleep in the day time as much as they want</a:t>
            </a:r>
          </a:p>
          <a:p>
            <a:pPr lvl="1"/>
            <a:r>
              <a:rPr lang="en-US" dirty="0" smtClean="0"/>
              <a:t>This seems to be the case for predators like lions that have very few natural predators. Lions sleep nearly 15 hours a day, whereas their prey animals, like gazelles, sleep only 4 hours a day, usually in short naps.</a:t>
            </a:r>
          </a:p>
          <a:p>
            <a:r>
              <a:rPr lang="en-US" dirty="0" smtClean="0"/>
              <a:t>Nocturnal animals, such as the opossum, can afford to sleep during the day and be active at night (when their food sources are available), because they are protected from predators by sleeping high up in trees</a:t>
            </a:r>
            <a:endParaRPr lang="en-US" dirty="0"/>
          </a:p>
        </p:txBody>
      </p:sp>
      <p:sp>
        <p:nvSpPr>
          <p:cNvPr id="4" name="AutoShape 2" descr="data:image/jpg;base64,/9j/4AAQSkZJRgABAQAAAQABAAD/2wBDAAkGBwgHBgkIBwgKCgkLDRYPDQwMDRsUFRAWIB0iIiAdHx8kKDQsJCYxJx8fLT0tMTU3Ojo6Iys/RD84QzQ5Ojf/2wBDAQoKCg0MDRoPDxo3JR8lNzc3Nzc3Nzc3Nzc3Nzc3Nzc3Nzc3Nzc3Nzc3Nzc3Nzc3Nzc3Nzc3Nzc3Nzc3Nzc3Nzf/wAARCACDAMUDASIAAhEBAxEB/8QAGwAAAgMBAQEAAAAAAAAAAAAABAUAAwYCAQf/xAA6EAACAQMCBAQEBQMDAwUAAAABAgMABBESIQUxQVEGEyJhMnGBoRQjkbHwQlLBktHhJDNDBxUWcoL/xAAZAQADAQEBAAAAAAAAAAAAAAABAgMEAAX/xAAjEQACAgIDAAICAwAAAAAAAAAAAQIRAyESMUETMlFhFCKB/9oADAMBAAIRAxEAPwD5y4DAAjBqstodQOVW3OzAgbVwcMoJG9ZV0cGQzkN7VSyambPU11BHqYAHAq1YvzGGeVDSOO4IVMenHq70x4ckTOYpB70PCNlyAQOgoqDQshZAfUds1DJK40MhpIsDwaRgBTtXNy0cqpGF2A596XNC6z4JPcUZ5Eq6JWOAN6yLFW5OxkykXItJHjaLVq79Ka2gRrUnQDgUtukE1yjdDzxR10vlWw8gkDG+KOVtxSOTdnlgtwtyXjIxud9xjtThnby21ALIetI7QXb2xeInUOWRvTDhy3lwAkkbM52zj/any4+SocDfhsst4S4ZjyDf01peC+CpJ38y4BTbIJGxNH8Oii4Zbhr+SPWwz5ZOfrvTeHxFGYz5WnCjocYqnSoqoCq58D5dRHKiqOft2+1Dp4aMcUiTf0nYjl74pnP4lDelCMkfEN6qtePLMQpGSMc+p5Ug8YL0BXgITytIIcDBY/avLrg88WnAyCMFT3FaAsZhiAFiNyvXBopUkZUaQbBtyeg65oOEH2c4Iw6wuAySLgg4xigJvLhmBbGCOdfRYuHw3CFLhArAkg/akPiXwqwVp7VWOATpB54Gf1pFCpWiTjTMy78scjRsbYiXJ2NL7JHJKSA5U4ORvRVw4VNI6VGa3onJ0EywosYK1EgIAOKrtn8xN2osyYj2NIpyjpip2VkY2qVRJM+rapT8wnzCX8xAnUVSMIukjJFXRg+Xr65qpyC2a9f0kERPqjDKOXMURHmRcgYFCW7eWxAGQaNtZwitGcAn2pZIK7D+G2oYs0hAUV6D/wBSoUYAPXrVfDbLiN/NptULgfEzEKifNjsK0p4Rw4Kg4jxIiRRlls11D/Uf8LUJKyijYoMck9xrjAOBRZ82S1y+Ao5CtNZWnhgQNp/GrsPUZNz9v8VS9lwEqqQLxCbrpMoUH2+HNKsUqpBaM3AGMgXTkntRxn0homiDNWntpvDvD0XVw6KeZRkc3we2ps71YfGEUQcW/DrdBjcBf84o/A2qZyQmtLERWyy3JMUZAIwd80RacatrVJhariRfhY/1fOsnxzi03Fb/AFysV7qpwK4M+V0o255mqLEltj8q6DOIcQnu2M9yxZiTsDyFBNxKSKIIjuv1zXcgVYdC5I6k9aU3a+WzBd2O2e1HirO5BUPFZFYsH1H50ytuJl0A1om/M5rMpGG+EE+/Q0TaKZC5kmEcURAbbmccq6SSOjJs29nx6WAgCZVkI9DjbPzFXQ+Lr0XWifBx8SnYMKyVuuSYlPmRHcHGMZ/armjk8sByWUHCt1X51FpMspV2bBPG6JKymNtK8gTuBW54FxOPitir7Aj67ZOK+Kx2k0yYHqYnbHM19C8EW80HDkkR9M8Q0SQsNmGcgj+dKRwcXZ0nGar0s8T8HEF21xB/5iST2NZeVGcnI+Zr6hdlbhVUoGDD/SawHHIGtb4q0ZjRj6QSOXeoz7IThqxdFE68jtR0mRBlTvQkkqouc16kxMJYnaoTUnuiC0VB2YktsalLp7v8z0NtUqv8eT2GzFCYeSaqVfMwa6EGU1kHANXGMoox869dujmj1IsDOd6acD4XHeh7q7ZkhjbAQHBlPUZ6Dufp8qOEwrd3IicHQASxHatIXVUVEAVFGFUcgKRvwaKLWm0QKgVY41yFRBhUHsP4aqtAHUFl0jYhTzoeZzoGDtVkT4GT151ydDBqkyNpA2zkUUG8tSFOTzY0BbP+bgdBkUUW0gjfGM03IHEqPUseZqi5YmNhjAxirSeVVz4EZb2NBM56M4Jgsko7HarLXUZiRsKX3VwE8zTkNnO5o3gxeSISM3r1YxjPOjIEQ8zeXD335UnvJWeQjYA8xTa5UoME4Y8z2pQ4DEsBkA4ApEx6PR5mESIbmvbKTTdvCVyk5C5bcAjJ/wCKKgX1HYbDANUXUDCaPR8ZcEfOke2OlSLeHzab5rdUJ0gkbZBo03DiQoowzc8HkKnlmKJyANbHBPt2FdxRqmCcFj1zU2lYy6DInZXVgxXG+21brgTtxCxK/jYhcDBjYKUYH37188uZVt40d1ZuwUZpfa+IUtb5fMnEMinzEwc5HLHzp2m1oEXT2fXuF8dEd5JwnibETqcRv9x86UeNrsPxBIEJyqgttjn2rOWEn/vPEYLi4lZZvSDIm2QOR36inviWC7Gia+eJpFmaMaP6I/8Ax5PUkAk9qjJb2HJ9WzLXlw2dPP61UtxN5ZUZx2oq4tRI+pd65WPThMb0YuNUZaBIkypJ51KZfhiOlSi57OqjHW5MlvIB0NUxhz8W9W2uURk5Zr1yIlGMVrY7HPBovKtWkx6pDz9h/DRhGxqnhTebw6M/2sf3zV77nAPOk9GXQOzbntXkMmSVr2VCT6c5oMSmG4DPuDtRo6xxaIyyMx6CrpHyTz7V5E4MWpetQN1PzpGwo4Z8YzVV4xFu2OeOVekasH3qu7b8o4HWhF7A0ZuS386Ri3wK3Id6fcNt/KtFKgZ55+tLxGAw0g+ptW/SmqMUgYL0A3prs6qFnE59Emj4iTQkGWZgeR/ahL+ZhcZLZJb5bURaS5kQNzcZHyHOufQV3Q00AABegzXSx+ZeQqNzrx9q5hfUGJ56a9sX/wCqiZuStj57VGyqQwuNABwMBVwKXlmjmXI9JOOYoq8SR31A4Vdt6qlg1CN8k+rr3pHIdR/BZOplQrp2I39qAmhZiY3CuvP1KNvrzp5bMpkKMv8ATyqniFsFjLRYUcjTQybFnC0KLS6aNQzOT5Z09jX02G4g8Q8CtxHITMml9G2WbGCP3r5bcQskMgTPwFtKDJPyrnw34mueH8Uhg4fFc3LPJ6bYIQZCegB61Vw5q4k0+Omb6SxWIkjn13oS0ti1wzMNq0HEYpnm8y4jjhlYDzURtQD43wdqFWEx/CNz7Vntrwnx2cG3U9KlXaiNmG9Slt/gbifJoGZpivU8q9uFIfQ3PNWqht7uNmUhlbJBpvHwx+ITtJAPzMbRkYyPavQk0tsWrPeBnEbwE4DDUp9+tGZ7feh0tJLdJHZShU4OfY12JBINa7Z5jsahKST0US0WJEGPM71XccNVsuTgryXvVkMhU7jIpg6mSIMBknmKKyA4iewS4tpQjeqFv7f6aOYMpwRQVxG6Th0LKx2wORphbXaSuILkBWI2fOxqEptsqoJIqU+3Wqptonz86Y/hSpoa8t9MTtnG29NCaEcRPZgZBbdgM/rtRF2yx2kiBvlVMClYmbIG+5NLuJ3YI9BBUcjnnWhKybYpvGyME7ltz1r21mJuC5JAUBQOwoW4fLZ7ioj6N+4pmtCp7HzXZADKfjyMURHMPypAcYbJrOido2QHkM4NF2lySmOecAVCUGlZeMrNtIgkIwfSd64kVWGg8iefahuF3Syjy2OPTkUS40jPUGs7eyyQUjwRW7udIMa+pval0PE7a6HpJXffb/P+KU8dmlW0n8kMVkKkkdADvS/w46WnFnS6nRrPJkfUdlIxg7dCNqvjxqUXInKTjNI3Nlw5rl1MELyggkFU2IHPp96P4JwlP/kcd5fcPKQWcTskraQGc40gb55ir/BvEUuGuouEPJNw2IGRHnt2QKJG3RM81yv2p9KoK4K1KUvidCzpiy8lnkmD5xlskUXGjSRggA1y0ZMbPjYHFQTtFGmkhQcZNIstPYORXJbyBznH61KvYs+GL5z7cqlU+RDWYGG0eSczzws9s0ZBYYOhhjfH05Vo7W1X8rUipLp9DoNnHvTCGyjhmkkCjRJsy/vRICqixRIpCHKnpReSyQs43bpLZXLEaJI0LE/3jastwGy/Ftf+sp5NsZgOjEMAc/Q1t+IeXdcLu0ZSGCMyb43x+1ZvwhCZbviMS4zJZOuO5LLQvQ8XpgMaHSff3ouBiVxvvy3qpomicxtkFTjfavbVjr3qiOLrWxNzerGzbkHHselMvDfBIrrz7u8UNCo9KHbU2Nh9s11wBPP4zFGAd1fP+k1pY7dLexsYLVgUCeY+dizHHLvtipZI7sZz4xaEFzwuSKEtZuG04Bjbr8v9qy/ia5eIQWgBSaV/UpPICt9K5JMmjSUbLDqpxXzPxXcm88RnVbS2skKNnzDnzB0KntQwLlPZOWR8aKOJzILTyoiBjOR3OKzly5WMKTk6cV1Nc5YhydWTmg7mUu2emK9JKjO3ZWN3yRkY3q1yGxnmRkmhl3POu40bVn3+1LIeJGbKhD0oiBTGEI/+2a8kVcZPPrXcDK0On+3lU27Q8dMe8Nu41RCxIYbAgVtF4cLmGKazYyK4JXPTavm8DOzxxKmzHIJ5HvX1/wAJQtDaJLI2FChVHYGs2WCWzTCetiaHgLiYLNHqib0sCOhpOv8A6Z3kTSLBeOLeUYPpGrTtsTnB5dq+nTSqgACZDcyeXPoeu9VzTF3D7D1D9sD7VGGeWO1EnklGe2hb4R8OweF+EzwC/uZpZ2VjFJJlIwDtgcgdzyo+7coo2zsT9Kt8mWTLiNjjYkHIPShJfg9RzhioVhj6Gp5ZubtkqXhwjFkkz6FIB3riVCqRqx8wH1AgchVscBkjwuJJFGoe4xy/navFGuEqOSgEADp3NIlo4KgjFwhLMzAHb27jf9frUqgTJEoRizY6qoqVVNBsrlLsseNEeoa9+bfX6GuPPcoSrKMjlgUF535gEf8A28FcFtwdhn7V7LKp0NGoMnmGPWM6SOxonBLuTYygBXV1IBJ3BGTt/N6Q+DDp4jeuQSBbHfGQMstMrhXgt5HmcFNLFFAyDt8Wfmaz3A75LS14q6suuYJBGuN2LMSf0AzTxdoaC0w/ikwuWnnCAMzlgB7mgLaTD5Bq1JM5xuGwMdqEIaK4KdAcj3FWTrQadGu8HIsvG21jb8O4545ijJJ2mYBioPmeYA/QnmR+gpV4PmI4/aAHm2D7jHKmN+wSYiNQGSVoskHft9KnldISfYzcGO1YSKTrbfJzz5H5Uj4tw+LiFgzzZeeB/wAsiPJTbG57EbURBPqLwySEsmPSBkAd/lXLXBTUIyQWI3XmN8VnUqlaA0fOLrgNs0ztvk9Kz/FOEyW76UBYAZyK+k8Ut1SYShSVbcrjGDSyWFZEBIBHuK9KGS1aA4pnzuK2fzFTS2W5ZFXOjRD1KQy5BGK3dtZwpOrGMZznfpVfG+D2/wCJZgpyAACORyMk0s8tPY8IGFaGSVcqDv7U88JeG5eJyyJI2gRxlzt/SOdNouHRkIAuNJyNq2nh22Sx4RcTvFrkum0RqOZAOTt8yKjPO1Eo4JK2KOFeFlaOzjlwWDM4/wBO33BrW2qLFbBBkFfSQM+x5UNHJlGEgcSL6lyNOB1Htj+cqutmeVYpFOp2z759POsUsjn2I56osgnEwSN2ByMgYxg9/wCc67k2ViqjXqAX9RQmfgbSA0RVdhzUD/g/QVazkn0spVn0jBznfbptzFTb0KeiYs4eXKHdSQBkdqtuE1lXbBZVzvnty29xVQ0gnyyGy+BtnIwMEV7BqxMjn1AgkZySN6MXeg0d2rhMvpUjBHfntn6GuHkVeWNSDDAA779q7MTRNhHJbGQR+1DvpdtBZtW4fHbGQw+VGPVAovR9ckkraTrIIH9vtyqUukWRJ2UgEADGWA235dxUof2/ZxWYWleNzpGhQmgDAOBzoZI44rd280BlJ/LGc56HOfn0ouCR1ZQ5OsDUoHXffb6fasx4n8RXHCpgFgTypFXBZc5Zug6cgxrVBc5Ug9DzjbzQcNuACWiKAKSdge3zrD2YMcrl99Jzt3/gpqvi9eOWjWItRDMjIzMORAJFBYImBRCyjcY7d60KPHsaP6GFi5bnjIB370ZdWcn4L8S5GpWwFH9uOZ+pG31org3DRPClxOfLhLhNxzPM/QCiLyJxw64J9Q3bPc9CByxWaWRqSY0nSpAfApntb2CeAEujjl88b1ouMSmPit7bc8OWQaRzJPKs3wNzHPGxRn0SZYLuSAa2/Gre1a7iukRC07ZLMuSvcH96pm6Jy2JrVg00ismkkhclcdP9hXX4SQxP5ZyRIdJ07Ec8GitEayOAFDhs+5OKtiZcIRpwGyc71kUthUQC5tluIvJlk0MAMLg+nYch2rPCBo/MVlyFJH22rZlyoEkmksmMas8jtseg+fWs9cWzzW805Ty40cggnfYD/JrTiyboViEkq2Ty5UdflpuH284ACk6Cw7jvQ80LLbpMy5SQ4BzvtWg8KW1terJw+8UMkqkr7NjYj3FaMjTopHWxDw+2a41YIyADv1rQ3rfhJ7SGEF1t4lDEAjGs5J7cgKB4LaSwcS8l4x6GZPUORH/NE8XjEt/JdWxkdm9HlBN2AOnTvtjGP1PKsuV2qDl6oMgP4iUh/U2WUsT8R3H/AB/Nwmurg3MssKiNFbTEuSRnAru7WezjtpkOkadAwevQn396pC4nZVkCOv5i5PM9QRzwdjWV1VERhL5buoUNGjYYKoznc7H6j7YqwIHlfSSQRhsEfriuLl1DSIACyDKaQCcbgk56FsHFeWjOjq8kbEqc5J+Lfsa5xCdxvKkxEXpCR6NQ227fzlVfmMLlzH6izHlvjfqf5zru4uNYZRsZCMlQBgDO+Ov0quPEbqMqrbHYbnbn7UPdBC5JJItMshRtQOfTkbjP686AmkYhXGoOMqRt2OPpV92AbcrKpI2JXVnG+zD3/wBsUBfzCKKSQsRoXTlT8TfzNPLbAyk3T3MMJSVUdV9WuQjry/f9alJQxdByABOCr6T9xUrqa8JORquEqGu2VhkaX5745VnPF1tDNwy7MsauYULRltypxjP6VKlXw/dFX0zEcCVVnvSowQAAf/yTWm4ef+shXoYRt9DUqVszBw9GxIC8NslXYaAcD3XP771XeDStyq7KiDSvQeodKlSvNn3/AKgv7C/hw8riE6x+kAjYfrW0dVAACqNcHmthQMvyzUqVsz/UKFF//wB1FycFu9EXCrHaRsgAbVjI7YqVKwrs5A80jtIdTE5UA1QwDNchgCAmB8sZ/cmpUp4doDFNsA1kA24Fx19xVnh+R4uIRNGxU+aRkdsmpUrTIrHo0kwCeLZAgwGAYj305z+tJonZ4QGP9SffnUqVmy/YWfhwCfxF0vQE4Hbc0dDFHKlzrUEoupW5EEY68+tSpSx7REVqMSLNuZJWfWSc6sDIooyM6xlsElgDsKlSmfoUeKSJ9exIBxqGcbHvTGQDzFOANQRjgY3I51KlDwMSvirFLWLTgZTJwO9InkkWVisjgpK4X1HYaSalSlj2zpGX48BDJGkeVVS6gZ5AMQKlSpWyH1Mr7P/Z"/>
          <p:cNvSpPr>
            <a:spLocks noChangeAspect="1" noChangeArrowheads="1"/>
          </p:cNvSpPr>
          <p:nvPr/>
        </p:nvSpPr>
        <p:spPr bwMode="auto">
          <a:xfrm>
            <a:off x="63500" y="-536575"/>
            <a:ext cx="1657350" cy="1104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g;base64,/9j/4AAQSkZJRgABAQAAAQABAAD/2wBDAAkGBwgHBgkIBwgKCgkLDRYPDQwMDRsUFRAWIB0iIiAdHx8kKDQsJCYxJx8fLT0tMTU3Ojo6Iys/RD84QzQ5Ojf/2wBDAQoKCg0MDRoPDxo3JR8lNzc3Nzc3Nzc3Nzc3Nzc3Nzc3Nzc3Nzc3Nzc3Nzc3Nzc3Nzc3Nzc3Nzc3Nzc3Nzc3Nzf/wAARCACDAMUDASIAAhEBAxEB/8QAGwAAAgMBAQEAAAAAAAAAAAAABAUAAwYCAQf/xAA6EAACAQMCBAQEBQMDAwUAAAABAgMABBESIQUxQVEGEyJhMnGBoRQjkbHwQlLBktHhJDNDBxUWcoL/xAAZAQADAQEBAAAAAAAAAAAAAAABAgMEAAX/xAAjEQACAgIDAAICAwAAAAAAAAAAAQIRAyESMUETMlFhFCKB/9oADAMBAAIRAxEAPwD5y4DAAjBqstodQOVW3OzAgbVwcMoJG9ZV0cGQzkN7VSyambPU11BHqYAHAq1YvzGGeVDSOO4IVMenHq70x4ckTOYpB70PCNlyAQOgoqDQshZAfUds1DJK40MhpIsDwaRgBTtXNy0cqpGF2A596XNC6z4JPcUZ5Eq6JWOAN6yLFW5OxkykXItJHjaLVq79Ka2gRrUnQDgUtukE1yjdDzxR10vlWw8gkDG+KOVtxSOTdnlgtwtyXjIxud9xjtThnby21ALIetI7QXb2xeInUOWRvTDhy3lwAkkbM52zj/any4+SocDfhsst4S4ZjyDf01peC+CpJ38y4BTbIJGxNH8Oii4Zbhr+SPWwz5ZOfrvTeHxFGYz5WnCjocYqnSoqoCq58D5dRHKiqOft2+1Dp4aMcUiTf0nYjl74pnP4lDelCMkfEN6qtePLMQpGSMc+p5Ug8YL0BXgITytIIcDBY/avLrg88WnAyCMFT3FaAsZhiAFiNyvXBopUkZUaQbBtyeg65oOEH2c4Iw6wuAySLgg4xigJvLhmBbGCOdfRYuHw3CFLhArAkg/akPiXwqwVp7VWOATpB54Gf1pFCpWiTjTMy78scjRsbYiXJ2NL7JHJKSA5U4ORvRVw4VNI6VGa3onJ0EywosYK1EgIAOKrtn8xN2osyYj2NIpyjpip2VkY2qVRJM+rapT8wnzCX8xAnUVSMIukjJFXRg+Xr65qpyC2a9f0kERPqjDKOXMURHmRcgYFCW7eWxAGQaNtZwitGcAn2pZIK7D+G2oYs0hAUV6D/wBSoUYAPXrVfDbLiN/NptULgfEzEKifNjsK0p4Rw4Kg4jxIiRRlls11D/Uf8LUJKyijYoMck9xrjAOBRZ82S1y+Ao5CtNZWnhgQNp/GrsPUZNz9v8VS9lwEqqQLxCbrpMoUH2+HNKsUqpBaM3AGMgXTkntRxn0homiDNWntpvDvD0XVw6KeZRkc3we2ps71YfGEUQcW/DrdBjcBf84o/A2qZyQmtLERWyy3JMUZAIwd80RacatrVJhariRfhY/1fOsnxzi03Fb/AFysV7qpwK4M+V0o255mqLEltj8q6DOIcQnu2M9yxZiTsDyFBNxKSKIIjuv1zXcgVYdC5I6k9aU3a+WzBd2O2e1HirO5BUPFZFYsH1H50ytuJl0A1om/M5rMpGG+EE+/Q0TaKZC5kmEcURAbbmccq6SSOjJs29nx6WAgCZVkI9DjbPzFXQ+Lr0XWifBx8SnYMKyVuuSYlPmRHcHGMZ/armjk8sByWUHCt1X51FpMspV2bBPG6JKymNtK8gTuBW54FxOPitir7Aj67ZOK+Kx2k0yYHqYnbHM19C8EW80HDkkR9M8Q0SQsNmGcgj+dKRwcXZ0nGar0s8T8HEF21xB/5iST2NZeVGcnI+Zr6hdlbhVUoGDD/SawHHIGtb4q0ZjRj6QSOXeoz7IThqxdFE68jtR0mRBlTvQkkqouc16kxMJYnaoTUnuiC0VB2YktsalLp7v8z0NtUqv8eT2GzFCYeSaqVfMwa6EGU1kHANXGMoox869dujmj1IsDOd6acD4XHeh7q7ZkhjbAQHBlPUZ6Dufp8qOEwrd3IicHQASxHatIXVUVEAVFGFUcgKRvwaKLWm0QKgVY41yFRBhUHsP4aqtAHUFl0jYhTzoeZzoGDtVkT4GT151ydDBqkyNpA2zkUUG8tSFOTzY0BbP+bgdBkUUW0gjfGM03IHEqPUseZqi5YmNhjAxirSeVVz4EZb2NBM56M4Jgsko7HarLXUZiRsKX3VwE8zTkNnO5o3gxeSISM3r1YxjPOjIEQ8zeXD335UnvJWeQjYA8xTa5UoME4Y8z2pQ4DEsBkA4ApEx6PR5mESIbmvbKTTdvCVyk5C5bcAjJ/wCKKgX1HYbDANUXUDCaPR8ZcEfOke2OlSLeHzab5rdUJ0gkbZBo03DiQoowzc8HkKnlmKJyANbHBPt2FdxRqmCcFj1zU2lYy6DInZXVgxXG+21brgTtxCxK/jYhcDBjYKUYH37188uZVt40d1ZuwUZpfa+IUtb5fMnEMinzEwc5HLHzp2m1oEXT2fXuF8dEd5JwnibETqcRv9x86UeNrsPxBIEJyqgttjn2rOWEn/vPEYLi4lZZvSDIm2QOR36inviWC7Gia+eJpFmaMaP6I/8Ax5PUkAk9qjJb2HJ9WzLXlw2dPP61UtxN5ZUZx2oq4tRI+pd65WPThMb0YuNUZaBIkypJ51KZfhiOlSi57OqjHW5MlvIB0NUxhz8W9W2uURk5Zr1yIlGMVrY7HPBovKtWkx6pDz9h/DRhGxqnhTebw6M/2sf3zV77nAPOk9GXQOzbntXkMmSVr2VCT6c5oMSmG4DPuDtRo6xxaIyyMx6CrpHyTz7V5E4MWpetQN1PzpGwo4Z8YzVV4xFu2OeOVekasH3qu7b8o4HWhF7A0ZuS386Ri3wK3Id6fcNt/KtFKgZ55+tLxGAw0g+ptW/SmqMUgYL0A3prs6qFnE59Emj4iTQkGWZgeR/ahL+ZhcZLZJb5bURaS5kQNzcZHyHOufQV3Q00AABegzXSx+ZeQqNzrx9q5hfUGJ56a9sX/wCqiZuStj57VGyqQwuNABwMBVwKXlmjmXI9JOOYoq8SR31A4Vdt6qlg1CN8k+rr3pHIdR/BZOplQrp2I39qAmhZiY3CuvP1KNvrzp5bMpkKMv8ATyqniFsFjLRYUcjTQybFnC0KLS6aNQzOT5Z09jX02G4g8Q8CtxHITMml9G2WbGCP3r5bcQskMgTPwFtKDJPyrnw34mueH8Uhg4fFc3LPJ6bYIQZCegB61Vw5q4k0+Omb6SxWIkjn13oS0ti1wzMNq0HEYpnm8y4jjhlYDzURtQD43wdqFWEx/CNz7Vntrwnx2cG3U9KlXaiNmG9Slt/gbifJoGZpivU8q9uFIfQ3PNWqht7uNmUhlbJBpvHwx+ITtJAPzMbRkYyPavQk0tsWrPeBnEbwE4DDUp9+tGZ7feh0tJLdJHZShU4OfY12JBINa7Z5jsahKST0US0WJEGPM71XccNVsuTgryXvVkMhU7jIpg6mSIMBknmKKyA4iewS4tpQjeqFv7f6aOYMpwRQVxG6Th0LKx2wORphbXaSuILkBWI2fOxqEptsqoJIqU+3Wqptonz86Y/hSpoa8t9MTtnG29NCaEcRPZgZBbdgM/rtRF2yx2kiBvlVMClYmbIG+5NLuJ3YI9BBUcjnnWhKybYpvGyME7ltz1r21mJuC5JAUBQOwoW4fLZ7ioj6N+4pmtCp7HzXZADKfjyMURHMPypAcYbJrOido2QHkM4NF2lySmOecAVCUGlZeMrNtIgkIwfSd64kVWGg8iefahuF3Syjy2OPTkUS40jPUGs7eyyQUjwRW7udIMa+pval0PE7a6HpJXffb/P+KU8dmlW0n8kMVkKkkdADvS/w46WnFnS6nRrPJkfUdlIxg7dCNqvjxqUXInKTjNI3Nlw5rl1MELyggkFU2IHPp96P4JwlP/kcd5fcPKQWcTskraQGc40gb55ir/BvEUuGuouEPJNw2IGRHnt2QKJG3RM81yv2p9KoK4K1KUvidCzpiy8lnkmD5xlskUXGjSRggA1y0ZMbPjYHFQTtFGmkhQcZNIstPYORXJbyBznH61KvYs+GL5z7cqlU+RDWYGG0eSczzws9s0ZBYYOhhjfH05Vo7W1X8rUipLp9DoNnHvTCGyjhmkkCjRJsy/vRICqixRIpCHKnpReSyQs43bpLZXLEaJI0LE/3jastwGy/Ftf+sp5NsZgOjEMAc/Q1t+IeXdcLu0ZSGCMyb43x+1ZvwhCZbviMS4zJZOuO5LLQvQ8XpgMaHSff3ouBiVxvvy3qpomicxtkFTjfavbVjr3qiOLrWxNzerGzbkHHselMvDfBIrrz7u8UNCo9KHbU2Nh9s11wBPP4zFGAd1fP+k1pY7dLexsYLVgUCeY+dizHHLvtipZI7sZz4xaEFzwuSKEtZuG04Bjbr8v9qy/ia5eIQWgBSaV/UpPICt9K5JMmjSUbLDqpxXzPxXcm88RnVbS2skKNnzDnzB0KntQwLlPZOWR8aKOJzILTyoiBjOR3OKzly5WMKTk6cV1Nc5YhydWTmg7mUu2emK9JKjO3ZWN3yRkY3q1yGxnmRkmhl3POu40bVn3+1LIeJGbKhD0oiBTGEI/+2a8kVcZPPrXcDK0On+3lU27Q8dMe8Nu41RCxIYbAgVtF4cLmGKazYyK4JXPTavm8DOzxxKmzHIJ5HvX1/wAJQtDaJLI2FChVHYGs2WCWzTCetiaHgLiYLNHqib0sCOhpOv8A6Z3kTSLBeOLeUYPpGrTtsTnB5dq+nTSqgACZDcyeXPoeu9VzTF3D7D1D9sD7VGGeWO1EnklGe2hb4R8OweF+EzwC/uZpZ2VjFJJlIwDtgcgdzyo+7coo2zsT9Kt8mWTLiNjjYkHIPShJfg9RzhioVhj6Gp5ZubtkqXhwjFkkz6FIB3riVCqRqx8wH1AgchVscBkjwuJJFGoe4xy/navFGuEqOSgEADp3NIlo4KgjFwhLMzAHb27jf9frUqgTJEoRizY6qoqVVNBsrlLsseNEeoa9+bfX6GuPPcoSrKMjlgUF535gEf8A28FcFtwdhn7V7LKp0NGoMnmGPWM6SOxonBLuTYygBXV1IBJ3BGTt/N6Q+DDp4jeuQSBbHfGQMstMrhXgt5HmcFNLFFAyDt8Wfmaz3A75LS14q6suuYJBGuN2LMSf0AzTxdoaC0w/ikwuWnnCAMzlgB7mgLaTD5Bq1JM5xuGwMdqEIaK4KdAcj3FWTrQadGu8HIsvG21jb8O4545ijJJ2mYBioPmeYA/QnmR+gpV4PmI4/aAHm2D7jHKmN+wSYiNQGSVoskHft9KnldISfYzcGO1YSKTrbfJzz5H5Uj4tw+LiFgzzZeeB/wAsiPJTbG57EbURBPqLwySEsmPSBkAd/lXLXBTUIyQWI3XmN8VnUqlaA0fOLrgNs0ztvk9Kz/FOEyW76UBYAZyK+k8Ut1SYShSVbcrjGDSyWFZEBIBHuK9KGS1aA4pnzuK2fzFTS2W5ZFXOjRD1KQy5BGK3dtZwpOrGMZznfpVfG+D2/wCJZgpyAACORyMk0s8tPY8IGFaGSVcqDv7U88JeG5eJyyJI2gRxlzt/SOdNouHRkIAuNJyNq2nh22Sx4RcTvFrkum0RqOZAOTt8yKjPO1Eo4JK2KOFeFlaOzjlwWDM4/wBO33BrW2qLFbBBkFfSQM+x5UNHJlGEgcSL6lyNOB1Htj+cqutmeVYpFOp2z759POsUsjn2I56osgnEwSN2ByMgYxg9/wCc67k2ViqjXqAX9RQmfgbSA0RVdhzUD/g/QVazkn0spVn0jBznfbptzFTb0KeiYs4eXKHdSQBkdqtuE1lXbBZVzvnty29xVQ0gnyyGy+BtnIwMEV7BqxMjn1AgkZySN6MXeg0d2rhMvpUjBHfntn6GuHkVeWNSDDAA779q7MTRNhHJbGQR+1DvpdtBZtW4fHbGQw+VGPVAovR9ckkraTrIIH9vtyqUukWRJ2UgEADGWA235dxUof2/ZxWYWleNzpGhQmgDAOBzoZI44rd280BlJ/LGc56HOfn0ouCR1ZQ5OsDUoHXffb6fasx4n8RXHCpgFgTypFXBZc5Zug6cgxrVBc5Ug9DzjbzQcNuACWiKAKSdge3zrD2YMcrl99Jzt3/gpqvi9eOWjWItRDMjIzMORAJFBYImBRCyjcY7d60KPHsaP6GFi5bnjIB370ZdWcn4L8S5GpWwFH9uOZ+pG31org3DRPClxOfLhLhNxzPM/QCiLyJxw64J9Q3bPc9CByxWaWRqSY0nSpAfApntb2CeAEujjl88b1ouMSmPit7bc8OWQaRzJPKs3wNzHPGxRn0SZYLuSAa2/Gre1a7iukRC07ZLMuSvcH96pm6Jy2JrVg00ismkkhclcdP9hXX4SQxP5ZyRIdJ07Ec8GitEayOAFDhs+5OKtiZcIRpwGyc71kUthUQC5tluIvJlk0MAMLg+nYch2rPCBo/MVlyFJH22rZlyoEkmksmMas8jtseg+fWs9cWzzW805Ty40cggnfYD/JrTiyboViEkq2Ty5UdflpuH284ACk6Cw7jvQ80LLbpMy5SQ4BzvtWg8KW1terJw+8UMkqkr7NjYj3FaMjTopHWxDw+2a41YIyADv1rQ3rfhJ7SGEF1t4lDEAjGs5J7cgKB4LaSwcS8l4x6GZPUORH/NE8XjEt/JdWxkdm9HlBN2AOnTvtjGP1PKsuV2qDl6oMgP4iUh/U2WUsT8R3H/AB/Nwmurg3MssKiNFbTEuSRnAru7WezjtpkOkadAwevQn396pC4nZVkCOv5i5PM9QRzwdjWV1VERhL5buoUNGjYYKoznc7H6j7YqwIHlfSSQRhsEfriuLl1DSIACyDKaQCcbgk56FsHFeWjOjq8kbEqc5J+Lfsa5xCdxvKkxEXpCR6NQ227fzlVfmMLlzH6izHlvjfqf5zru4uNYZRsZCMlQBgDO+Ov0quPEbqMqrbHYbnbn7UPdBC5JJItMshRtQOfTkbjP686AmkYhXGoOMqRt2OPpV92AbcrKpI2JXVnG+zD3/wBsUBfzCKKSQsRoXTlT8TfzNPLbAyk3T3MMJSVUdV9WuQjry/f9alJQxdByABOCr6T9xUrqa8JORquEqGu2VhkaX5745VnPF1tDNwy7MsauYULRltypxjP6VKlXw/dFX0zEcCVVnvSowQAAf/yTWm4ef+shXoYRt9DUqVszBw9GxIC8NslXYaAcD3XP771XeDStyq7KiDSvQeodKlSvNn3/AKgv7C/hw8riE6x+kAjYfrW0dVAACqNcHmthQMvyzUqVsz/UKFF//wB1FycFu9EXCrHaRsgAbVjI7YqVKwrs5A80jtIdTE5UA1QwDNchgCAmB8sZ/cmpUp4doDFNsA1kA24Fx19xVnh+R4uIRNGxU+aRkdsmpUrTIrHo0kwCeLZAgwGAYj305z+tJonZ4QGP9SffnUqVmy/YWfhwCfxF0vQE4Hbc0dDFHKlzrUEoupW5EEY68+tSpSx7REVqMSLNuZJWfWSc6sDIooyM6xlsElgDsKlSmfoUeKSJ9exIBxqGcbHvTGQDzFOANQRjgY3I51KlDwMSvirFLWLTgZTJwO9InkkWVisjgpK4X1HYaSalSlj2zpGX48BDJGkeVVS6gZ5AMQKlSpWyH1Mr7P/Z"/>
          <p:cNvSpPr>
            <a:spLocks noChangeAspect="1" noChangeArrowheads="1"/>
          </p:cNvSpPr>
          <p:nvPr/>
        </p:nvSpPr>
        <p:spPr bwMode="auto">
          <a:xfrm>
            <a:off x="215900" y="-384175"/>
            <a:ext cx="1657350" cy="1104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g;base64,/9j/4AAQSkZJRgABAQAAAQABAAD/2wBDAAkGBwgHBgkIBwgKCgkLDRYPDQwMDRsUFRAWIB0iIiAdHx8kKDQsJCYxJx8fLT0tMTU3Ojo6Iys/RD84QzQ5Ojf/2wBDAQoKCg0MDRoPDxo3JR8lNzc3Nzc3Nzc3Nzc3Nzc3Nzc3Nzc3Nzc3Nzc3Nzc3Nzc3Nzc3Nzc3Nzc3Nzc3Nzc3Nzf/wAARCACDAMUDASIAAhEBAxEB/8QAGwAAAgMBAQEAAAAAAAAAAAAABAUAAwYCAQf/xAA6EAACAQMCBAQEBQMDAwUAAAABAgMABBESIQUxQVEGEyJhMnGBoRQjkbHwQlLBktHhJDNDBxUWcoL/xAAZAQADAQEBAAAAAAAAAAAAAAABAgMEAAX/xAAjEQACAgIDAAICAwAAAAAAAAAAAQIRAyESMUETMlFhFCKB/9oADAMBAAIRAxEAPwD5y4DAAjBqstodQOVW3OzAgbVwcMoJG9ZV0cGQzkN7VSyambPU11BHqYAHAq1YvzGGeVDSOO4IVMenHq70x4ckTOYpB70PCNlyAQOgoqDQshZAfUds1DJK40MhpIsDwaRgBTtXNy0cqpGF2A596XNC6z4JPcUZ5Eq6JWOAN6yLFW5OxkykXItJHjaLVq79Ka2gRrUnQDgUtukE1yjdDzxR10vlWw8gkDG+KOVtxSOTdnlgtwtyXjIxud9xjtThnby21ALIetI7QXb2xeInUOWRvTDhy3lwAkkbM52zj/any4+SocDfhsst4S4ZjyDf01peC+CpJ38y4BTbIJGxNH8Oii4Zbhr+SPWwz5ZOfrvTeHxFGYz5WnCjocYqnSoqoCq58D5dRHKiqOft2+1Dp4aMcUiTf0nYjl74pnP4lDelCMkfEN6qtePLMQpGSMc+p5Ug8YL0BXgITytIIcDBY/avLrg88WnAyCMFT3FaAsZhiAFiNyvXBopUkZUaQbBtyeg65oOEH2c4Iw6wuAySLgg4xigJvLhmBbGCOdfRYuHw3CFLhArAkg/akPiXwqwVp7VWOATpB54Gf1pFCpWiTjTMy78scjRsbYiXJ2NL7JHJKSA5U4ORvRVw4VNI6VGa3onJ0EywosYK1EgIAOKrtn8xN2osyYj2NIpyjpip2VkY2qVRJM+rapT8wnzCX8xAnUVSMIukjJFXRg+Xr65qpyC2a9f0kERPqjDKOXMURHmRcgYFCW7eWxAGQaNtZwitGcAn2pZIK7D+G2oYs0hAUV6D/wBSoUYAPXrVfDbLiN/NptULgfEzEKifNjsK0p4Rw4Kg4jxIiRRlls11D/Uf8LUJKyijYoMck9xrjAOBRZ82S1y+Ao5CtNZWnhgQNp/GrsPUZNz9v8VS9lwEqqQLxCbrpMoUH2+HNKsUqpBaM3AGMgXTkntRxn0homiDNWntpvDvD0XVw6KeZRkc3we2ps71YfGEUQcW/DrdBjcBf84o/A2qZyQmtLERWyy3JMUZAIwd80RacatrVJhariRfhY/1fOsnxzi03Fb/AFysV7qpwK4M+V0o255mqLEltj8q6DOIcQnu2M9yxZiTsDyFBNxKSKIIjuv1zXcgVYdC5I6k9aU3a+WzBd2O2e1HirO5BUPFZFYsH1H50ytuJl0A1om/M5rMpGG+EE+/Q0TaKZC5kmEcURAbbmccq6SSOjJs29nx6WAgCZVkI9DjbPzFXQ+Lr0XWifBx8SnYMKyVuuSYlPmRHcHGMZ/armjk8sByWUHCt1X51FpMspV2bBPG6JKymNtK8gTuBW54FxOPitir7Aj67ZOK+Kx2k0yYHqYnbHM19C8EW80HDkkR9M8Q0SQsNmGcgj+dKRwcXZ0nGar0s8T8HEF21xB/5iST2NZeVGcnI+Zr6hdlbhVUoGDD/SawHHIGtb4q0ZjRj6QSOXeoz7IThqxdFE68jtR0mRBlTvQkkqouc16kxMJYnaoTUnuiC0VB2YktsalLp7v8z0NtUqv8eT2GzFCYeSaqVfMwa6EGU1kHANXGMoox869dujmj1IsDOd6acD4XHeh7q7ZkhjbAQHBlPUZ6Dufp8qOEwrd3IicHQASxHatIXVUVEAVFGFUcgKRvwaKLWm0QKgVY41yFRBhUHsP4aqtAHUFl0jYhTzoeZzoGDtVkT4GT151ydDBqkyNpA2zkUUG8tSFOTzY0BbP+bgdBkUUW0gjfGM03IHEqPUseZqi5YmNhjAxirSeVVz4EZb2NBM56M4Jgsko7HarLXUZiRsKX3VwE8zTkNnO5o3gxeSISM3r1YxjPOjIEQ8zeXD335UnvJWeQjYA8xTa5UoME4Y8z2pQ4DEsBkA4ApEx6PR5mESIbmvbKTTdvCVyk5C5bcAjJ/wCKKgX1HYbDANUXUDCaPR8ZcEfOke2OlSLeHzab5rdUJ0gkbZBo03DiQoowzc8HkKnlmKJyANbHBPt2FdxRqmCcFj1zU2lYy6DInZXVgxXG+21brgTtxCxK/jYhcDBjYKUYH37188uZVt40d1ZuwUZpfa+IUtb5fMnEMinzEwc5HLHzp2m1oEXT2fXuF8dEd5JwnibETqcRv9x86UeNrsPxBIEJyqgttjn2rOWEn/vPEYLi4lZZvSDIm2QOR36inviWC7Gia+eJpFmaMaP6I/8Ax5PUkAk9qjJb2HJ9WzLXlw2dPP61UtxN5ZUZx2oq4tRI+pd65WPThMb0YuNUZaBIkypJ51KZfhiOlSi57OqjHW5MlvIB0NUxhz8W9W2uURk5Zr1yIlGMVrY7HPBovKtWkx6pDz9h/DRhGxqnhTebw6M/2sf3zV77nAPOk9GXQOzbntXkMmSVr2VCT6c5oMSmG4DPuDtRo6xxaIyyMx6CrpHyTz7V5E4MWpetQN1PzpGwo4Z8YzVV4xFu2OeOVekasH3qu7b8o4HWhF7A0ZuS386Ri3wK3Id6fcNt/KtFKgZ55+tLxGAw0g+ptW/SmqMUgYL0A3prs6qFnE59Emj4iTQkGWZgeR/ahL+ZhcZLZJb5bURaS5kQNzcZHyHOufQV3Q00AABegzXSx+ZeQqNzrx9q5hfUGJ56a9sX/wCqiZuStj57VGyqQwuNABwMBVwKXlmjmXI9JOOYoq8SR31A4Vdt6qlg1CN8k+rr3pHIdR/BZOplQrp2I39qAmhZiY3CuvP1KNvrzp5bMpkKMv8ATyqniFsFjLRYUcjTQybFnC0KLS6aNQzOT5Z09jX02G4g8Q8CtxHITMml9G2WbGCP3r5bcQskMgTPwFtKDJPyrnw34mueH8Uhg4fFc3LPJ6bYIQZCegB61Vw5q4k0+Omb6SxWIkjn13oS0ti1wzMNq0HEYpnm8y4jjhlYDzURtQD43wdqFWEx/CNz7Vntrwnx2cG3U9KlXaiNmG9Slt/gbifJoGZpivU8q9uFIfQ3PNWqht7uNmUhlbJBpvHwx+ITtJAPzMbRkYyPavQk0tsWrPeBnEbwE4DDUp9+tGZ7feh0tJLdJHZShU4OfY12JBINa7Z5jsahKST0US0WJEGPM71XccNVsuTgryXvVkMhU7jIpg6mSIMBknmKKyA4iewS4tpQjeqFv7f6aOYMpwRQVxG6Th0LKx2wORphbXaSuILkBWI2fOxqEptsqoJIqU+3Wqptonz86Y/hSpoa8t9MTtnG29NCaEcRPZgZBbdgM/rtRF2yx2kiBvlVMClYmbIG+5NLuJ3YI9BBUcjnnWhKybYpvGyME7ltz1r21mJuC5JAUBQOwoW4fLZ7ioj6N+4pmtCp7HzXZADKfjyMURHMPypAcYbJrOido2QHkM4NF2lySmOecAVCUGlZeMrNtIgkIwfSd64kVWGg8iefahuF3Syjy2OPTkUS40jPUGs7eyyQUjwRW7udIMa+pval0PE7a6HpJXffb/P+KU8dmlW0n8kMVkKkkdADvS/w46WnFnS6nRrPJkfUdlIxg7dCNqvjxqUXInKTjNI3Nlw5rl1MELyggkFU2IHPp96P4JwlP/kcd5fcPKQWcTskraQGc40gb55ir/BvEUuGuouEPJNw2IGRHnt2QKJG3RM81yv2p9KoK4K1KUvidCzpiy8lnkmD5xlskUXGjSRggA1y0ZMbPjYHFQTtFGmkhQcZNIstPYORXJbyBznH61KvYs+GL5z7cqlU+RDWYGG0eSczzws9s0ZBYYOhhjfH05Vo7W1X8rUipLp9DoNnHvTCGyjhmkkCjRJsy/vRICqixRIpCHKnpReSyQs43bpLZXLEaJI0LE/3jastwGy/Ftf+sp5NsZgOjEMAc/Q1t+IeXdcLu0ZSGCMyb43x+1ZvwhCZbviMS4zJZOuO5LLQvQ8XpgMaHSff3ouBiVxvvy3qpomicxtkFTjfavbVjr3qiOLrWxNzerGzbkHHselMvDfBIrrz7u8UNCo9KHbU2Nh9s11wBPP4zFGAd1fP+k1pY7dLexsYLVgUCeY+dizHHLvtipZI7sZz4xaEFzwuSKEtZuG04Bjbr8v9qy/ia5eIQWgBSaV/UpPICt9K5JMmjSUbLDqpxXzPxXcm88RnVbS2skKNnzDnzB0KntQwLlPZOWR8aKOJzILTyoiBjOR3OKzly5WMKTk6cV1Nc5YhydWTmg7mUu2emK9JKjO3ZWN3yRkY3q1yGxnmRkmhl3POu40bVn3+1LIeJGbKhD0oiBTGEI/+2a8kVcZPPrXcDK0On+3lU27Q8dMe8Nu41RCxIYbAgVtF4cLmGKazYyK4JXPTavm8DOzxxKmzHIJ5HvX1/wAJQtDaJLI2FChVHYGs2WCWzTCetiaHgLiYLNHqib0sCOhpOv8A6Z3kTSLBeOLeUYPpGrTtsTnB5dq+nTSqgACZDcyeXPoeu9VzTF3D7D1D9sD7VGGeWO1EnklGe2hb4R8OweF+EzwC/uZpZ2VjFJJlIwDtgcgdzyo+7coo2zsT9Kt8mWTLiNjjYkHIPShJfg9RzhioVhj6Gp5ZubtkqXhwjFkkz6FIB3riVCqRqx8wH1AgchVscBkjwuJJFGoe4xy/navFGuEqOSgEADp3NIlo4KgjFwhLMzAHb27jf9frUqgTJEoRizY6qoqVVNBsrlLsseNEeoa9+bfX6GuPPcoSrKMjlgUF535gEf8A28FcFtwdhn7V7LKp0NGoMnmGPWM6SOxonBLuTYygBXV1IBJ3BGTt/N6Q+DDp4jeuQSBbHfGQMstMrhXgt5HmcFNLFFAyDt8Wfmaz3A75LS14q6suuYJBGuN2LMSf0AzTxdoaC0w/ikwuWnnCAMzlgB7mgLaTD5Bq1JM5xuGwMdqEIaK4KdAcj3FWTrQadGu8HIsvG21jb8O4545ijJJ2mYBioPmeYA/QnmR+gpV4PmI4/aAHm2D7jHKmN+wSYiNQGSVoskHft9KnldISfYzcGO1YSKTrbfJzz5H5Uj4tw+LiFgzzZeeB/wAsiPJTbG57EbURBPqLwySEsmPSBkAd/lXLXBTUIyQWI3XmN8VnUqlaA0fOLrgNs0ztvk9Kz/FOEyW76UBYAZyK+k8Ut1SYShSVbcrjGDSyWFZEBIBHuK9KGS1aA4pnzuK2fzFTS2W5ZFXOjRD1KQy5BGK3dtZwpOrGMZznfpVfG+D2/wCJZgpyAACORyMk0s8tPY8IGFaGSVcqDv7U88JeG5eJyyJI2gRxlzt/SOdNouHRkIAuNJyNq2nh22Sx4RcTvFrkum0RqOZAOTt8yKjPO1Eo4JK2KOFeFlaOzjlwWDM4/wBO33BrW2qLFbBBkFfSQM+x5UNHJlGEgcSL6lyNOB1Htj+cqutmeVYpFOp2z759POsUsjn2I56osgnEwSN2ByMgYxg9/wCc67k2ViqjXqAX9RQmfgbSA0RVdhzUD/g/QVazkn0spVn0jBznfbptzFTb0KeiYs4eXKHdSQBkdqtuE1lXbBZVzvnty29xVQ0gnyyGy+BtnIwMEV7BqxMjn1AgkZySN6MXeg0d2rhMvpUjBHfntn6GuHkVeWNSDDAA779q7MTRNhHJbGQR+1DvpdtBZtW4fHbGQw+VGPVAovR9ckkraTrIIH9vtyqUukWRJ2UgEADGWA235dxUof2/ZxWYWleNzpGhQmgDAOBzoZI44rd280BlJ/LGc56HOfn0ouCR1ZQ5OsDUoHXffb6fasx4n8RXHCpgFgTypFXBZc5Zug6cgxrVBc5Ug9DzjbzQcNuACWiKAKSdge3zrD2YMcrl99Jzt3/gpqvi9eOWjWItRDMjIzMORAJFBYImBRCyjcY7d60KPHsaP6GFi5bnjIB370ZdWcn4L8S5GpWwFH9uOZ+pG31org3DRPClxOfLhLhNxzPM/QCiLyJxw64J9Q3bPc9CByxWaWRqSY0nSpAfApntb2CeAEujjl88b1ouMSmPit7bc8OWQaRzJPKs3wNzHPGxRn0SZYLuSAa2/Gre1a7iukRC07ZLMuSvcH96pm6Jy2JrVg00ismkkhclcdP9hXX4SQxP5ZyRIdJ07Ec8GitEayOAFDhs+5OKtiZcIRpwGyc71kUthUQC5tluIvJlk0MAMLg+nYch2rPCBo/MVlyFJH22rZlyoEkmksmMas8jtseg+fWs9cWzzW805Ty40cggnfYD/JrTiyboViEkq2Ty5UdflpuH284ACk6Cw7jvQ80LLbpMy5SQ4BzvtWg8KW1terJw+8UMkqkr7NjYj3FaMjTopHWxDw+2a41YIyADv1rQ3rfhJ7SGEF1t4lDEAjGs5J7cgKB4LaSwcS8l4x6GZPUORH/NE8XjEt/JdWxkdm9HlBN2AOnTvtjGP1PKsuV2qDl6oMgP4iUh/U2WUsT8R3H/AB/Nwmurg3MssKiNFbTEuSRnAru7WezjtpkOkadAwevQn396pC4nZVkCOv5i5PM9QRzwdjWV1VERhL5buoUNGjYYKoznc7H6j7YqwIHlfSSQRhsEfriuLl1DSIACyDKaQCcbgk56FsHFeWjOjq8kbEqc5J+Lfsa5xCdxvKkxEXpCR6NQ227fzlVfmMLlzH6izHlvjfqf5zru4uNYZRsZCMlQBgDO+Ov0quPEbqMqrbHYbnbn7UPdBC5JJItMshRtQOfTkbjP686AmkYhXGoOMqRt2OPpV92AbcrKpI2JXVnG+zD3/wBsUBfzCKKSQsRoXTlT8TfzNPLbAyk3T3MMJSVUdV9WuQjry/f9alJQxdByABOCr6T9xUrqa8JORquEqGu2VhkaX5745VnPF1tDNwy7MsauYULRltypxjP6VKlXw/dFX0zEcCVVnvSowQAAf/yTWm4ef+shXoYRt9DUqVszBw9GxIC8NslXYaAcD3XP771XeDStyq7KiDSvQeodKlSvNn3/AKgv7C/hw8riE6x+kAjYfrW0dVAACqNcHmthQMvyzUqVsz/UKFF//wB1FycFu9EXCrHaRsgAbVjI7YqVKwrs5A80jtIdTE5UA1QwDNchgCAmB8sZ/cmpUp4doDFNsA1kA24Fx19xVnh+R4uIRNGxU+aRkdsmpUrTIrHo0kwCeLZAgwGAYj305z+tJonZ4QGP9SffnUqVmy/YWfhwCfxF0vQE4Hbc0dDFHKlzrUEoupW5EEY68+tSpSx7REVqMSLNuZJWfWSc6sDIooyM6xlsElgDsKlSmfoUeKSJ9exIBxqGcbHvTGQDzFOANQRjgY3I51KlDwMSvirFLWLTgZTJwO9InkkWVisjgpK4X1HYaSalSlj2zpGX48BDJGkeVVS6gZ5AMQKlSpWyH1Mr7P/Z"/>
          <p:cNvSpPr>
            <a:spLocks noChangeAspect="1" noChangeArrowheads="1"/>
          </p:cNvSpPr>
          <p:nvPr/>
        </p:nvSpPr>
        <p:spPr bwMode="auto">
          <a:xfrm>
            <a:off x="368300" y="-231775"/>
            <a:ext cx="1657350" cy="1104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1"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5575" y="5769260"/>
            <a:ext cx="1200150" cy="798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descr="http://t3.gstatic.com/images?q=tbn:ANd9GcQWjRN90GCgenxfFyz0mPZ5k9vFk2tKFMw8sRJ-PDMUopnFPwa47VyYgG9dI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5769260"/>
            <a:ext cx="868889" cy="841947"/>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http://t0.gstatic.com/images?q=tbn:ANd9GcQcb1PJBVb-lrPi3RLmlglX-sRJxVG2E3yZsLgKlifRnyMZDdmE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5560161"/>
            <a:ext cx="990600" cy="1031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51517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1447800"/>
            <a:ext cx="8077200" cy="4572000"/>
          </a:xfrm>
        </p:spPr>
        <p:txBody>
          <a:bodyPr>
            <a:normAutofit lnSpcReduction="10000"/>
          </a:bodyPr>
          <a:lstStyle/>
          <a:p>
            <a:r>
              <a:rPr lang="en-US" b="1" dirty="0" smtClean="0"/>
              <a:t>The restorative theory of sleep </a:t>
            </a:r>
            <a:r>
              <a:rPr lang="en-US" dirty="0" smtClean="0"/>
              <a:t>– sleep is necessary for the physical health of the body</a:t>
            </a:r>
          </a:p>
          <a:p>
            <a:pPr lvl="1"/>
            <a:r>
              <a:rPr lang="en-US" dirty="0" smtClean="0"/>
              <a:t>During sleep, chemicals that were used up during the day’s activities are replenished and cellular damage is repaired</a:t>
            </a:r>
          </a:p>
          <a:p>
            <a:r>
              <a:rPr lang="en-US" dirty="0" smtClean="0"/>
              <a:t>There is evidence that most bodily growth and repair occur during the deepest stages of sleep, when enzymes responsible for these functions are secreted in higher amounts</a:t>
            </a:r>
          </a:p>
          <a:p>
            <a:r>
              <a:rPr lang="en-US" dirty="0" smtClean="0"/>
              <a:t>So which theory is correct?</a:t>
            </a:r>
          </a:p>
          <a:p>
            <a:pPr lvl="1"/>
            <a:r>
              <a:rPr lang="en-US" dirty="0" smtClean="0"/>
              <a:t>Both are probably needed to understand why sleep occurs the way it does</a:t>
            </a:r>
          </a:p>
          <a:p>
            <a:pPr lvl="1"/>
            <a:r>
              <a:rPr lang="en-US" dirty="0" smtClean="0"/>
              <a:t>Adaptive theory explains why people sleep </a:t>
            </a:r>
            <a:r>
              <a:rPr lang="en-US" i="1" dirty="0" smtClean="0"/>
              <a:t>when </a:t>
            </a:r>
            <a:r>
              <a:rPr lang="en-US" dirty="0" smtClean="0"/>
              <a:t>they do</a:t>
            </a:r>
          </a:p>
          <a:p>
            <a:pPr lvl="1"/>
            <a:r>
              <a:rPr lang="en-US" dirty="0" smtClean="0"/>
              <a:t>Restorative theory explains why people </a:t>
            </a:r>
            <a:r>
              <a:rPr lang="en-US" i="1" dirty="0" smtClean="0"/>
              <a:t>need</a:t>
            </a:r>
            <a:r>
              <a:rPr lang="en-US" dirty="0" smtClean="0"/>
              <a:t> to sleep</a:t>
            </a:r>
            <a:endParaRPr lang="en-US" dirty="0"/>
          </a:p>
        </p:txBody>
      </p:sp>
      <p:sp>
        <p:nvSpPr>
          <p:cNvPr id="4" name="Title 1"/>
          <p:cNvSpPr>
            <a:spLocks noGrp="1"/>
          </p:cNvSpPr>
          <p:nvPr>
            <p:ph type="title"/>
          </p:nvPr>
        </p:nvSpPr>
        <p:spPr>
          <a:xfrm>
            <a:off x="389994" y="15875"/>
            <a:ext cx="8318500" cy="1143000"/>
          </a:xfrm>
        </p:spPr>
        <p:txBody>
          <a:bodyPr>
            <a:normAutofit fontScale="90000"/>
          </a:bodyPr>
          <a:lstStyle/>
          <a:p>
            <a:r>
              <a:rPr lang="en-US" dirty="0" smtClean="0"/>
              <a:t>Theories About Sleep: Why do we need it?</a:t>
            </a:r>
            <a:endParaRPr lang="en-US" dirty="0"/>
          </a:p>
        </p:txBody>
      </p:sp>
    </p:spTree>
    <p:extLst>
      <p:ext uri="{BB962C8B-B14F-4D97-AF65-F5344CB8AC3E}">
        <p14:creationId xmlns:p14="http://schemas.microsoft.com/office/powerpoint/2010/main" val="914659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Much Sleep Do People Need?</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The answer varies from person to person because of each person’s age and possibly inherited sleep needs</a:t>
            </a:r>
          </a:p>
          <a:p>
            <a:r>
              <a:rPr lang="en-US" dirty="0" smtClean="0"/>
              <a:t>Most young adults need about 7 to 9 hours of sleep per 24 hours in order to function well</a:t>
            </a:r>
          </a:p>
          <a:p>
            <a:r>
              <a:rPr lang="en-US" dirty="0" smtClean="0"/>
              <a:t>Some people are short sleepers, needing only 4 or 5 hours</a:t>
            </a:r>
          </a:p>
          <a:p>
            <a:r>
              <a:rPr lang="en-US" dirty="0" smtClean="0"/>
              <a:t>And others are long sleepers and require more than 9 hours</a:t>
            </a:r>
          </a:p>
          <a:p>
            <a:r>
              <a:rPr lang="en-US" dirty="0" smtClean="0"/>
              <a:t>As we age, we seem to sleep less during each night until the average length of sleep approaches only 6 hours</a:t>
            </a:r>
          </a:p>
          <a:p>
            <a:pPr lvl="1"/>
            <a:r>
              <a:rPr lang="en-US" dirty="0" smtClean="0"/>
              <a:t>So we actually need more sleep when we are younger and less when we are older… maybe that’s why most young people can sleep till noon but grandparents always seem to be up very early in the morning</a:t>
            </a:r>
          </a:p>
        </p:txBody>
      </p:sp>
    </p:spTree>
    <p:extLst>
      <p:ext uri="{BB962C8B-B14F-4D97-AF65-F5344CB8AC3E}">
        <p14:creationId xmlns:p14="http://schemas.microsoft.com/office/powerpoint/2010/main" val="902370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Stages of Sleep</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t>There are actually 2 kinds of sleep</a:t>
            </a:r>
          </a:p>
          <a:p>
            <a:pPr lvl="1"/>
            <a:r>
              <a:rPr lang="en-US" b="1" dirty="0" smtClean="0"/>
              <a:t>REM (rapid eye movement) </a:t>
            </a:r>
            <a:r>
              <a:rPr lang="en-US" dirty="0" smtClean="0"/>
              <a:t>– active type of sleep when the eyes move rapidly under the eye lids and when most of a persons dreaming takes place</a:t>
            </a:r>
          </a:p>
          <a:p>
            <a:pPr lvl="2"/>
            <a:r>
              <a:rPr lang="en-US" dirty="0" smtClean="0"/>
              <a:t>The voluntary muscles are inhibited, meaning that the person in REM sleep moves very little</a:t>
            </a:r>
          </a:p>
          <a:p>
            <a:pPr lvl="1"/>
            <a:r>
              <a:rPr lang="en-US" b="1" dirty="0" smtClean="0"/>
              <a:t>NREM (non-rapid eye movement) </a:t>
            </a:r>
            <a:r>
              <a:rPr lang="en-US" dirty="0" smtClean="0"/>
              <a:t>– any of the stages of sleep that don’t include REM</a:t>
            </a:r>
          </a:p>
          <a:p>
            <a:pPr lvl="2"/>
            <a:r>
              <a:rPr lang="en-US" dirty="0" smtClean="0"/>
              <a:t>Body is free to move around </a:t>
            </a:r>
          </a:p>
          <a:p>
            <a:r>
              <a:rPr lang="en-US" dirty="0" smtClean="0"/>
              <a:t>There are several different stages of sleep that people go through each night in which REM and NREM occur</a:t>
            </a:r>
          </a:p>
          <a:p>
            <a:pPr lvl="1"/>
            <a:r>
              <a:rPr lang="en-US" dirty="0" smtClean="0"/>
              <a:t>A person who is awake and mentally active displays a brain-wave pattern known as</a:t>
            </a:r>
            <a:r>
              <a:rPr lang="en-US" b="1" dirty="0" smtClean="0"/>
              <a:t> beta waves</a:t>
            </a:r>
            <a:r>
              <a:rPr lang="en-US" dirty="0" smtClean="0"/>
              <a:t> (very small and very fast)</a:t>
            </a:r>
          </a:p>
          <a:p>
            <a:pPr lvl="1"/>
            <a:r>
              <a:rPr lang="en-US" dirty="0" smtClean="0"/>
              <a:t>As a person relaxes and gets drowsy, slightly larger and slower </a:t>
            </a:r>
            <a:r>
              <a:rPr lang="en-US" b="1" dirty="0" smtClean="0"/>
              <a:t>alpha waves</a:t>
            </a:r>
            <a:r>
              <a:rPr lang="en-US" dirty="0" smtClean="0"/>
              <a:t> appear</a:t>
            </a:r>
          </a:p>
          <a:p>
            <a:pPr lvl="1"/>
            <a:r>
              <a:rPr lang="en-US" dirty="0" smtClean="0"/>
              <a:t>Alpha waves are eventually replaced by even slower and larger </a:t>
            </a:r>
            <a:r>
              <a:rPr lang="en-US" b="1" dirty="0" smtClean="0"/>
              <a:t>theta waves</a:t>
            </a:r>
            <a:r>
              <a:rPr lang="en-US" dirty="0" smtClean="0"/>
              <a:t>, which indicate the early stages of sleep</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Stages of Sleep: NREM Stage 1, Light Sleep</a:t>
            </a:r>
            <a:endParaRPr lang="en-US" dirty="0"/>
          </a:p>
        </p:txBody>
      </p:sp>
      <p:sp>
        <p:nvSpPr>
          <p:cNvPr id="3" name="Content Placeholder 2"/>
          <p:cNvSpPr>
            <a:spLocks noGrp="1"/>
          </p:cNvSpPr>
          <p:nvPr>
            <p:ph sz="quarter" idx="1"/>
          </p:nvPr>
        </p:nvSpPr>
        <p:spPr>
          <a:xfrm>
            <a:off x="685800" y="1447800"/>
            <a:ext cx="8001000" cy="4876800"/>
          </a:xfrm>
        </p:spPr>
        <p:txBody>
          <a:bodyPr>
            <a:normAutofit fontScale="85000" lnSpcReduction="10000"/>
          </a:bodyPr>
          <a:lstStyle/>
          <a:p>
            <a:r>
              <a:rPr lang="en-US" dirty="0" smtClean="0"/>
              <a:t>Theta wave activity increases and alpha wave activity fades away</a:t>
            </a:r>
          </a:p>
          <a:p>
            <a:r>
              <a:rPr lang="en-US" dirty="0" smtClean="0"/>
              <a:t>If people are awakened at this point, they probably wont believe they were actually asleep</a:t>
            </a:r>
          </a:p>
          <a:p>
            <a:r>
              <a:rPr lang="en-US" dirty="0" smtClean="0"/>
              <a:t>People may experience vivid visual events called </a:t>
            </a:r>
            <a:r>
              <a:rPr lang="en-US" i="1" dirty="0" smtClean="0"/>
              <a:t>hypnogogic images </a:t>
            </a:r>
            <a:r>
              <a:rPr lang="en-US" dirty="0" smtClean="0"/>
              <a:t>or </a:t>
            </a:r>
            <a:r>
              <a:rPr lang="en-US" i="1" dirty="0" smtClean="0"/>
              <a:t>hallucinations</a:t>
            </a:r>
            <a:r>
              <a:rPr lang="en-US" dirty="0" smtClean="0"/>
              <a:t> </a:t>
            </a:r>
          </a:p>
          <a:p>
            <a:pPr lvl="1"/>
            <a:r>
              <a:rPr lang="en-US" dirty="0" smtClean="0"/>
              <a:t>Many researchers now believe that peoples’ experiences of ghostly visits, alien abductions, and near-death experiences may be most easily explained by these hallucinations</a:t>
            </a:r>
          </a:p>
          <a:p>
            <a:r>
              <a:rPr lang="en-US" dirty="0" smtClean="0"/>
              <a:t>Much more common occurrence is called the </a:t>
            </a:r>
            <a:r>
              <a:rPr lang="en-US" i="1" dirty="0" err="1" smtClean="0"/>
              <a:t>hypnic</a:t>
            </a:r>
            <a:r>
              <a:rPr lang="en-US" i="1" dirty="0" smtClean="0"/>
              <a:t> jerk</a:t>
            </a:r>
            <a:endParaRPr lang="en-US" dirty="0" smtClean="0"/>
          </a:p>
          <a:p>
            <a:pPr lvl="1"/>
            <a:r>
              <a:rPr lang="en-US" dirty="0" smtClean="0"/>
              <a:t>When you are drifting off to sleep when your knees, legs, or sometimes your whole body gives a big “jerk”</a:t>
            </a:r>
          </a:p>
          <a:p>
            <a:pPr lvl="1"/>
            <a:r>
              <a:rPr lang="en-US" dirty="0" smtClean="0"/>
              <a:t>No solid proof of why this occurs, but many believe it has something to do with the possibility that our ancestors slept in trees: the relaxation of the muscles as one drifts into sleep causes a “falling” sensation, at which point the body jerks to awake to prevent the “fall” from the hypothetical tree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Stages of Sleep: NREM Stage 2, Sleep Spindles </a:t>
            </a:r>
            <a:endParaRPr lang="en-US" dirty="0"/>
          </a:p>
        </p:txBody>
      </p:sp>
      <p:sp>
        <p:nvSpPr>
          <p:cNvPr id="3" name="Content Placeholder 2"/>
          <p:cNvSpPr>
            <a:spLocks noGrp="1"/>
          </p:cNvSpPr>
          <p:nvPr>
            <p:ph sz="quarter" idx="1"/>
          </p:nvPr>
        </p:nvSpPr>
        <p:spPr/>
        <p:txBody>
          <a:bodyPr/>
          <a:lstStyle/>
          <a:p>
            <a:r>
              <a:rPr lang="en-US" dirty="0" smtClean="0"/>
              <a:t>As people drift further into sleep, the body temperature continues to drop, heart rate slows, breathing becomes more shallow and irregular, and </a:t>
            </a:r>
            <a:r>
              <a:rPr lang="en-US" i="1" dirty="0" smtClean="0"/>
              <a:t>sleep spindles</a:t>
            </a:r>
            <a:r>
              <a:rPr lang="en-US" dirty="0" smtClean="0"/>
              <a:t> begin to occur</a:t>
            </a:r>
          </a:p>
          <a:p>
            <a:r>
              <a:rPr lang="en-US" b="1" dirty="0" smtClean="0"/>
              <a:t>Sleep spindles </a:t>
            </a:r>
            <a:r>
              <a:rPr lang="en-US" dirty="0" smtClean="0"/>
              <a:t>– brief bursts of activity in the brain lasting only a second or two</a:t>
            </a:r>
          </a:p>
          <a:p>
            <a:r>
              <a:rPr lang="en-US" dirty="0" smtClean="0"/>
              <a:t>Theta waves still predominate in this stage</a:t>
            </a:r>
          </a:p>
          <a:p>
            <a:pPr lvl="1"/>
            <a:r>
              <a:rPr lang="en-US" dirty="0" smtClean="0"/>
              <a:t>But if people are awakened during this stage, they will be aware of having been asleep</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Stages of Sleep: NREM Stages 3 &amp; 4, Delta Waves Roll In</a:t>
            </a:r>
            <a:endParaRPr lang="en-US" dirty="0"/>
          </a:p>
        </p:txBody>
      </p:sp>
      <p:sp>
        <p:nvSpPr>
          <p:cNvPr id="3" name="Content Placeholder 2"/>
          <p:cNvSpPr>
            <a:spLocks noGrp="1"/>
          </p:cNvSpPr>
          <p:nvPr>
            <p:ph sz="quarter" idx="1"/>
          </p:nvPr>
        </p:nvSpPr>
        <p:spPr/>
        <p:txBody>
          <a:bodyPr>
            <a:normAutofit lnSpcReduction="10000"/>
          </a:bodyPr>
          <a:lstStyle/>
          <a:p>
            <a:r>
              <a:rPr lang="en-US" b="1" dirty="0" smtClean="0"/>
              <a:t>Delta waves </a:t>
            </a:r>
            <a:r>
              <a:rPr lang="en-US" dirty="0" smtClean="0"/>
              <a:t>– the slowest and largest waves</a:t>
            </a:r>
          </a:p>
          <a:p>
            <a:r>
              <a:rPr lang="en-US" dirty="0" smtClean="0"/>
              <a:t>In stage 3 delta waves make up only about 20-50% of the brain-wave pattern</a:t>
            </a:r>
          </a:p>
          <a:p>
            <a:r>
              <a:rPr lang="en-US" dirty="0" smtClean="0"/>
              <a:t>Stage 4 occurs when delta waves make up over 50% of the total brain-wave activity 	</a:t>
            </a:r>
          </a:p>
          <a:p>
            <a:pPr lvl="1"/>
            <a:r>
              <a:rPr lang="en-US" dirty="0" smtClean="0"/>
              <a:t>Deepest stage of sleep</a:t>
            </a:r>
          </a:p>
          <a:p>
            <a:pPr lvl="1"/>
            <a:r>
              <a:rPr lang="en-US" dirty="0" smtClean="0"/>
              <a:t>Growth hormones are released from the pituitary gland and reach their peak</a:t>
            </a:r>
          </a:p>
          <a:p>
            <a:pPr lvl="1"/>
            <a:r>
              <a:rPr lang="en-US" dirty="0" smtClean="0"/>
              <a:t>Body is at its lowest level of functioning</a:t>
            </a:r>
          </a:p>
          <a:p>
            <a:pPr lvl="1"/>
            <a:r>
              <a:rPr lang="en-US" dirty="0" smtClean="0"/>
              <a:t>Eventually, the delta waves become the dominant brain activity for this stage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772400" cy="1143000"/>
          </a:xfrm>
        </p:spPr>
        <p:txBody>
          <a:bodyPr/>
          <a:lstStyle/>
          <a:p>
            <a:r>
              <a:rPr lang="en-US" dirty="0" smtClean="0"/>
              <a:t>What is Consciousness?	</a:t>
            </a:r>
            <a:endParaRPr lang="en-US" dirty="0"/>
          </a:p>
        </p:txBody>
      </p:sp>
      <p:sp>
        <p:nvSpPr>
          <p:cNvPr id="3" name="Content Placeholder 2"/>
          <p:cNvSpPr>
            <a:spLocks noGrp="1"/>
          </p:cNvSpPr>
          <p:nvPr>
            <p:ph sz="quarter" idx="1"/>
          </p:nvPr>
        </p:nvSpPr>
        <p:spPr>
          <a:xfrm>
            <a:off x="609600" y="1447800"/>
            <a:ext cx="8077200" cy="4800600"/>
          </a:xfrm>
        </p:spPr>
        <p:txBody>
          <a:bodyPr>
            <a:normAutofit fontScale="77500" lnSpcReduction="20000"/>
          </a:bodyPr>
          <a:lstStyle/>
          <a:p>
            <a:r>
              <a:rPr lang="en-US" dirty="0" smtClean="0"/>
              <a:t>Consciousness is a concept that most people think they understand until someone asks them to define it</a:t>
            </a:r>
          </a:p>
          <a:p>
            <a:r>
              <a:rPr lang="en-US" b="1" dirty="0" smtClean="0"/>
              <a:t>Consciousness</a:t>
            </a:r>
            <a:r>
              <a:rPr lang="en-US" dirty="0" smtClean="0"/>
              <a:t> – a person’s awareness of everything that is going on around him or her at any given moment, which is used to organize behavior</a:t>
            </a:r>
          </a:p>
          <a:p>
            <a:pPr lvl="1"/>
            <a:r>
              <a:rPr lang="en-US" dirty="0" smtClean="0"/>
              <a:t>Includes thoughts, sensations, and feelings</a:t>
            </a:r>
          </a:p>
          <a:p>
            <a:r>
              <a:rPr lang="en-US" b="1" dirty="0" smtClean="0"/>
              <a:t>Cognitive neuroscience view </a:t>
            </a:r>
            <a:r>
              <a:rPr lang="en-US" dirty="0" smtClean="0"/>
              <a:t>– consciousness is generated by a set of action potentials in the communication among neurons just sufficient to produce a specific perception, memory, or experience in our awareness</a:t>
            </a:r>
          </a:p>
          <a:p>
            <a:pPr lvl="1"/>
            <a:r>
              <a:rPr lang="en-US" dirty="0" smtClean="0"/>
              <a:t>Ex. your eyes see a dog, then the neurons along the optic pathway to the occipital lobe’s visual cortex are activated, and the visual association cortex is activated to identify the external stimulus as a “dog”… and BAM!!! You have consciousness </a:t>
            </a:r>
          </a:p>
          <a:p>
            <a:r>
              <a:rPr lang="en-US" dirty="0" smtClean="0"/>
              <a:t>Most of the time we are awake we are in a state called </a:t>
            </a:r>
            <a:r>
              <a:rPr lang="en-US" b="1" dirty="0" smtClean="0"/>
              <a:t>waking consciousness</a:t>
            </a:r>
            <a:r>
              <a:rPr lang="en-US" dirty="0" smtClean="0"/>
              <a:t> (thoughts, feelings, and sensations are clear and organized, and we feel alert)</a:t>
            </a:r>
          </a:p>
          <a:p>
            <a:pPr lvl="1"/>
            <a:r>
              <a:rPr lang="en-US" dirty="0" smtClean="0"/>
              <a:t>But there are many times during the day and in life when people experience states of consciousness that differ from the organized waking state called “altered states of consciousness”</a:t>
            </a:r>
          </a:p>
          <a:p>
            <a:endParaRPr lang="en-US" dirty="0"/>
          </a:p>
        </p:txBody>
      </p:sp>
    </p:spTree>
    <p:extLst>
      <p:ext uri="{BB962C8B-B14F-4D97-AF65-F5344CB8AC3E}">
        <p14:creationId xmlns:p14="http://schemas.microsoft.com/office/powerpoint/2010/main" val="14591582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Sleep Stage 4</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People in deep sleep are very hard to awaken</a:t>
            </a:r>
          </a:p>
          <a:p>
            <a:r>
              <a:rPr lang="en-US" dirty="0" smtClean="0"/>
              <a:t>If something does wake them they may be very confused and disoriented </a:t>
            </a:r>
          </a:p>
          <a:p>
            <a:r>
              <a:rPr lang="en-US" dirty="0" smtClean="0"/>
              <a:t>Children are even harder to wake up when in this state than are adults</a:t>
            </a:r>
          </a:p>
          <a:p>
            <a:pPr lvl="1"/>
            <a:r>
              <a:rPr lang="en-US" dirty="0" smtClean="0"/>
              <a:t>Deep sleep is the time when body growth occurs</a:t>
            </a:r>
          </a:p>
          <a:p>
            <a:pPr lvl="1"/>
            <a:r>
              <a:rPr lang="en-US" dirty="0" smtClean="0"/>
              <a:t>This may explain why children in periods of rapid growth need to sleep more and also helps explain why children who are experiencing disrupted sleep suffer delays in growth</a:t>
            </a:r>
          </a:p>
          <a:p>
            <a:r>
              <a:rPr lang="en-US" dirty="0" smtClean="0"/>
              <a:t>The fact that children do sleep so deeply may explain why certain sleep disorders are more common in childhood</a:t>
            </a:r>
          </a:p>
          <a:p>
            <a:pPr lvl="1"/>
            <a:r>
              <a:rPr lang="en-US" dirty="0" smtClean="0"/>
              <a:t>Many sleep disorders are more common in boys than in girls because boys sleep more deeply than do girls due to high levels of the male hormone testosterone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Happens in REM Sleep?</a:t>
            </a:r>
            <a:endParaRPr lang="en-US" dirty="0"/>
          </a:p>
        </p:txBody>
      </p:sp>
      <p:sp>
        <p:nvSpPr>
          <p:cNvPr id="3" name="Content Placeholder 2"/>
          <p:cNvSpPr>
            <a:spLocks noGrp="1"/>
          </p:cNvSpPr>
          <p:nvPr>
            <p:ph sz="quarter" idx="1"/>
          </p:nvPr>
        </p:nvSpPr>
        <p:spPr>
          <a:xfrm>
            <a:off x="609600" y="1447800"/>
            <a:ext cx="8077200" cy="4800600"/>
          </a:xfrm>
        </p:spPr>
        <p:txBody>
          <a:bodyPr>
            <a:normAutofit fontScale="85000" lnSpcReduction="10000"/>
          </a:bodyPr>
          <a:lstStyle/>
          <a:p>
            <a:r>
              <a:rPr lang="en-US" dirty="0" smtClean="0"/>
              <a:t>After stage 4, a sleeping person will go back up through stage 3, stage 2 </a:t>
            </a:r>
          </a:p>
          <a:p>
            <a:r>
              <a:rPr lang="en-US" dirty="0" smtClean="0"/>
              <a:t>Then into a stage in which body temperature increases to near waking levels, the eyes move rapidly under the eyelids, the heart beats much faster, and brain waves resemble beta waves</a:t>
            </a:r>
          </a:p>
          <a:p>
            <a:pPr lvl="1"/>
            <a:r>
              <a:rPr lang="en-US" dirty="0" smtClean="0"/>
              <a:t>The person is still asleep but in REM </a:t>
            </a:r>
          </a:p>
          <a:p>
            <a:r>
              <a:rPr lang="en-US" dirty="0" smtClean="0"/>
              <a:t>If a person is awakened during REM sleep, he/she almost always reports being in a dream state</a:t>
            </a:r>
          </a:p>
          <a:p>
            <a:r>
              <a:rPr lang="en-US" dirty="0" smtClean="0"/>
              <a:t>90% of dreams take place during REM</a:t>
            </a:r>
          </a:p>
          <a:p>
            <a:pPr lvl="1"/>
            <a:r>
              <a:rPr lang="en-US" dirty="0" smtClean="0"/>
              <a:t>People do have dreams in other NREM stages, but REM dreams tend to be more vivid, more detailed, longer, and more bizarre than NREM dreams</a:t>
            </a:r>
          </a:p>
          <a:p>
            <a:pPr lvl="1"/>
            <a:r>
              <a:rPr lang="en-US" b="1" dirty="0" smtClean="0"/>
              <a:t>REM paralysis</a:t>
            </a:r>
            <a:r>
              <a:rPr lang="en-US" dirty="0" smtClean="0"/>
              <a:t> – the body is unable to act upon these dreams under normal conditions because the voluntary muscles are paralyzed during REM sleep</a:t>
            </a:r>
          </a:p>
          <a:p>
            <a:pPr lvl="2"/>
            <a:r>
              <a:rPr lang="en-US" dirty="0" smtClean="0"/>
              <a:t>This is why you sometimes have a dream in which you are trying to run or move, and can’t, you are partially aware of REM paralysis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Need for REM Sleep</a:t>
            </a:r>
            <a:endParaRPr lang="en-US" dirty="0"/>
          </a:p>
        </p:txBody>
      </p:sp>
      <p:sp>
        <p:nvSpPr>
          <p:cNvPr id="3" name="Content Placeholder 2"/>
          <p:cNvSpPr>
            <a:spLocks noGrp="1"/>
          </p:cNvSpPr>
          <p:nvPr>
            <p:ph sz="quarter" idx="1"/>
          </p:nvPr>
        </p:nvSpPr>
        <p:spPr>
          <a:xfrm>
            <a:off x="533400" y="1447800"/>
            <a:ext cx="8153400" cy="4572000"/>
          </a:xfrm>
        </p:spPr>
        <p:txBody>
          <a:bodyPr>
            <a:normAutofit fontScale="92500" lnSpcReduction="20000"/>
          </a:bodyPr>
          <a:lstStyle/>
          <a:p>
            <a:r>
              <a:rPr lang="en-US" dirty="0" smtClean="0"/>
              <a:t>REM sleep seems to serve a different purpose than NREM</a:t>
            </a:r>
          </a:p>
          <a:p>
            <a:r>
              <a:rPr lang="en-US" dirty="0" smtClean="0"/>
              <a:t>After a very physically demanding day people tend to spend more time in NREM, or deep sleep</a:t>
            </a:r>
          </a:p>
          <a:p>
            <a:r>
              <a:rPr lang="en-US" dirty="0" smtClean="0"/>
              <a:t>After an emotionally stressful day people spend increased time in REM sleep</a:t>
            </a:r>
          </a:p>
          <a:p>
            <a:r>
              <a:rPr lang="en-US" dirty="0" smtClean="0"/>
              <a:t>Perhaps REM dreams are a way of dealing with the stresses and tensions of the day and physical activity demands more time for recovery of the body in NREM</a:t>
            </a:r>
          </a:p>
          <a:p>
            <a:r>
              <a:rPr lang="en-US" dirty="0" smtClean="0"/>
              <a:t>If deprived of REM sleep (as occurs with the use of sleeping pills or other depressant drugs) a person will experience greatly increased amounts of REM sleep the next night, a phenomenon called </a:t>
            </a:r>
            <a:r>
              <a:rPr lang="en-US" b="1" dirty="0" smtClean="0"/>
              <a:t>REM rebound</a:t>
            </a:r>
            <a:endParaRPr lang="en-US" dirty="0" smtClean="0"/>
          </a:p>
          <a:p>
            <a:pPr lvl="1"/>
            <a:r>
              <a:rPr lang="en-US" b="1" dirty="0" smtClean="0"/>
              <a:t>REM rebound </a:t>
            </a:r>
            <a:r>
              <a:rPr lang="en-US" dirty="0" smtClean="0"/>
              <a:t>– increased amounts of REM sleep after being deprived of REM sleep on earlier nights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Need for REM Sleep</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REM sleep in early infancy differs from adult REM sleep</a:t>
            </a:r>
          </a:p>
          <a:p>
            <a:pPr lvl="1"/>
            <a:r>
              <a:rPr lang="en-US" dirty="0" smtClean="0"/>
              <a:t>Babies spend nearly 50% of their sleep in REM versus 20% for adults</a:t>
            </a:r>
          </a:p>
          <a:p>
            <a:pPr lvl="1"/>
            <a:r>
              <a:rPr lang="en-US" dirty="0" smtClean="0"/>
              <a:t>Infants’ brain-wave patterns during REM sleep are different than adults’</a:t>
            </a:r>
          </a:p>
          <a:p>
            <a:pPr lvl="1"/>
            <a:r>
              <a:rPr lang="en-US" dirty="0" smtClean="0"/>
              <a:t>Infants can and do move around during REM sleep and adults cannot</a:t>
            </a:r>
          </a:p>
          <a:p>
            <a:r>
              <a:rPr lang="en-US" dirty="0" smtClean="0"/>
              <a:t>Explanation: when infants are engaged in REM sleep, they are not dreaming but rather forming new connections between neurons</a:t>
            </a:r>
          </a:p>
          <a:p>
            <a:pPr lvl="1"/>
            <a:r>
              <a:rPr lang="en-US" dirty="0" smtClean="0"/>
              <a:t>The infant brain is highly plastic, and much of brain growth and development takes place during REM sleep</a:t>
            </a:r>
          </a:p>
          <a:p>
            <a:r>
              <a:rPr lang="en-US" dirty="0" smtClean="0"/>
              <a:t>As the infant’s brain nears its adult size by age 5 or 6, the proportion of REM sleep also decreases to a more </a:t>
            </a:r>
            <a:r>
              <a:rPr lang="en-US" dirty="0" err="1" smtClean="0"/>
              <a:t>adultlike</a:t>
            </a:r>
            <a:r>
              <a:rPr lang="en-US" dirty="0" smtClean="0"/>
              <a:t> ratio of REM to NREM</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Sleep Disorders: Nightmares &amp; REM Behavior Disorder </a:t>
            </a:r>
            <a:endParaRPr lang="en-US" dirty="0"/>
          </a:p>
        </p:txBody>
      </p:sp>
      <p:sp>
        <p:nvSpPr>
          <p:cNvPr id="3" name="Content Placeholder 2"/>
          <p:cNvSpPr>
            <a:spLocks noGrp="1"/>
          </p:cNvSpPr>
          <p:nvPr>
            <p:ph sz="quarter" idx="1"/>
          </p:nvPr>
        </p:nvSpPr>
        <p:spPr/>
        <p:txBody>
          <a:bodyPr/>
          <a:lstStyle/>
          <a:p>
            <a:r>
              <a:rPr lang="en-US" b="1" dirty="0" smtClean="0"/>
              <a:t>Nightmares</a:t>
            </a:r>
            <a:r>
              <a:rPr lang="en-US" dirty="0" smtClean="0"/>
              <a:t> – bad dreams occurring during REM sleep</a:t>
            </a:r>
          </a:p>
          <a:p>
            <a:pPr lvl="1"/>
            <a:r>
              <a:rPr lang="en-US" dirty="0" smtClean="0"/>
              <a:t>Children tend to have more nightmares than adults because they spend more of their sleep in the REM state</a:t>
            </a:r>
          </a:p>
          <a:p>
            <a:pPr lvl="1"/>
            <a:r>
              <a:rPr lang="en-US" dirty="0" smtClean="0"/>
              <a:t>As children age, they have fewer nightmares because they have less opportunity to have them</a:t>
            </a:r>
          </a:p>
          <a:p>
            <a:r>
              <a:rPr lang="en-US" b="1" dirty="0" smtClean="0"/>
              <a:t>REM behavior disorder </a:t>
            </a:r>
            <a:r>
              <a:rPr lang="en-US" dirty="0" smtClean="0"/>
              <a:t>– rare disorder in which the mechanism that blocks the movement of the voluntary muscles fails, allowing the person to thrash around and even get up at act out nightmares</a:t>
            </a:r>
          </a:p>
          <a:p>
            <a:pPr lvl="1"/>
            <a:r>
              <a:rPr lang="en-US" dirty="0" smtClean="0"/>
              <a:t>Usually seen in men over age 60, but can also occur in younger men and women</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 Behavior Disorder is Serious</a:t>
            </a:r>
            <a:endParaRPr lang="en-US" dirty="0"/>
          </a:p>
        </p:txBody>
      </p:sp>
      <p:sp>
        <p:nvSpPr>
          <p:cNvPr id="3" name="Content Placeholder 2"/>
          <p:cNvSpPr>
            <a:spLocks noGrp="1"/>
          </p:cNvSpPr>
          <p:nvPr>
            <p:ph sz="quarter" idx="1"/>
          </p:nvPr>
        </p:nvSpPr>
        <p:spPr/>
        <p:txBody>
          <a:bodyPr/>
          <a:lstStyle/>
          <a:p>
            <a:r>
              <a:rPr lang="en-US" dirty="0" smtClean="0"/>
              <a:t>Case 1:1987 in Toronto Canada, a 23 year old man named Kenneth Parks got up early in the morning, drove 14 miles to his wife’s parent’s house, stabbed his mother-in-law to death and attacked his father-in-law. He then drove to the police station and told officers that he thought he had killed some people.</a:t>
            </a:r>
          </a:p>
          <a:p>
            <a:pPr lvl="1"/>
            <a:r>
              <a:rPr lang="en-US" dirty="0" smtClean="0"/>
              <a:t>Kenneth had been suffering from severe insomnia and had a history or sleepwalking</a:t>
            </a:r>
          </a:p>
          <a:p>
            <a:pPr lvl="1"/>
            <a:r>
              <a:rPr lang="en-US" dirty="0" smtClean="0"/>
              <a:t>Sleep experts and psychiatrists concluded that he was indeed unaware of his actions at the time of the crime and he was acquitted </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4 Sleep Disorders</a:t>
            </a:r>
            <a:endParaRPr lang="en-US" dirty="0"/>
          </a:p>
        </p:txBody>
      </p:sp>
      <p:sp>
        <p:nvSpPr>
          <p:cNvPr id="3" name="Content Placeholder 2"/>
          <p:cNvSpPr>
            <a:spLocks noGrp="1"/>
          </p:cNvSpPr>
          <p:nvPr>
            <p:ph sz="quarter" idx="1"/>
          </p:nvPr>
        </p:nvSpPr>
        <p:spPr>
          <a:xfrm>
            <a:off x="533400" y="1447800"/>
            <a:ext cx="7772400" cy="4572000"/>
          </a:xfrm>
        </p:spPr>
        <p:txBody>
          <a:bodyPr/>
          <a:lstStyle/>
          <a:p>
            <a:r>
              <a:rPr lang="en-US" b="1" dirty="0" smtClean="0"/>
              <a:t>Sleepwalking (somnambulism) </a:t>
            </a:r>
            <a:r>
              <a:rPr lang="en-US" dirty="0" smtClean="0"/>
              <a:t>– occurring during deep sleep, an episode of moving around or walking around in one’s sleep</a:t>
            </a:r>
          </a:p>
          <a:p>
            <a:pPr lvl="1"/>
            <a:r>
              <a:rPr lang="en-US" dirty="0" smtClean="0"/>
              <a:t>Occurs in about 20% of the population</a:t>
            </a:r>
          </a:p>
          <a:p>
            <a:pPr lvl="1"/>
            <a:r>
              <a:rPr lang="en-US" dirty="0" smtClean="0"/>
              <a:t>At least partially due to heredity </a:t>
            </a:r>
          </a:p>
          <a:p>
            <a:pPr lvl="1"/>
            <a:r>
              <a:rPr lang="en-US" dirty="0" smtClean="0"/>
              <a:t>More common in childhood and is more common in boys than girls </a:t>
            </a:r>
          </a:p>
          <a:p>
            <a:pPr lvl="1"/>
            <a:r>
              <a:rPr lang="en-US" dirty="0" smtClean="0"/>
              <a:t>Can include activities from simply sitting up in the bed to walking around the home</a:t>
            </a:r>
          </a:p>
          <a:p>
            <a:pPr lvl="1"/>
            <a:r>
              <a:rPr lang="en-US" dirty="0" smtClean="0"/>
              <a:t>Most grow out of sleepwalking in adolescence</a:t>
            </a:r>
          </a:p>
          <a:p>
            <a:pPr lvl="1"/>
            <a:endParaRPr lang="en-US" dirty="0"/>
          </a:p>
        </p:txBody>
      </p:sp>
      <p:pic>
        <p:nvPicPr>
          <p:cNvPr id="5122" name="Picture 2" descr="http://t1.gstatic.com/images?q=tbn:ANd9GcT7Y_sKVH2hVRQzsYkoPvhVyC4-6DlHrfpKiUjzakYAgs9qhJ6LiQ"/>
          <p:cNvPicPr>
            <a:picLocks noChangeAspect="1" noChangeArrowheads="1"/>
          </p:cNvPicPr>
          <p:nvPr/>
        </p:nvPicPr>
        <p:blipFill>
          <a:blip r:embed="rId2" cstate="print"/>
          <a:srcRect/>
          <a:stretch>
            <a:fillRect/>
          </a:stretch>
        </p:blipFill>
        <p:spPr bwMode="auto">
          <a:xfrm>
            <a:off x="7620000" y="304800"/>
            <a:ext cx="1378279" cy="2162176"/>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Night Terrors </a:t>
            </a:r>
            <a:endParaRPr lang="en-US" dirty="0"/>
          </a:p>
        </p:txBody>
      </p:sp>
      <p:sp>
        <p:nvSpPr>
          <p:cNvPr id="3" name="Content Placeholder 2"/>
          <p:cNvSpPr>
            <a:spLocks noGrp="1"/>
          </p:cNvSpPr>
          <p:nvPr>
            <p:ph sz="quarter" idx="1"/>
          </p:nvPr>
        </p:nvSpPr>
        <p:spPr>
          <a:xfrm>
            <a:off x="609600" y="1752600"/>
            <a:ext cx="8077200" cy="4572000"/>
          </a:xfrm>
        </p:spPr>
        <p:txBody>
          <a:bodyPr>
            <a:normAutofit fontScale="85000" lnSpcReduction="10000"/>
          </a:bodyPr>
          <a:lstStyle/>
          <a:p>
            <a:r>
              <a:rPr lang="en-US" dirty="0" smtClean="0"/>
              <a:t>A rare disorder in which the person experiences extreme fear and screams or runs around during deep sleep without waking fully </a:t>
            </a:r>
          </a:p>
          <a:p>
            <a:r>
              <a:rPr lang="en-US" dirty="0" smtClean="0"/>
              <a:t>More likely in children, and also likely to disappear as the child gets older</a:t>
            </a:r>
          </a:p>
          <a:p>
            <a:r>
              <a:rPr lang="en-US" dirty="0" smtClean="0"/>
              <a:t>It is not uncommon for people to feel like they are unable to breath while they are in this state</a:t>
            </a:r>
          </a:p>
          <a:p>
            <a:pPr lvl="1"/>
            <a:r>
              <a:rPr lang="en-US" dirty="0" smtClean="0"/>
              <a:t>Given that they are in a very deep sleep and breathing shallowly to begin with</a:t>
            </a:r>
          </a:p>
          <a:p>
            <a:r>
              <a:rPr lang="en-US" dirty="0" smtClean="0"/>
              <a:t>Main differences between nightmares and night terrors has to do with the stage of sleep during which they occur</a:t>
            </a:r>
          </a:p>
          <a:p>
            <a:pPr lvl="1"/>
            <a:r>
              <a:rPr lang="en-US" dirty="0" smtClean="0"/>
              <a:t>Night terrors occur during deep sleep NREM, when the body is not engaged in REM paralysis, thus people may get up and move around during night terrors. Also, night terrors are rarely ever remembered </a:t>
            </a:r>
          </a:p>
          <a:p>
            <a:pPr lvl="1"/>
            <a:r>
              <a:rPr lang="en-US" dirty="0" smtClean="0"/>
              <a:t>Nightmares occur during REM sleep, thus people are usually unable to move during nightmares and frequently are able to remember them</a:t>
            </a:r>
            <a:endParaRPr lang="en-US" dirty="0"/>
          </a:p>
        </p:txBody>
      </p:sp>
      <p:pic>
        <p:nvPicPr>
          <p:cNvPr id="4098" name="Picture 2" descr="http://t0.gstatic.com/images?q=tbn:ANd9GcSvjr4XyZMmaRR5Tul0x6sSkhHKUREho0R4yRyi8nGwFFjGhnIm"/>
          <p:cNvPicPr>
            <a:picLocks noChangeAspect="1" noChangeArrowheads="1"/>
          </p:cNvPicPr>
          <p:nvPr/>
        </p:nvPicPr>
        <p:blipFill>
          <a:blip r:embed="rId2" cstate="print"/>
          <a:srcRect/>
          <a:stretch>
            <a:fillRect/>
          </a:stretch>
        </p:blipFill>
        <p:spPr bwMode="auto">
          <a:xfrm>
            <a:off x="5410200" y="152401"/>
            <a:ext cx="1235926" cy="14478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Insomnia </a:t>
            </a:r>
            <a:endParaRPr lang="en-US"/>
          </a:p>
        </p:txBody>
      </p:sp>
      <p:sp>
        <p:nvSpPr>
          <p:cNvPr id="3" name="Content Placeholder 2"/>
          <p:cNvSpPr>
            <a:spLocks noGrp="1"/>
          </p:cNvSpPr>
          <p:nvPr>
            <p:ph sz="quarter" idx="1"/>
          </p:nvPr>
        </p:nvSpPr>
        <p:spPr>
          <a:xfrm>
            <a:off x="609600" y="1447800"/>
            <a:ext cx="8077200" cy="4572000"/>
          </a:xfrm>
        </p:spPr>
        <p:txBody>
          <a:bodyPr>
            <a:normAutofit fontScale="92500" lnSpcReduction="10000"/>
          </a:bodyPr>
          <a:lstStyle/>
          <a:p>
            <a:r>
              <a:rPr lang="en-US" dirty="0" smtClean="0"/>
              <a:t>The inability to get to sleep, stay asleep, or get a good quality of sleep</a:t>
            </a:r>
          </a:p>
          <a:p>
            <a:r>
              <a:rPr lang="en-US" dirty="0" smtClean="0"/>
              <a:t>Psychological causes</a:t>
            </a:r>
          </a:p>
          <a:p>
            <a:pPr lvl="1"/>
            <a:r>
              <a:rPr lang="en-US" dirty="0" smtClean="0"/>
              <a:t>Worrying, trying too hard to sleep, anxiety</a:t>
            </a:r>
          </a:p>
          <a:p>
            <a:r>
              <a:rPr lang="en-US" dirty="0" smtClean="0"/>
              <a:t>Physiological causes</a:t>
            </a:r>
          </a:p>
          <a:p>
            <a:pPr lvl="1"/>
            <a:r>
              <a:rPr lang="en-US" dirty="0" smtClean="0"/>
              <a:t>Too much caffeine, indigestion, aches and pains</a:t>
            </a:r>
          </a:p>
          <a:p>
            <a:r>
              <a:rPr lang="en-US" dirty="0" smtClean="0"/>
              <a:t>Steps to avoid insomnia </a:t>
            </a:r>
          </a:p>
          <a:p>
            <a:pPr lvl="1"/>
            <a:r>
              <a:rPr lang="en-US" dirty="0" smtClean="0"/>
              <a:t>Go to bed only when you are sleepy</a:t>
            </a:r>
          </a:p>
          <a:p>
            <a:pPr lvl="1"/>
            <a:r>
              <a:rPr lang="en-US" dirty="0" smtClean="0"/>
              <a:t>Don’t do anything in your bed but sleep</a:t>
            </a:r>
          </a:p>
          <a:p>
            <a:pPr lvl="1"/>
            <a:r>
              <a:rPr lang="en-US" dirty="0" smtClean="0"/>
              <a:t>Don’t try to hard to get to sleep</a:t>
            </a:r>
          </a:p>
          <a:p>
            <a:pPr lvl="1"/>
            <a:r>
              <a:rPr lang="en-US" dirty="0" smtClean="0"/>
              <a:t>Keep to a regular schedule</a:t>
            </a:r>
          </a:p>
          <a:p>
            <a:pPr lvl="1"/>
            <a:r>
              <a:rPr lang="en-US" dirty="0" smtClean="0"/>
              <a:t>Don’t take sleeping pills or drink alcohol or other types of drugs that slow down the nervous system  </a:t>
            </a:r>
            <a:endParaRPr lang="en-US" dirty="0"/>
          </a:p>
        </p:txBody>
      </p:sp>
      <p:pic>
        <p:nvPicPr>
          <p:cNvPr id="3074" name="Picture 2" descr="http://t1.gstatic.com/images?q=tbn:ANd9GcQYMBASL3ehJ-bPvicZBcQL_R_BquS7JT-souyYLZTblk16yiji"/>
          <p:cNvPicPr>
            <a:picLocks noChangeAspect="1" noChangeArrowheads="1"/>
          </p:cNvPicPr>
          <p:nvPr/>
        </p:nvPicPr>
        <p:blipFill>
          <a:blip r:embed="rId2" cstate="print"/>
          <a:srcRect/>
          <a:stretch>
            <a:fillRect/>
          </a:stretch>
        </p:blipFill>
        <p:spPr bwMode="auto">
          <a:xfrm>
            <a:off x="6477000" y="2438400"/>
            <a:ext cx="2162175" cy="2114551"/>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143000"/>
          </a:xfrm>
        </p:spPr>
        <p:txBody>
          <a:bodyPr/>
          <a:lstStyle/>
          <a:p>
            <a:r>
              <a:rPr lang="en-US" dirty="0" smtClean="0"/>
              <a:t>Sleep Apnea</a:t>
            </a:r>
            <a:endParaRPr lang="en-US" dirty="0"/>
          </a:p>
        </p:txBody>
      </p:sp>
      <p:sp>
        <p:nvSpPr>
          <p:cNvPr id="3" name="Content Placeholder 2"/>
          <p:cNvSpPr>
            <a:spLocks noGrp="1"/>
          </p:cNvSpPr>
          <p:nvPr>
            <p:ph sz="quarter" idx="1"/>
          </p:nvPr>
        </p:nvSpPr>
        <p:spPr>
          <a:xfrm>
            <a:off x="457200" y="1219200"/>
            <a:ext cx="8229600" cy="5105400"/>
          </a:xfrm>
        </p:spPr>
        <p:txBody>
          <a:bodyPr>
            <a:normAutofit fontScale="77500" lnSpcReduction="20000"/>
          </a:bodyPr>
          <a:lstStyle/>
          <a:p>
            <a:r>
              <a:rPr lang="en-US" dirty="0" smtClean="0"/>
              <a:t>A disorder in which the person stops breathing for nearly half a minute or more</a:t>
            </a:r>
          </a:p>
          <a:p>
            <a:pPr lvl="1"/>
            <a:r>
              <a:rPr lang="en-US" dirty="0" smtClean="0"/>
              <a:t>When breathing stops, there is a sudden silence, followed by a gasping sound as the person struggles to get air into the lungs</a:t>
            </a:r>
          </a:p>
          <a:p>
            <a:r>
              <a:rPr lang="en-US" dirty="0" smtClean="0"/>
              <a:t>Many people do not wake up while this is happening, but they don’t get a good night’s sleep </a:t>
            </a:r>
          </a:p>
          <a:p>
            <a:r>
              <a:rPr lang="en-US" dirty="0" smtClean="0"/>
              <a:t>Apnea can cause heart problems </a:t>
            </a:r>
          </a:p>
          <a:p>
            <a:r>
              <a:rPr lang="en-US" dirty="0" smtClean="0"/>
              <a:t>Obesity is a primary cause</a:t>
            </a:r>
          </a:p>
          <a:p>
            <a:r>
              <a:rPr lang="en-US" dirty="0" smtClean="0"/>
              <a:t>Treatments </a:t>
            </a:r>
          </a:p>
          <a:p>
            <a:pPr lvl="1"/>
            <a:r>
              <a:rPr lang="en-US" dirty="0" smtClean="0"/>
              <a:t>Wearing a device on the nose at night to open the airway</a:t>
            </a:r>
          </a:p>
          <a:p>
            <a:pPr lvl="1"/>
            <a:r>
              <a:rPr lang="en-US" dirty="0" smtClean="0"/>
              <a:t>Sprays that are used to shrink the tissues lining the throat </a:t>
            </a:r>
          </a:p>
          <a:p>
            <a:pPr lvl="1"/>
            <a:r>
              <a:rPr lang="en-US" dirty="0" smtClean="0"/>
              <a:t>Weight loss</a:t>
            </a:r>
          </a:p>
          <a:p>
            <a:pPr lvl="1"/>
            <a:r>
              <a:rPr lang="en-US" dirty="0" smtClean="0"/>
              <a:t>Sleeping with a device that delivers a continuous stream of air under mild pressure called a </a:t>
            </a:r>
            <a:r>
              <a:rPr lang="en-US" i="1" dirty="0" smtClean="0"/>
              <a:t>continuous positive airway pressure (CPAP) devices</a:t>
            </a:r>
            <a:endParaRPr lang="en-US" dirty="0" smtClean="0"/>
          </a:p>
          <a:p>
            <a:pPr lvl="1"/>
            <a:r>
              <a:rPr lang="en-US" dirty="0" smtClean="0"/>
              <a:t>Surgery to remove the uvula and soft tissues around it</a:t>
            </a:r>
          </a:p>
          <a:p>
            <a:r>
              <a:rPr lang="en-US" dirty="0" smtClean="0"/>
              <a:t>Some very young infants also experience a kind of apnea due to immaturity of the brain stem</a:t>
            </a:r>
          </a:p>
          <a:p>
            <a:pPr lvl="1"/>
            <a:r>
              <a:rPr lang="en-US" dirty="0" smtClean="0"/>
              <a:t>These infants are typically placed on monitors that sound an alarm when breathing stops, allowing caregivers to help the infant begin breathing again </a:t>
            </a:r>
            <a:endParaRPr lang="en-US" dirty="0"/>
          </a:p>
        </p:txBody>
      </p:sp>
      <p:pic>
        <p:nvPicPr>
          <p:cNvPr id="2050" name="Picture 2" descr="http://t3.gstatic.com/images?q=tbn:ANd9GcSALNsmKod4Y1B5ZGFhLWlIO2_IP3OhSTlAb-vXdf91G-uo6Wb9sQ"/>
          <p:cNvPicPr>
            <a:picLocks noChangeAspect="1" noChangeArrowheads="1"/>
          </p:cNvPicPr>
          <p:nvPr/>
        </p:nvPicPr>
        <p:blipFill>
          <a:blip r:embed="rId2" cstate="print"/>
          <a:srcRect/>
          <a:stretch>
            <a:fillRect/>
          </a:stretch>
        </p:blipFill>
        <p:spPr bwMode="auto">
          <a:xfrm>
            <a:off x="6858000" y="2743200"/>
            <a:ext cx="1569720" cy="130810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Altered States of Consciousness</a:t>
            </a:r>
            <a:endParaRPr lang="en-US" dirty="0"/>
          </a:p>
        </p:txBody>
      </p:sp>
      <p:sp>
        <p:nvSpPr>
          <p:cNvPr id="3" name="Content Placeholder 2"/>
          <p:cNvSpPr>
            <a:spLocks noGrp="1"/>
          </p:cNvSpPr>
          <p:nvPr>
            <p:ph sz="quarter" idx="1"/>
          </p:nvPr>
        </p:nvSpPr>
        <p:spPr/>
        <p:txBody>
          <a:bodyPr>
            <a:normAutofit fontScale="85000" lnSpcReduction="20000"/>
          </a:bodyPr>
          <a:lstStyle/>
          <a:p>
            <a:r>
              <a:rPr lang="en-US" b="1" dirty="0" smtClean="0"/>
              <a:t>Altered state of consciousness </a:t>
            </a:r>
            <a:r>
              <a:rPr lang="en-US" dirty="0" smtClean="0"/>
              <a:t>– occurs when there is a shift in the quality or pattern of you mental activity</a:t>
            </a:r>
          </a:p>
          <a:p>
            <a:pPr lvl="1"/>
            <a:r>
              <a:rPr lang="en-US" dirty="0" smtClean="0"/>
              <a:t>Thoughts may become fuzzy and disorganized and you may feel less alert, or your thoughts may take bizarre turns, as they often do in dreams</a:t>
            </a:r>
          </a:p>
          <a:p>
            <a:r>
              <a:rPr lang="en-US" dirty="0" smtClean="0"/>
              <a:t>Sometimes an altered state may mean being in a state of increased awareness, as when under the influence of a stimulant</a:t>
            </a:r>
          </a:p>
          <a:p>
            <a:r>
              <a:rPr lang="en-US" dirty="0" smtClean="0"/>
              <a:t>You also may divide you conscious awareness</a:t>
            </a:r>
          </a:p>
          <a:p>
            <a:pPr lvl="1"/>
            <a:r>
              <a:rPr lang="en-US" dirty="0" smtClean="0"/>
              <a:t>Ex. Like when you drive to school or work and wonder how you got there</a:t>
            </a:r>
          </a:p>
          <a:p>
            <a:pPr lvl="2"/>
            <a:r>
              <a:rPr lang="en-US" dirty="0" smtClean="0"/>
              <a:t>One level of conscious awareness was driving, while the other was thinking about the day ahead, perhaps (actually called driving hypnosis) </a:t>
            </a:r>
          </a:p>
          <a:p>
            <a:pPr lvl="1"/>
            <a:r>
              <a:rPr lang="en-US" dirty="0" smtClean="0"/>
              <a:t>Altered state of divided conscious awareness can be dangerous </a:t>
            </a:r>
          </a:p>
          <a:p>
            <a:pPr lvl="2"/>
            <a:r>
              <a:rPr lang="en-US" dirty="0" smtClean="0"/>
              <a:t>Ex. Talking on a cell phone while driving, both driving and carrying on a conversation should require full focus of attention to be done safely </a:t>
            </a:r>
          </a:p>
          <a:p>
            <a:pPr lvl="2"/>
            <a:r>
              <a:rPr lang="en-US" dirty="0" smtClean="0"/>
              <a:t>Studies have shown that driving while talking on a cell phone (even the hands free versions) puts people at the same degree of risk as driving under the influence of alcohol</a:t>
            </a:r>
          </a:p>
          <a:p>
            <a:pPr lvl="2"/>
            <a:endParaRPr lang="en-US" dirty="0" smtClean="0"/>
          </a:p>
          <a:p>
            <a:pPr lvl="1"/>
            <a:endParaRPr lang="en-US" dirty="0"/>
          </a:p>
        </p:txBody>
      </p:sp>
    </p:spTree>
    <p:extLst>
      <p:ext uri="{BB962C8B-B14F-4D97-AF65-F5344CB8AC3E}">
        <p14:creationId xmlns:p14="http://schemas.microsoft.com/office/powerpoint/2010/main" val="42682961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Narcolepsy</a:t>
            </a:r>
            <a:endParaRPr lang="en-US" dirty="0"/>
          </a:p>
        </p:txBody>
      </p:sp>
      <p:sp>
        <p:nvSpPr>
          <p:cNvPr id="3" name="Content Placeholder 2"/>
          <p:cNvSpPr>
            <a:spLocks noGrp="1"/>
          </p:cNvSpPr>
          <p:nvPr>
            <p:ph sz="quarter" idx="1"/>
          </p:nvPr>
        </p:nvSpPr>
        <p:spPr>
          <a:xfrm>
            <a:off x="533400" y="1676400"/>
            <a:ext cx="7772400" cy="4572000"/>
          </a:xfrm>
        </p:spPr>
        <p:txBody>
          <a:bodyPr>
            <a:normAutofit fontScale="92500" lnSpcReduction="10000"/>
          </a:bodyPr>
          <a:lstStyle/>
          <a:p>
            <a:r>
              <a:rPr lang="en-US" dirty="0" smtClean="0"/>
              <a:t>A disorder in which a person falls immediately into REM sleep during the day without warning </a:t>
            </a:r>
          </a:p>
          <a:p>
            <a:r>
              <a:rPr lang="en-US" dirty="0" smtClean="0"/>
              <a:t>Effects 1 in every 2,000 people </a:t>
            </a:r>
          </a:p>
          <a:p>
            <a:r>
              <a:rPr lang="en-US" dirty="0" smtClean="0"/>
              <a:t>Attacks are more likely to occur when the person is experiencing strong emotions </a:t>
            </a:r>
          </a:p>
          <a:p>
            <a:r>
              <a:rPr lang="en-US" dirty="0" smtClean="0"/>
              <a:t>Operation of a car or other machinery is very dangerous</a:t>
            </a:r>
          </a:p>
          <a:p>
            <a:r>
              <a:rPr lang="en-US" dirty="0" smtClean="0"/>
              <a:t>Sudden REM attacks are especially dangerous because of </a:t>
            </a:r>
            <a:r>
              <a:rPr lang="en-US" i="1" dirty="0" smtClean="0"/>
              <a:t>cataplexy</a:t>
            </a:r>
            <a:r>
              <a:rPr lang="en-US" dirty="0" smtClean="0"/>
              <a:t> (sudden loss of muscle tone)</a:t>
            </a:r>
          </a:p>
          <a:p>
            <a:pPr lvl="1"/>
            <a:r>
              <a:rPr lang="en-US" dirty="0" smtClean="0"/>
              <a:t>This REM paralysis may cause injuries if the person is standing when the attack occurs </a:t>
            </a:r>
          </a:p>
          <a:p>
            <a:r>
              <a:rPr lang="en-US" dirty="0" smtClean="0"/>
              <a:t>The same </a:t>
            </a:r>
            <a:r>
              <a:rPr lang="en-US" dirty="0" err="1" smtClean="0"/>
              <a:t>hypnogogic</a:t>
            </a:r>
            <a:r>
              <a:rPr lang="en-US" dirty="0" smtClean="0"/>
              <a:t> images that occur during stage 1 sleep may also occur in the narcoleptic person </a:t>
            </a:r>
            <a:endParaRPr lang="en-US" dirty="0"/>
          </a:p>
        </p:txBody>
      </p:sp>
      <p:pic>
        <p:nvPicPr>
          <p:cNvPr id="1026" name="Picture 2" descr="http://t0.gstatic.com/images?q=tbn:ANd9GcS-80_V9Zpv6FTrlBGU6HdwjRQxxaSFiowpEny-q-tTKrw1c5E0"/>
          <p:cNvPicPr>
            <a:picLocks noChangeAspect="1" noChangeArrowheads="1"/>
          </p:cNvPicPr>
          <p:nvPr/>
        </p:nvPicPr>
        <p:blipFill>
          <a:blip r:embed="rId2" cstate="print"/>
          <a:srcRect/>
          <a:stretch>
            <a:fillRect/>
          </a:stretch>
        </p:blipFill>
        <p:spPr bwMode="auto">
          <a:xfrm>
            <a:off x="4191000" y="152400"/>
            <a:ext cx="1905000" cy="1439826"/>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sz="quarter" idx="1"/>
          </p:nvPr>
        </p:nvGraphicFramePr>
        <p:xfrm>
          <a:off x="914400" y="1447800"/>
          <a:ext cx="7772400" cy="4312920"/>
        </p:xfrm>
        <a:graphic>
          <a:graphicData uri="http://schemas.openxmlformats.org/drawingml/2006/table">
            <a:tbl>
              <a:tblPr firstRow="1" bandRow="1">
                <a:tableStyleId>{5C22544A-7EE6-4342-B048-85BDC9FD1C3A}</a:tableStyleId>
              </a:tblPr>
              <a:tblGrid>
                <a:gridCol w="3886200"/>
                <a:gridCol w="3886200"/>
              </a:tblGrid>
              <a:tr h="370840">
                <a:tc>
                  <a:txBody>
                    <a:bodyPr/>
                    <a:lstStyle/>
                    <a:p>
                      <a:r>
                        <a:rPr lang="en-US" dirty="0" smtClean="0"/>
                        <a:t>Disorder</a:t>
                      </a:r>
                      <a:endParaRPr lang="en-US" dirty="0"/>
                    </a:p>
                  </a:txBody>
                  <a:tcPr/>
                </a:tc>
                <a:tc>
                  <a:txBody>
                    <a:bodyPr/>
                    <a:lstStyle/>
                    <a:p>
                      <a:r>
                        <a:rPr lang="en-US" dirty="0" smtClean="0"/>
                        <a:t>Primary Symptoms</a:t>
                      </a:r>
                      <a:endParaRPr lang="en-US" dirty="0"/>
                    </a:p>
                  </a:txBody>
                  <a:tcPr/>
                </a:tc>
              </a:tr>
              <a:tr h="370840">
                <a:tc>
                  <a:txBody>
                    <a:bodyPr/>
                    <a:lstStyle/>
                    <a:p>
                      <a:r>
                        <a:rPr lang="en-US" dirty="0" smtClean="0"/>
                        <a:t>Somnambulism (Sleepwalking)</a:t>
                      </a:r>
                      <a:endParaRPr lang="en-US" dirty="0"/>
                    </a:p>
                  </a:txBody>
                  <a:tcPr/>
                </a:tc>
                <a:tc>
                  <a:txBody>
                    <a:bodyPr/>
                    <a:lstStyle/>
                    <a:p>
                      <a:r>
                        <a:rPr lang="en-US" dirty="0" smtClean="0"/>
                        <a:t>Sitting, walking or performing complex behavior while asleep</a:t>
                      </a:r>
                      <a:endParaRPr lang="en-US" dirty="0"/>
                    </a:p>
                  </a:txBody>
                  <a:tcPr/>
                </a:tc>
              </a:tr>
              <a:tr h="370840">
                <a:tc>
                  <a:txBody>
                    <a:bodyPr/>
                    <a:lstStyle/>
                    <a:p>
                      <a:r>
                        <a:rPr lang="en-US" dirty="0" smtClean="0"/>
                        <a:t>Night terrors</a:t>
                      </a:r>
                      <a:endParaRPr lang="en-US" dirty="0"/>
                    </a:p>
                  </a:txBody>
                  <a:tcPr/>
                </a:tc>
                <a:tc>
                  <a:txBody>
                    <a:bodyPr/>
                    <a:lstStyle/>
                    <a:p>
                      <a:r>
                        <a:rPr lang="en-US" dirty="0" smtClean="0"/>
                        <a:t>Extreme fear, agitation, screaming while asleep</a:t>
                      </a:r>
                      <a:endParaRPr lang="en-US" dirty="0"/>
                    </a:p>
                  </a:txBody>
                  <a:tcPr/>
                </a:tc>
              </a:tr>
              <a:tr h="370840">
                <a:tc>
                  <a:txBody>
                    <a:bodyPr/>
                    <a:lstStyle/>
                    <a:p>
                      <a:r>
                        <a:rPr lang="en-US" dirty="0" smtClean="0"/>
                        <a:t>Restless leg syndrome</a:t>
                      </a:r>
                      <a:endParaRPr lang="en-US" dirty="0"/>
                    </a:p>
                  </a:txBody>
                  <a:tcPr/>
                </a:tc>
                <a:tc>
                  <a:txBody>
                    <a:bodyPr/>
                    <a:lstStyle/>
                    <a:p>
                      <a:r>
                        <a:rPr lang="en-US" dirty="0" smtClean="0"/>
                        <a:t>Uncomfortable sensations in legs causing movement and loss of sleep</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Nocturnal leg cramps </a:t>
                      </a:r>
                    </a:p>
                    <a:p>
                      <a:endParaRPr lang="en-US" dirty="0"/>
                    </a:p>
                  </a:txBody>
                  <a:tcPr/>
                </a:tc>
                <a:tc>
                  <a:txBody>
                    <a:bodyPr/>
                    <a:lstStyle/>
                    <a:p>
                      <a:r>
                        <a:rPr lang="en-US" dirty="0" smtClean="0"/>
                        <a:t>Painful</a:t>
                      </a:r>
                      <a:r>
                        <a:rPr lang="en-US" baseline="0" dirty="0" smtClean="0"/>
                        <a:t> cramps in calf or foot muscles</a:t>
                      </a:r>
                      <a:endParaRPr lang="en-US" dirty="0"/>
                    </a:p>
                  </a:txBody>
                  <a:tcPr/>
                </a:tc>
              </a:tr>
              <a:tr h="370840">
                <a:tc>
                  <a:txBody>
                    <a:bodyPr/>
                    <a:lstStyle/>
                    <a:p>
                      <a:r>
                        <a:rPr lang="en-US" dirty="0" err="1" smtClean="0"/>
                        <a:t>Hypersomnia</a:t>
                      </a:r>
                      <a:endParaRPr lang="en-US" dirty="0"/>
                    </a:p>
                  </a:txBody>
                  <a:tcPr/>
                </a:tc>
                <a:tc>
                  <a:txBody>
                    <a:bodyPr/>
                    <a:lstStyle/>
                    <a:p>
                      <a:r>
                        <a:rPr lang="en-US" dirty="0" smtClean="0"/>
                        <a:t>Excessive daytime sleepiness</a:t>
                      </a:r>
                      <a:endParaRPr lang="en-US" dirty="0"/>
                    </a:p>
                  </a:txBody>
                  <a:tcPr/>
                </a:tc>
              </a:tr>
              <a:tr h="370840">
                <a:tc>
                  <a:txBody>
                    <a:bodyPr/>
                    <a:lstStyle/>
                    <a:p>
                      <a:r>
                        <a:rPr lang="en-US" dirty="0" smtClean="0"/>
                        <a:t>Circadian rhythm disorders</a:t>
                      </a:r>
                      <a:endParaRPr lang="en-US" dirty="0"/>
                    </a:p>
                  </a:txBody>
                  <a:tcPr/>
                </a:tc>
                <a:tc>
                  <a:txBody>
                    <a:bodyPr/>
                    <a:lstStyle/>
                    <a:p>
                      <a:r>
                        <a:rPr lang="en-US" dirty="0" smtClean="0"/>
                        <a:t>Disturbances of the sleep-wake cycle such as jet lag and shift work</a:t>
                      </a:r>
                      <a:endParaRPr lang="en-US" dirty="0"/>
                    </a:p>
                  </a:txBody>
                  <a:tcPr/>
                </a:tc>
              </a:tr>
              <a:tr h="370840">
                <a:tc>
                  <a:txBody>
                    <a:bodyPr/>
                    <a:lstStyle/>
                    <a:p>
                      <a:r>
                        <a:rPr lang="en-US" dirty="0" smtClean="0"/>
                        <a:t>Enuresis</a:t>
                      </a:r>
                      <a:endParaRPr lang="en-US" dirty="0"/>
                    </a:p>
                  </a:txBody>
                  <a:tcPr/>
                </a:tc>
                <a:tc>
                  <a:txBody>
                    <a:bodyPr/>
                    <a:lstStyle/>
                    <a:p>
                      <a:r>
                        <a:rPr lang="en-US" dirty="0" smtClean="0"/>
                        <a:t>Urinating while asleep in bed </a:t>
                      </a:r>
                      <a:endParaRPr lang="en-US" dirty="0"/>
                    </a:p>
                  </a:txBody>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Freud’s Interpretation of Dreams: Dreams as Wish Fulfillment</a:t>
            </a:r>
            <a:endParaRPr lang="en-US" dirty="0"/>
          </a:p>
        </p:txBody>
      </p:sp>
      <p:sp>
        <p:nvSpPr>
          <p:cNvPr id="3" name="Content Placeholder 2"/>
          <p:cNvSpPr>
            <a:spLocks noGrp="1"/>
          </p:cNvSpPr>
          <p:nvPr>
            <p:ph sz="quarter" idx="1"/>
          </p:nvPr>
        </p:nvSpPr>
        <p:spPr/>
        <p:txBody>
          <a:bodyPr/>
          <a:lstStyle/>
          <a:p>
            <a:r>
              <a:rPr lang="en-US" dirty="0" smtClean="0"/>
              <a:t>Believed his patients’ problems stemmed from conflicts and events that had been buried in their unconscious minds since childhood</a:t>
            </a:r>
          </a:p>
          <a:p>
            <a:r>
              <a:rPr lang="en-US" dirty="0" smtClean="0"/>
              <a:t>These early traumas were seen as the cause of behavior problems in adulthood</a:t>
            </a:r>
          </a:p>
          <a:p>
            <a:r>
              <a:rPr lang="en-US" dirty="0" smtClean="0"/>
              <a:t>One of the ways Freud believed he could analyze these early memories was to examine the dreams of his patients</a:t>
            </a:r>
          </a:p>
          <a:p>
            <a:pPr lvl="1"/>
            <a:r>
              <a:rPr lang="en-US" dirty="0" smtClean="0"/>
              <a:t>Because he believed that conflicts, events, and desires of the past would be represented in symbolic forms in the dreams </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Freud’s Interpretation of Dreams: Dreams as Wish Fulfillment</a:t>
            </a:r>
            <a:endParaRPr lang="en-US" dirty="0"/>
          </a:p>
        </p:txBody>
      </p:sp>
      <p:sp>
        <p:nvSpPr>
          <p:cNvPr id="3" name="Content Placeholder 2"/>
          <p:cNvSpPr>
            <a:spLocks noGrp="1"/>
          </p:cNvSpPr>
          <p:nvPr>
            <p:ph sz="quarter" idx="1"/>
          </p:nvPr>
        </p:nvSpPr>
        <p:spPr>
          <a:xfrm>
            <a:off x="609600" y="1447800"/>
            <a:ext cx="8077200" cy="4572000"/>
          </a:xfrm>
        </p:spPr>
        <p:txBody>
          <a:bodyPr>
            <a:normAutofit fontScale="92500" lnSpcReduction="10000"/>
          </a:bodyPr>
          <a:lstStyle/>
          <a:p>
            <a:r>
              <a:rPr lang="en-US" dirty="0" smtClean="0"/>
              <a:t>The </a:t>
            </a:r>
            <a:r>
              <a:rPr lang="en-US" i="1" dirty="0" smtClean="0"/>
              <a:t>manifest content </a:t>
            </a:r>
            <a:r>
              <a:rPr lang="en-US" dirty="0" smtClean="0"/>
              <a:t>of a dream is the actual dream itself</a:t>
            </a:r>
          </a:p>
          <a:p>
            <a:pPr lvl="1"/>
            <a:r>
              <a:rPr lang="en-US" dirty="0" smtClean="0"/>
              <a:t>Ex. If you have a dream about climbing out of the bathtub, the manifest content is exactly that, trying to climb out of a bathtub</a:t>
            </a:r>
          </a:p>
          <a:p>
            <a:r>
              <a:rPr lang="en-US" dirty="0" smtClean="0"/>
              <a:t>The </a:t>
            </a:r>
            <a:r>
              <a:rPr lang="en-US" i="1" dirty="0" smtClean="0"/>
              <a:t>latent content</a:t>
            </a:r>
            <a:r>
              <a:rPr lang="en-US" dirty="0" smtClean="0"/>
              <a:t> of a dream is its underlying or latent meaning and is only expressed in symbols</a:t>
            </a:r>
          </a:p>
          <a:p>
            <a:pPr lvl="1"/>
            <a:r>
              <a:rPr lang="en-US" dirty="0" smtClean="0"/>
              <a:t>Ex. In the dream about climbing out of the bathtub, Freud might say that the water in the bathtub might symbolize the waters of birth and the tub might symbolize your mother’s womb, so, according to Freud you could be dreaming about being born</a:t>
            </a:r>
          </a:p>
          <a:p>
            <a:r>
              <a:rPr lang="en-US" dirty="0" smtClean="0"/>
              <a:t>Today, Freud’s dream analysis is dismissed by most psychologists </a:t>
            </a:r>
          </a:p>
          <a:p>
            <a:r>
              <a:rPr lang="en-US" dirty="0" smtClean="0"/>
              <a:t>But there are still some people who insist that dreams have symbolic meaning </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Activation-Synthesis Hypothesis</a:t>
            </a:r>
            <a:endParaRPr lang="en-US" dirty="0"/>
          </a:p>
        </p:txBody>
      </p:sp>
      <p:sp>
        <p:nvSpPr>
          <p:cNvPr id="3" name="Content Placeholder 2"/>
          <p:cNvSpPr>
            <a:spLocks noGrp="1"/>
          </p:cNvSpPr>
          <p:nvPr>
            <p:ph sz="quarter" idx="1"/>
          </p:nvPr>
        </p:nvSpPr>
        <p:spPr>
          <a:xfrm>
            <a:off x="457200" y="1447800"/>
            <a:ext cx="8229600" cy="4724400"/>
          </a:xfrm>
        </p:spPr>
        <p:txBody>
          <a:bodyPr>
            <a:normAutofit fontScale="85000" lnSpcReduction="10000"/>
          </a:bodyPr>
          <a:lstStyle/>
          <a:p>
            <a:r>
              <a:rPr lang="en-US" dirty="0" smtClean="0"/>
              <a:t>Using brain-imaging techniques researchers have found evidence that dreams are products of activity in the </a:t>
            </a:r>
            <a:r>
              <a:rPr lang="en-US" dirty="0" err="1" smtClean="0"/>
              <a:t>pons</a:t>
            </a:r>
            <a:endParaRPr lang="en-US" dirty="0" smtClean="0"/>
          </a:p>
          <a:p>
            <a:pPr lvl="1"/>
            <a:r>
              <a:rPr lang="en-US" dirty="0" smtClean="0"/>
              <a:t>The </a:t>
            </a:r>
            <a:r>
              <a:rPr lang="en-US" dirty="0" err="1" smtClean="0"/>
              <a:t>pons</a:t>
            </a:r>
            <a:r>
              <a:rPr lang="en-US" dirty="0" smtClean="0"/>
              <a:t> is a lower area of the brain that inhibits the neurotransmitters that would allow movement of the voluntary muscles while sending random signals to the areas of the cortex that interpret vision, hearing, etc. </a:t>
            </a:r>
          </a:p>
          <a:p>
            <a:r>
              <a:rPr lang="en-US" dirty="0" smtClean="0"/>
              <a:t>When signals from the </a:t>
            </a:r>
            <a:r>
              <a:rPr lang="en-US" dirty="0" err="1" smtClean="0"/>
              <a:t>pons</a:t>
            </a:r>
            <a:r>
              <a:rPr lang="en-US" dirty="0" smtClean="0"/>
              <a:t> bombard the cortex during waking consciousness, the association areas of the cortex interpret those signals as seeing and hearing.</a:t>
            </a:r>
          </a:p>
          <a:p>
            <a:pPr lvl="1"/>
            <a:r>
              <a:rPr lang="en-US" dirty="0" smtClean="0"/>
              <a:t>Because those signals come from the real world, this process results in an experience of reality </a:t>
            </a:r>
          </a:p>
          <a:p>
            <a:r>
              <a:rPr lang="en-US" dirty="0" smtClean="0"/>
              <a:t>But, when people are asleep, the signals from the brain stem are random and not necessarily attached to actual external stimuli</a:t>
            </a:r>
          </a:p>
          <a:p>
            <a:pPr lvl="1"/>
            <a:r>
              <a:rPr lang="en-US" dirty="0" smtClean="0"/>
              <a:t>The brain must somehow interpret these random signals, so it puts together, or </a:t>
            </a:r>
            <a:r>
              <a:rPr lang="en-US" i="1" dirty="0" smtClean="0"/>
              <a:t>synthesizes</a:t>
            </a:r>
            <a:r>
              <a:rPr lang="en-US" dirty="0" smtClean="0"/>
              <a:t>, an explanation of the cortex’s activation from memories and other stored information</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1143000"/>
            <a:ext cx="8153400" cy="5105400"/>
          </a:xfrm>
        </p:spPr>
        <p:txBody>
          <a:bodyPr>
            <a:normAutofit fontScale="85000" lnSpcReduction="20000"/>
          </a:bodyPr>
          <a:lstStyle/>
          <a:p>
            <a:r>
              <a:rPr lang="en-US" dirty="0" smtClean="0"/>
              <a:t>In this theory, a dream is only another kind of thinking that occurs when people sleep</a:t>
            </a:r>
          </a:p>
          <a:p>
            <a:r>
              <a:rPr lang="en-US" dirty="0" smtClean="0"/>
              <a:t>Dreams are less realistic than thinking that occurs during waking because it doesn’t come from reality</a:t>
            </a:r>
          </a:p>
          <a:p>
            <a:pPr lvl="1"/>
            <a:r>
              <a:rPr lang="en-US" dirty="0" smtClean="0"/>
              <a:t>It comes from people’s memories and past experiences</a:t>
            </a:r>
          </a:p>
          <a:p>
            <a:r>
              <a:rPr lang="en-US" dirty="0" smtClean="0"/>
              <a:t>The frontal lobes, which people normally use in daytime thinking, are shut down during dreaming, which may also account for the unrealistic and often bizarre nature of dreams </a:t>
            </a:r>
          </a:p>
          <a:p>
            <a:r>
              <a:rPr lang="en-US" dirty="0" smtClean="0"/>
              <a:t>Some dream experts have suggested that dreams have more meaning than the Activation-Synthesis Hypothesis suggests</a:t>
            </a:r>
          </a:p>
          <a:p>
            <a:pPr lvl="1"/>
            <a:r>
              <a:rPr lang="en-US" dirty="0" smtClean="0"/>
              <a:t>Thus, it has been reworked into the </a:t>
            </a:r>
            <a:r>
              <a:rPr lang="en-US" b="1" dirty="0" smtClean="0"/>
              <a:t>activation-information-mode model</a:t>
            </a:r>
            <a:r>
              <a:rPr lang="en-US" dirty="0" smtClean="0"/>
              <a:t> or </a:t>
            </a:r>
            <a:r>
              <a:rPr lang="en-US" b="1" dirty="0" smtClean="0"/>
              <a:t>AIM</a:t>
            </a:r>
            <a:r>
              <a:rPr lang="en-US" dirty="0" smtClean="0"/>
              <a:t>, which includes concerns about dream meaning</a:t>
            </a:r>
          </a:p>
          <a:p>
            <a:pPr lvl="1"/>
            <a:r>
              <a:rPr lang="en-US" dirty="0" smtClean="0"/>
              <a:t>In this version, information that is accessed during waking hours can influence the synthesis of dreams</a:t>
            </a:r>
          </a:p>
          <a:p>
            <a:pPr lvl="1"/>
            <a:r>
              <a:rPr lang="en-US" dirty="0" smtClean="0"/>
              <a:t>In other words, when the brain is “making up” a dream to explain its own activation, it uses meaningful bits and pieces of the person’s recent experiences, rather than just random items from memory </a:t>
            </a:r>
            <a:endParaRPr lang="en-US" dirty="0"/>
          </a:p>
        </p:txBody>
      </p:sp>
      <p:sp>
        <p:nvSpPr>
          <p:cNvPr id="4" name="Title 1"/>
          <p:cNvSpPr>
            <a:spLocks noGrp="1"/>
          </p:cNvSpPr>
          <p:nvPr>
            <p:ph type="title"/>
          </p:nvPr>
        </p:nvSpPr>
        <p:spPr>
          <a:xfrm>
            <a:off x="838200" y="-152400"/>
            <a:ext cx="7772400" cy="1143000"/>
          </a:xfrm>
        </p:spPr>
        <p:txBody>
          <a:bodyPr>
            <a:normAutofit fontScale="90000"/>
          </a:bodyPr>
          <a:lstStyle/>
          <a:p>
            <a:r>
              <a:rPr lang="en-US" dirty="0" smtClean="0"/>
              <a:t>The Activation-Synthesis Hypothesis</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people dream about?</a:t>
            </a:r>
            <a:endParaRPr lang="en-US" dirty="0"/>
          </a:p>
        </p:txBody>
      </p:sp>
      <p:sp>
        <p:nvSpPr>
          <p:cNvPr id="3" name="Content Placeholder 2"/>
          <p:cNvSpPr>
            <a:spLocks noGrp="1"/>
          </p:cNvSpPr>
          <p:nvPr>
            <p:ph sz="quarter" idx="1"/>
          </p:nvPr>
        </p:nvSpPr>
        <p:spPr>
          <a:xfrm>
            <a:off x="609600" y="1447800"/>
            <a:ext cx="8077200" cy="4724400"/>
          </a:xfrm>
        </p:spPr>
        <p:txBody>
          <a:bodyPr>
            <a:normAutofit fontScale="77500" lnSpcReduction="20000"/>
          </a:bodyPr>
          <a:lstStyle/>
          <a:p>
            <a:r>
              <a:rPr lang="en-US" dirty="0" smtClean="0"/>
              <a:t>Information collected on over 10,000 dreams revealed that most dreams reflect the events that occur in everyday life </a:t>
            </a:r>
          </a:p>
          <a:p>
            <a:r>
              <a:rPr lang="en-US" dirty="0" smtClean="0"/>
              <a:t>There are gender differences in dream content which are true across many cultures</a:t>
            </a:r>
          </a:p>
          <a:p>
            <a:pPr lvl="1"/>
            <a:r>
              <a:rPr lang="en-US" dirty="0" smtClean="0"/>
              <a:t>The cause of these differences remains unknown</a:t>
            </a:r>
          </a:p>
          <a:p>
            <a:r>
              <a:rPr lang="en-US" dirty="0" smtClean="0"/>
              <a:t>Men</a:t>
            </a:r>
          </a:p>
          <a:p>
            <a:pPr lvl="1"/>
            <a:r>
              <a:rPr lang="en-US" dirty="0" smtClean="0"/>
              <a:t>More often dream of other males</a:t>
            </a:r>
          </a:p>
          <a:p>
            <a:pPr lvl="1"/>
            <a:r>
              <a:rPr lang="en-US" dirty="0" smtClean="0"/>
              <a:t>Tend to have more physical aggression in their dreams</a:t>
            </a:r>
          </a:p>
          <a:p>
            <a:pPr lvl="1"/>
            <a:r>
              <a:rPr lang="en-US" dirty="0" smtClean="0"/>
              <a:t>Tend to have dreams that take place outdoors or in unfamiliar settings and may involve weapons, tools, cars, and roads</a:t>
            </a:r>
          </a:p>
          <a:p>
            <a:pPr lvl="1"/>
            <a:r>
              <a:rPr lang="en-US" dirty="0" smtClean="0"/>
              <a:t>More sexual dreams, usually with unknown and attractive partners </a:t>
            </a:r>
          </a:p>
          <a:p>
            <a:r>
              <a:rPr lang="en-US" dirty="0" smtClean="0"/>
              <a:t>Women</a:t>
            </a:r>
          </a:p>
          <a:p>
            <a:pPr lvl="1"/>
            <a:r>
              <a:rPr lang="en-US" dirty="0" smtClean="0"/>
              <a:t>Tend to dream about males and females equally</a:t>
            </a:r>
          </a:p>
          <a:p>
            <a:pPr lvl="1"/>
            <a:r>
              <a:rPr lang="en-US" dirty="0" smtClean="0"/>
              <a:t>More often tend to be the victims of aggression in their dreams</a:t>
            </a:r>
          </a:p>
          <a:p>
            <a:pPr lvl="1"/>
            <a:r>
              <a:rPr lang="en-US" dirty="0" smtClean="0"/>
              <a:t>Tend to dream about people they know, personal appearance concerns, and issues related to family and home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1143000"/>
          </a:xfrm>
        </p:spPr>
        <p:txBody>
          <a:bodyPr>
            <a:normAutofit fontScale="90000"/>
          </a:bodyPr>
          <a:lstStyle/>
          <a:p>
            <a:r>
              <a:rPr lang="en-US" dirty="0" smtClean="0"/>
              <a:t>Altered States: The Effects of Hypnosis</a:t>
            </a:r>
            <a:endParaRPr lang="en-US" dirty="0"/>
          </a:p>
        </p:txBody>
      </p:sp>
      <p:sp>
        <p:nvSpPr>
          <p:cNvPr id="3" name="Content Placeholder 2"/>
          <p:cNvSpPr>
            <a:spLocks noGrp="1"/>
          </p:cNvSpPr>
          <p:nvPr>
            <p:ph sz="quarter" idx="1"/>
          </p:nvPr>
        </p:nvSpPr>
        <p:spPr>
          <a:xfrm>
            <a:off x="609600" y="1219200"/>
            <a:ext cx="8077200" cy="4953000"/>
          </a:xfrm>
        </p:spPr>
        <p:txBody>
          <a:bodyPr>
            <a:normAutofit fontScale="92500" lnSpcReduction="20000"/>
          </a:bodyPr>
          <a:lstStyle/>
          <a:p>
            <a:r>
              <a:rPr lang="en-US" b="1" dirty="0" smtClean="0"/>
              <a:t>Hypnosis</a:t>
            </a:r>
            <a:r>
              <a:rPr lang="en-US" dirty="0" smtClean="0"/>
              <a:t> – state of consciousness in which the person is especially susceptible to suggestion </a:t>
            </a:r>
          </a:p>
          <a:p>
            <a:r>
              <a:rPr lang="en-US" dirty="0" smtClean="0"/>
              <a:t>There are several key steps in inducing hypnosis</a:t>
            </a:r>
          </a:p>
          <a:p>
            <a:pPr lvl="1"/>
            <a:r>
              <a:rPr lang="en-US" dirty="0" smtClean="0"/>
              <a:t>They hypnotist tells the person to focus on what is being said</a:t>
            </a:r>
          </a:p>
          <a:p>
            <a:pPr lvl="1"/>
            <a:r>
              <a:rPr lang="en-US" dirty="0" smtClean="0"/>
              <a:t>The person is told to relax and feel tired</a:t>
            </a:r>
          </a:p>
          <a:p>
            <a:pPr lvl="1"/>
            <a:r>
              <a:rPr lang="en-US" dirty="0" smtClean="0"/>
              <a:t>The hypnotist tells the person to “let go” and accept suggestions easily </a:t>
            </a:r>
          </a:p>
          <a:p>
            <a:pPr lvl="1"/>
            <a:r>
              <a:rPr lang="en-US" dirty="0" smtClean="0"/>
              <a:t>The person is told to use vivid imagination</a:t>
            </a:r>
          </a:p>
          <a:p>
            <a:r>
              <a:rPr lang="en-US" dirty="0" smtClean="0"/>
              <a:t>Key to hypnosis seems to be a heightened state of suggestibility</a:t>
            </a:r>
          </a:p>
          <a:p>
            <a:r>
              <a:rPr lang="en-US" dirty="0" smtClean="0"/>
              <a:t>People can be hypnotized when active and alert, but only if they are willing to be hypnotized</a:t>
            </a:r>
          </a:p>
          <a:p>
            <a:r>
              <a:rPr lang="en-US" dirty="0" smtClean="0"/>
              <a:t>Only 80% of all people can be hypnotized, and only 40% are good hypnotic subjects</a:t>
            </a:r>
          </a:p>
          <a:p>
            <a:r>
              <a:rPr lang="en-US" dirty="0" smtClean="0"/>
              <a:t>People who fantasize a lot, who daydream and have vivid imaginations are more susceptible to hypnosis than others </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Fact or Myth: What Can Hypnosis Really Do?</a:t>
            </a:r>
            <a:endParaRPr lang="en-US" dirty="0"/>
          </a:p>
        </p:txBody>
      </p:sp>
      <p:sp>
        <p:nvSpPr>
          <p:cNvPr id="3" name="Content Placeholder 2"/>
          <p:cNvSpPr>
            <a:spLocks noGrp="1"/>
          </p:cNvSpPr>
          <p:nvPr>
            <p:ph sz="quarter" idx="1"/>
          </p:nvPr>
        </p:nvSpPr>
        <p:spPr>
          <a:xfrm>
            <a:off x="609600" y="1447800"/>
            <a:ext cx="8077200" cy="4572000"/>
          </a:xfrm>
        </p:spPr>
        <p:txBody>
          <a:bodyPr>
            <a:normAutofit fontScale="92500" lnSpcReduction="20000"/>
          </a:bodyPr>
          <a:lstStyle/>
          <a:p>
            <a:r>
              <a:rPr lang="en-US" dirty="0" smtClean="0"/>
              <a:t>Although the popular view is that the hypnotized person is acting involuntarily, the hypnotized person is really the one in control</a:t>
            </a:r>
          </a:p>
          <a:p>
            <a:pPr lvl="1"/>
            <a:r>
              <a:rPr lang="en-US" dirty="0" smtClean="0"/>
              <a:t>The hypnotist may only be a guide into a more relaxed state, while the subject actually hypnotizes himself for herself</a:t>
            </a:r>
          </a:p>
          <a:p>
            <a:r>
              <a:rPr lang="en-US" i="1" dirty="0" smtClean="0"/>
              <a:t>Basic suggestion effect </a:t>
            </a:r>
            <a:endParaRPr lang="en-US" dirty="0" smtClean="0"/>
          </a:p>
          <a:p>
            <a:pPr lvl="1"/>
            <a:r>
              <a:rPr lang="en-US" dirty="0" smtClean="0"/>
              <a:t>People cannot be hypnotized against their will</a:t>
            </a:r>
          </a:p>
          <a:p>
            <a:pPr lvl="1"/>
            <a:r>
              <a:rPr lang="en-US" dirty="0" smtClean="0"/>
              <a:t>When people who are hypnotized act as though their behavior is automatic and out of their control it is probably because hypnosis gives them an excuse to do things they might not otherwise do because the burden of responsibility for their actions falls on the hypnotist </a:t>
            </a:r>
          </a:p>
          <a:p>
            <a:r>
              <a:rPr lang="en-US" dirty="0" smtClean="0"/>
              <a:t>In general hypnosis can help people relax and/or control pain, anxiety, and deal with cravings for food or drugs</a:t>
            </a:r>
          </a:p>
          <a:p>
            <a:r>
              <a:rPr lang="en-US" dirty="0" smtClean="0"/>
              <a:t>Actual physical behavior is harder to change, hypnosis is not as effective at changing eating habits or helping people stop smoking</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772400" cy="1143000"/>
          </a:xfrm>
        </p:spPr>
        <p:txBody>
          <a:bodyPr/>
          <a:lstStyle/>
          <a:p>
            <a:pPr algn="ctr"/>
            <a:r>
              <a:rPr lang="en-US" dirty="0" smtClean="0"/>
              <a:t>Facts About Hypnosis</a:t>
            </a:r>
            <a:endParaRPr lang="en-US" dirty="0"/>
          </a:p>
        </p:txBody>
      </p:sp>
      <p:graphicFrame>
        <p:nvGraphicFramePr>
          <p:cNvPr id="4" name="Content Placeholder 3"/>
          <p:cNvGraphicFramePr>
            <a:graphicFrameLocks noGrp="1"/>
          </p:cNvGraphicFramePr>
          <p:nvPr>
            <p:ph sz="quarter" idx="1"/>
          </p:nvPr>
        </p:nvGraphicFramePr>
        <p:xfrm>
          <a:off x="609600" y="1447800"/>
          <a:ext cx="8077200" cy="4302760"/>
        </p:xfrm>
        <a:graphic>
          <a:graphicData uri="http://schemas.openxmlformats.org/drawingml/2006/table">
            <a:tbl>
              <a:tblPr firstRow="1" bandRow="1">
                <a:tableStyleId>{5C22544A-7EE6-4342-B048-85BDC9FD1C3A}</a:tableStyleId>
              </a:tblPr>
              <a:tblGrid>
                <a:gridCol w="4038600"/>
                <a:gridCol w="4038600"/>
              </a:tblGrid>
              <a:tr h="370840">
                <a:tc>
                  <a:txBody>
                    <a:bodyPr/>
                    <a:lstStyle/>
                    <a:p>
                      <a:r>
                        <a:rPr lang="en-US" dirty="0" smtClean="0"/>
                        <a:t>Hypnosis Can</a:t>
                      </a:r>
                      <a:endParaRPr lang="en-US" dirty="0"/>
                    </a:p>
                  </a:txBody>
                  <a:tcPr/>
                </a:tc>
                <a:tc>
                  <a:txBody>
                    <a:bodyPr/>
                    <a:lstStyle/>
                    <a:p>
                      <a:r>
                        <a:rPr lang="en-US" dirty="0" smtClean="0"/>
                        <a:t>Hypnosis Can’t</a:t>
                      </a:r>
                      <a:endParaRPr lang="en-US" dirty="0"/>
                    </a:p>
                  </a:txBody>
                  <a:tcPr/>
                </a:tc>
              </a:tr>
              <a:tr h="370840">
                <a:tc>
                  <a:txBody>
                    <a:bodyPr/>
                    <a:lstStyle/>
                    <a:p>
                      <a:r>
                        <a:rPr lang="en-US" dirty="0" smtClean="0"/>
                        <a:t>Create amnesia for whatever happens during the hypnotic session, at least for a brief time</a:t>
                      </a:r>
                      <a:endParaRPr lang="en-US" dirty="0"/>
                    </a:p>
                  </a:txBody>
                  <a:tcPr/>
                </a:tc>
                <a:tc>
                  <a:txBody>
                    <a:bodyPr/>
                    <a:lstStyle/>
                    <a:p>
                      <a:r>
                        <a:rPr lang="en-US" dirty="0" smtClean="0"/>
                        <a:t>Give people superhuman strength (people may use their full strength under hypnosis but it is not more than they had before hypnosis)</a:t>
                      </a:r>
                      <a:endParaRPr lang="en-US" dirty="0"/>
                    </a:p>
                  </a:txBody>
                  <a:tcPr/>
                </a:tc>
              </a:tr>
              <a:tr h="370840">
                <a:tc>
                  <a:txBody>
                    <a:bodyPr/>
                    <a:lstStyle/>
                    <a:p>
                      <a:r>
                        <a:rPr lang="en-US" dirty="0" smtClean="0"/>
                        <a:t>Relieve pain by allowing a person to remove conscious attention from the pain</a:t>
                      </a:r>
                      <a:endParaRPr lang="en-US" dirty="0"/>
                    </a:p>
                  </a:txBody>
                  <a:tcPr/>
                </a:tc>
                <a:tc>
                  <a:txBody>
                    <a:bodyPr/>
                    <a:lstStyle/>
                    <a:p>
                      <a:r>
                        <a:rPr lang="en-US" dirty="0" smtClean="0"/>
                        <a:t>Reliably</a:t>
                      </a:r>
                      <a:r>
                        <a:rPr lang="en-US" baseline="0" dirty="0" smtClean="0"/>
                        <a:t> enhance memory (there’s an increased risk of false-memory retrieval because of the suggestible state hypnosis creates)</a:t>
                      </a:r>
                      <a:endParaRPr lang="en-US" dirty="0"/>
                    </a:p>
                  </a:txBody>
                  <a:tcPr/>
                </a:tc>
              </a:tr>
              <a:tr h="370840">
                <a:tc>
                  <a:txBody>
                    <a:bodyPr/>
                    <a:lstStyle/>
                    <a:p>
                      <a:r>
                        <a:rPr lang="en-US" dirty="0" smtClean="0"/>
                        <a:t>Alter sensory perceptions (smell,</a:t>
                      </a:r>
                      <a:r>
                        <a:rPr lang="en-US" baseline="0" dirty="0" smtClean="0"/>
                        <a:t> hearing, vision, time sense, and the ability to see visual illusions can all be affected by hypnosis)</a:t>
                      </a:r>
                      <a:endParaRPr lang="en-US" dirty="0"/>
                    </a:p>
                  </a:txBody>
                  <a:tcPr/>
                </a:tc>
                <a:tc>
                  <a:txBody>
                    <a:bodyPr/>
                    <a:lstStyle/>
                    <a:p>
                      <a:r>
                        <a:rPr lang="en-US" dirty="0" smtClean="0"/>
                        <a:t>Regress people back to childhood (although people may act like children, they do and say things children would not)</a:t>
                      </a:r>
                      <a:endParaRPr lang="en-US" dirty="0"/>
                    </a:p>
                  </a:txBody>
                  <a:tcPr/>
                </a:tc>
              </a:tr>
              <a:tr h="370840">
                <a:tc>
                  <a:txBody>
                    <a:bodyPr/>
                    <a:lstStyle/>
                    <a:p>
                      <a:r>
                        <a:rPr lang="en-US" dirty="0" smtClean="0"/>
                        <a:t>Help people relax in situations that normally would cause them stress, such as flying on an airplane</a:t>
                      </a:r>
                      <a:endParaRPr lang="en-US" dirty="0"/>
                    </a:p>
                  </a:txBody>
                  <a:tcPr/>
                </a:tc>
                <a:tc>
                  <a:txBody>
                    <a:bodyPr/>
                    <a:lstStyle/>
                    <a:p>
                      <a:r>
                        <a:rPr lang="en-US" dirty="0" smtClean="0"/>
                        <a:t>Regress people to some “past life.” There is no scientific</a:t>
                      </a:r>
                      <a:r>
                        <a:rPr lang="en-US" baseline="0" dirty="0" smtClean="0"/>
                        <a:t> evidence for past-life regression</a:t>
                      </a:r>
                      <a:endParaRPr lang="en-US" dirty="0"/>
                    </a:p>
                  </a:txBody>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696464"/>
                </a:solidFill>
              </a:rPr>
              <a:t>Altered States of Consciousness</a:t>
            </a:r>
            <a:endParaRPr lang="en-US" dirty="0"/>
          </a:p>
        </p:txBody>
      </p:sp>
      <p:sp>
        <p:nvSpPr>
          <p:cNvPr id="3" name="Content Placeholder 2"/>
          <p:cNvSpPr>
            <a:spLocks noGrp="1"/>
          </p:cNvSpPr>
          <p:nvPr>
            <p:ph sz="quarter" idx="1"/>
          </p:nvPr>
        </p:nvSpPr>
        <p:spPr/>
        <p:txBody>
          <a:bodyPr>
            <a:normAutofit/>
          </a:bodyPr>
          <a:lstStyle/>
          <a:p>
            <a:r>
              <a:rPr lang="en-US" dirty="0" smtClean="0"/>
              <a:t>There are many forms of altered states of consciousness</a:t>
            </a:r>
          </a:p>
          <a:p>
            <a:pPr lvl="1"/>
            <a:r>
              <a:rPr lang="en-US" dirty="0" smtClean="0"/>
              <a:t>Ex. Daydreaming, being hypnotized, or achieving a meditative state</a:t>
            </a:r>
          </a:p>
          <a:p>
            <a:r>
              <a:rPr lang="en-US" dirty="0" smtClean="0"/>
              <a:t>Being under the influence of certain drugs such as caffeine, tobacco, or alcohol are all examples of altered states </a:t>
            </a:r>
          </a:p>
          <a:p>
            <a:r>
              <a:rPr lang="en-US" dirty="0" smtClean="0"/>
              <a:t>In recent years, there has been a definite rise in the use of stimulants and memory-enhancing drugs to boost cognitive performance in adults</a:t>
            </a:r>
          </a:p>
          <a:p>
            <a:r>
              <a:rPr lang="en-US" dirty="0" smtClean="0"/>
              <a:t>But the most common altered state people experience is sleep</a:t>
            </a:r>
          </a:p>
        </p:txBody>
      </p:sp>
    </p:spTree>
    <p:extLst>
      <p:ext uri="{BB962C8B-B14F-4D97-AF65-F5344CB8AC3E}">
        <p14:creationId xmlns:p14="http://schemas.microsoft.com/office/powerpoint/2010/main" val="41783061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Theories of Hypnosis: Dissociation &amp; The Hidden Observer</a:t>
            </a:r>
            <a:endParaRPr lang="en-US" dirty="0"/>
          </a:p>
        </p:txBody>
      </p:sp>
      <p:sp>
        <p:nvSpPr>
          <p:cNvPr id="3" name="Content Placeholder 2"/>
          <p:cNvSpPr>
            <a:spLocks noGrp="1"/>
          </p:cNvSpPr>
          <p:nvPr>
            <p:ph sz="quarter" idx="1"/>
          </p:nvPr>
        </p:nvSpPr>
        <p:spPr>
          <a:xfrm>
            <a:off x="587991" y="2590800"/>
            <a:ext cx="8077200" cy="3657600"/>
          </a:xfrm>
        </p:spPr>
        <p:txBody>
          <a:bodyPr>
            <a:normAutofit fontScale="92500" lnSpcReduction="10000"/>
          </a:bodyPr>
          <a:lstStyle/>
          <a:p>
            <a:r>
              <a:rPr lang="en-US" dirty="0" smtClean="0"/>
              <a:t>Suggests that hypnosis works only on the immediate conscious mind of a person, while a part of that person’s mind (a “hidden observer”) remains aware of what’s going on</a:t>
            </a:r>
          </a:p>
          <a:p>
            <a:pPr lvl="1"/>
            <a:r>
              <a:rPr lang="en-US" dirty="0" smtClean="0"/>
              <a:t>Same kind of dissociation that occurs when you drive somewhere familiar and then cant remember how you got there</a:t>
            </a:r>
          </a:p>
          <a:p>
            <a:pPr lvl="1"/>
            <a:r>
              <a:rPr lang="en-US" dirty="0" smtClean="0"/>
              <a:t>The conscious part of mind is thinking about something else, while the other part (the hidden observer) is doing the actual driving</a:t>
            </a:r>
          </a:p>
          <a:p>
            <a:r>
              <a:rPr lang="en-US" dirty="0" smtClean="0"/>
              <a:t>In the same way, the hidden part of the mind is aware of the hypnotic subject’s activities and sensations, even though the “hypnotized” part of the mind is unaware</a:t>
            </a:r>
          </a:p>
          <a:p>
            <a:endParaRPr lang="en-US" dirty="0"/>
          </a:p>
        </p:txBody>
      </p:sp>
      <p:pic>
        <p:nvPicPr>
          <p:cNvPr id="4" name="Picture 3"/>
          <p:cNvPicPr>
            <a:picLocks noChangeAspect="1"/>
          </p:cNvPicPr>
          <p:nvPr/>
        </p:nvPicPr>
        <p:blipFill>
          <a:blip r:embed="rId2"/>
          <a:stretch>
            <a:fillRect/>
          </a:stretch>
        </p:blipFill>
        <p:spPr>
          <a:xfrm>
            <a:off x="5486400" y="838177"/>
            <a:ext cx="2009775" cy="1505391"/>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Theories of Hypnosis: Social Role-Playing, Social-Cognitive Explanation</a:t>
            </a:r>
            <a:endParaRPr lang="en-US" dirty="0"/>
          </a:p>
        </p:txBody>
      </p:sp>
      <p:sp>
        <p:nvSpPr>
          <p:cNvPr id="3" name="Content Placeholder 2"/>
          <p:cNvSpPr>
            <a:spLocks noGrp="1"/>
          </p:cNvSpPr>
          <p:nvPr>
            <p:ph sz="quarter" idx="1"/>
          </p:nvPr>
        </p:nvSpPr>
        <p:spPr>
          <a:xfrm>
            <a:off x="533400" y="1447800"/>
            <a:ext cx="8153400" cy="4648200"/>
          </a:xfrm>
        </p:spPr>
        <p:txBody>
          <a:bodyPr>
            <a:normAutofit fontScale="85000" lnSpcReduction="20000"/>
          </a:bodyPr>
          <a:lstStyle/>
          <a:p>
            <a:r>
              <a:rPr lang="en-US" dirty="0" smtClean="0"/>
              <a:t>This theory began with an experiment in which participants who were NOT hypnotized were instructed to behave as if they were</a:t>
            </a:r>
          </a:p>
          <a:p>
            <a:pPr lvl="1"/>
            <a:r>
              <a:rPr lang="en-US" dirty="0" smtClean="0"/>
              <a:t>They had no trouble copying many actions previously thought to require hypnotic state</a:t>
            </a:r>
          </a:p>
          <a:p>
            <a:pPr lvl="1"/>
            <a:r>
              <a:rPr lang="en-US" dirty="0" smtClean="0"/>
              <a:t>Participants who were not familiar with hypnosis, and had no idea what the “role” of a hypnotic subject was supposed to be, could not be hypnotized</a:t>
            </a:r>
          </a:p>
          <a:p>
            <a:r>
              <a:rPr lang="en-US" dirty="0" smtClean="0"/>
              <a:t>Another later study also found that expectancies of the hypnotized person play a big part in how the person responds and what the person does under hypnosis</a:t>
            </a:r>
          </a:p>
          <a:p>
            <a:r>
              <a:rPr lang="en-US" b="1" dirty="0" smtClean="0"/>
              <a:t>Social-cognitive theory of hypnosis </a:t>
            </a:r>
            <a:r>
              <a:rPr lang="en-US" dirty="0" smtClean="0"/>
              <a:t>– assumes that people who are hypnotized are not in an altered state but are merely playing the role expected of them in the situation </a:t>
            </a:r>
          </a:p>
          <a:p>
            <a:pPr lvl="1"/>
            <a:r>
              <a:rPr lang="en-US" dirty="0" smtClean="0"/>
              <a:t>People might believe they are hypnotized, but it is actually just a performance, so good that even the “participants” are unaware that they are role-playing</a:t>
            </a:r>
          </a:p>
          <a:p>
            <a:pPr lvl="1"/>
            <a:r>
              <a:rPr lang="en-US" dirty="0" smtClean="0"/>
              <a:t>Social roles are very powerful influences on behavior</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772400" cy="1143000"/>
          </a:xfrm>
        </p:spPr>
        <p:txBody>
          <a:bodyPr>
            <a:normAutofit fontScale="90000"/>
          </a:bodyPr>
          <a:lstStyle/>
          <a:p>
            <a:r>
              <a:rPr lang="en-US" dirty="0" smtClean="0"/>
              <a:t>Altered States: The Influence of Psychoactive Drugs</a:t>
            </a:r>
            <a:endParaRPr lang="en-US" dirty="0"/>
          </a:p>
        </p:txBody>
      </p:sp>
      <p:sp>
        <p:nvSpPr>
          <p:cNvPr id="3" name="Content Placeholder 2"/>
          <p:cNvSpPr>
            <a:spLocks noGrp="1"/>
          </p:cNvSpPr>
          <p:nvPr>
            <p:ph sz="quarter" idx="1"/>
          </p:nvPr>
        </p:nvSpPr>
        <p:spPr>
          <a:xfrm>
            <a:off x="457200" y="1752600"/>
            <a:ext cx="8229600" cy="4572000"/>
          </a:xfrm>
        </p:spPr>
        <p:txBody>
          <a:bodyPr>
            <a:normAutofit fontScale="92500" lnSpcReduction="10000"/>
          </a:bodyPr>
          <a:lstStyle/>
          <a:p>
            <a:r>
              <a:rPr lang="en-US" b="1" dirty="0" smtClean="0"/>
              <a:t>Psychoactive drugs </a:t>
            </a:r>
            <a:r>
              <a:rPr lang="en-US" dirty="0" smtClean="0"/>
              <a:t>– drugs that alter thinking, perception, and memory </a:t>
            </a:r>
          </a:p>
          <a:p>
            <a:r>
              <a:rPr lang="en-US" dirty="0" smtClean="0"/>
              <a:t>Many psychoactive drugs are very useful and were originally developed to help people</a:t>
            </a:r>
          </a:p>
          <a:p>
            <a:pPr lvl="1"/>
            <a:r>
              <a:rPr lang="en-US" dirty="0" smtClean="0"/>
              <a:t>Sedations for surgeries, easing pain, controlling various conditions such as sleep disorders or attention deficits in children and adults</a:t>
            </a:r>
          </a:p>
          <a:p>
            <a:r>
              <a:rPr lang="en-US" dirty="0" smtClean="0"/>
              <a:t>However, when misused these drugs can pose serious risks to one’s health and may even cause death</a:t>
            </a:r>
          </a:p>
          <a:p>
            <a:pPr lvl="1"/>
            <a:r>
              <a:rPr lang="en-US" dirty="0" smtClean="0"/>
              <a:t>Potential to create either a physical or psychological dependence, both of which can lead to a lifelong pattern of abuse and the risk of taking increasingly larger doses</a:t>
            </a:r>
          </a:p>
          <a:p>
            <a:pPr lvl="1"/>
            <a:r>
              <a:rPr lang="en-US" dirty="0" smtClean="0"/>
              <a:t>Taking larger doses leads to one of the clearest dangers of dependence: a drug overdose</a:t>
            </a:r>
          </a:p>
          <a:p>
            <a:pPr lvl="1"/>
            <a:endParaRPr lang="en-US" dirty="0" smtClean="0"/>
          </a:p>
        </p:txBody>
      </p:sp>
      <p:pic>
        <p:nvPicPr>
          <p:cNvPr id="45058" name="Picture 2" descr="http://t2.gstatic.com/images?q=tbn:ANd9GcRGjS8Y2UV_Zpg7ERfSdpQvJ-T75FrkU5joP1uUD6JoTdBmaK4d"/>
          <p:cNvPicPr>
            <a:picLocks noChangeAspect="1" noChangeArrowheads="1"/>
          </p:cNvPicPr>
          <p:nvPr/>
        </p:nvPicPr>
        <p:blipFill>
          <a:blip r:embed="rId2" cstate="print"/>
          <a:srcRect/>
          <a:stretch>
            <a:fillRect/>
          </a:stretch>
        </p:blipFill>
        <p:spPr bwMode="auto">
          <a:xfrm>
            <a:off x="7162800" y="0"/>
            <a:ext cx="1676399" cy="167640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772400" cy="1143000"/>
          </a:xfrm>
        </p:spPr>
        <p:txBody>
          <a:bodyPr/>
          <a:lstStyle/>
          <a:p>
            <a:r>
              <a:rPr lang="en-US" dirty="0" smtClean="0"/>
              <a:t>Physical Dependence</a:t>
            </a:r>
            <a:endParaRPr lang="en-US" dirty="0"/>
          </a:p>
        </p:txBody>
      </p:sp>
      <p:sp>
        <p:nvSpPr>
          <p:cNvPr id="3" name="Content Placeholder 2"/>
          <p:cNvSpPr>
            <a:spLocks noGrp="1"/>
          </p:cNvSpPr>
          <p:nvPr>
            <p:ph sz="quarter" idx="1"/>
          </p:nvPr>
        </p:nvSpPr>
        <p:spPr>
          <a:xfrm>
            <a:off x="533400" y="1295400"/>
            <a:ext cx="8153400" cy="4876800"/>
          </a:xfrm>
        </p:spPr>
        <p:txBody>
          <a:bodyPr>
            <a:normAutofit fontScale="85000" lnSpcReduction="10000"/>
          </a:bodyPr>
          <a:lstStyle/>
          <a:p>
            <a:r>
              <a:rPr lang="en-US" b="1" dirty="0" smtClean="0"/>
              <a:t>Physical Dependence </a:t>
            </a:r>
            <a:r>
              <a:rPr lang="en-US" dirty="0" smtClean="0"/>
              <a:t>– condition occurring when after using a substance for a period of time a person’s body becomes unable to function normally without the particular drug</a:t>
            </a:r>
          </a:p>
          <a:p>
            <a:r>
              <a:rPr lang="en-US" dirty="0" smtClean="0"/>
              <a:t>Symptoms of physical dependence</a:t>
            </a:r>
          </a:p>
          <a:p>
            <a:pPr lvl="1"/>
            <a:r>
              <a:rPr lang="en-US" b="1" dirty="0" smtClean="0"/>
              <a:t>Drug tolerance </a:t>
            </a:r>
            <a:r>
              <a:rPr lang="en-US" dirty="0" smtClean="0"/>
              <a:t>is one sign of physical dependence</a:t>
            </a:r>
          </a:p>
          <a:p>
            <a:pPr lvl="2"/>
            <a:r>
              <a:rPr lang="en-US" dirty="0" smtClean="0"/>
              <a:t>As the person continues to use the drug, larger and larger doses are needed to achieve the same initial effects of the drug</a:t>
            </a:r>
          </a:p>
          <a:p>
            <a:pPr lvl="1"/>
            <a:r>
              <a:rPr lang="en-US" b="1" dirty="0" smtClean="0"/>
              <a:t>Withdrawal</a:t>
            </a:r>
            <a:r>
              <a:rPr lang="en-US" dirty="0" smtClean="0"/>
              <a:t> is another sign of physical dependence</a:t>
            </a:r>
          </a:p>
          <a:p>
            <a:pPr lvl="2"/>
            <a:r>
              <a:rPr lang="en-US" dirty="0" smtClean="0"/>
              <a:t>Physical symptoms that can include headaches, nausea, severe pain, tremors, crankiness, and dangerously high blood pressure, resulting from a lack of an addictive drug in the body systems</a:t>
            </a:r>
          </a:p>
          <a:p>
            <a:pPr lvl="2"/>
            <a:r>
              <a:rPr lang="en-US" dirty="0" smtClean="0"/>
              <a:t>These symptoms occur because the body is trying adjust to the absence of the drug </a:t>
            </a:r>
          </a:p>
          <a:p>
            <a:pPr lvl="1"/>
            <a:r>
              <a:rPr lang="en-US" dirty="0" smtClean="0"/>
              <a:t>Many users will take more of the drug to alleviate the symptoms of withdrawal</a:t>
            </a:r>
          </a:p>
          <a:p>
            <a:pPr lvl="2"/>
            <a:r>
              <a:rPr lang="en-US" dirty="0" smtClean="0"/>
              <a:t>This is an example of </a:t>
            </a:r>
            <a:r>
              <a:rPr lang="en-US" b="1" i="1" dirty="0" smtClean="0"/>
              <a:t>negative reinforcement</a:t>
            </a:r>
            <a:r>
              <a:rPr lang="en-US" dirty="0" smtClean="0"/>
              <a:t>: the tendency to continue a behavior that leads to the removal of or escape from unpleasant circumstances or sensations </a:t>
            </a:r>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Psychological Dependence</a:t>
            </a:r>
            <a:endParaRPr lang="en-US" dirty="0"/>
          </a:p>
        </p:txBody>
      </p:sp>
      <p:sp>
        <p:nvSpPr>
          <p:cNvPr id="3" name="Content Placeholder 2"/>
          <p:cNvSpPr>
            <a:spLocks noGrp="1"/>
          </p:cNvSpPr>
          <p:nvPr>
            <p:ph sz="quarter" idx="1"/>
          </p:nvPr>
        </p:nvSpPr>
        <p:spPr>
          <a:xfrm>
            <a:off x="457200" y="1524000"/>
            <a:ext cx="7772400" cy="4572000"/>
          </a:xfrm>
        </p:spPr>
        <p:txBody>
          <a:bodyPr>
            <a:normAutofit fontScale="85000" lnSpcReduction="10000"/>
          </a:bodyPr>
          <a:lstStyle/>
          <a:p>
            <a:r>
              <a:rPr lang="en-US" b="1" dirty="0" smtClean="0"/>
              <a:t>Psychological Dependence </a:t>
            </a:r>
            <a:r>
              <a:rPr lang="en-US" dirty="0" smtClean="0"/>
              <a:t>– the feeling that a drug is needed to continue a feeling of emotional or psychological well-being</a:t>
            </a:r>
          </a:p>
          <a:p>
            <a:r>
              <a:rPr lang="en-US" dirty="0" smtClean="0"/>
              <a:t>The body physically may not need or crave the drug, and people may not experience the symptoms of physical withdrawal or tolerance, but they continue to use the drug because they </a:t>
            </a:r>
            <a:r>
              <a:rPr lang="en-US" b="1" i="1" dirty="0" smtClean="0"/>
              <a:t>think</a:t>
            </a:r>
            <a:r>
              <a:rPr lang="en-US" b="1" dirty="0" smtClean="0"/>
              <a:t> </a:t>
            </a:r>
            <a:r>
              <a:rPr lang="en-US" dirty="0" smtClean="0"/>
              <a:t>they need it</a:t>
            </a:r>
          </a:p>
          <a:p>
            <a:pPr lvl="1"/>
            <a:r>
              <a:rPr lang="en-US" dirty="0" smtClean="0"/>
              <a:t>The rewarding properties of using the drug cause a dependency to develop</a:t>
            </a:r>
          </a:p>
          <a:p>
            <a:pPr lvl="1"/>
            <a:r>
              <a:rPr lang="en-US" dirty="0" smtClean="0"/>
              <a:t>This is an example of </a:t>
            </a:r>
            <a:r>
              <a:rPr lang="en-US" b="1" i="1" dirty="0" smtClean="0"/>
              <a:t>positive reinforcement</a:t>
            </a:r>
            <a:r>
              <a:rPr lang="en-US" dirty="0" smtClean="0"/>
              <a:t>: the tendency of a behavior to strengthen when followed by pleasurable consequences </a:t>
            </a:r>
          </a:p>
          <a:p>
            <a:r>
              <a:rPr lang="en-US" b="1" dirty="0" smtClean="0"/>
              <a:t>ANY</a:t>
            </a:r>
            <a:r>
              <a:rPr lang="en-US" dirty="0" smtClean="0"/>
              <a:t> drug can become a focus of psychological dependence</a:t>
            </a:r>
          </a:p>
          <a:p>
            <a:pPr lvl="1"/>
            <a:r>
              <a:rPr lang="en-US" dirty="0" smtClean="0"/>
              <a:t>Because there is no withdrawal to go through or recover from, psychological dependencies can last forever</a:t>
            </a:r>
          </a:p>
          <a:p>
            <a:pPr lvl="1"/>
            <a:r>
              <a:rPr lang="en-US" dirty="0" smtClean="0"/>
              <a:t>Ex. Some people who gave up smoking marijuana decades ago still say the craving returns every now and then </a:t>
            </a:r>
            <a:endParaRPr lang="en-US" dirty="0"/>
          </a:p>
        </p:txBody>
      </p:sp>
      <p:pic>
        <p:nvPicPr>
          <p:cNvPr id="4" name="Picture 2" descr="http://t0.gstatic.com/images?q=tbn:ANd9GcQMQCZj1xModGXtMzzLWMwVLdU50GIwh3OrpQhMkmGtpQrUqxxBqA"/>
          <p:cNvPicPr>
            <a:picLocks noChangeAspect="1" noChangeArrowheads="1"/>
          </p:cNvPicPr>
          <p:nvPr/>
        </p:nvPicPr>
        <p:blipFill>
          <a:blip r:embed="rId2" cstate="print"/>
          <a:srcRect/>
          <a:stretch>
            <a:fillRect/>
          </a:stretch>
        </p:blipFill>
        <p:spPr bwMode="auto">
          <a:xfrm>
            <a:off x="7543800" y="228600"/>
            <a:ext cx="1219200" cy="1280439"/>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Drugs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The effect of a particular drug depends on the </a:t>
            </a:r>
            <a:r>
              <a:rPr lang="en-US" b="1" dirty="0" smtClean="0"/>
              <a:t>category</a:t>
            </a:r>
            <a:r>
              <a:rPr lang="en-US" dirty="0" smtClean="0"/>
              <a:t> to which it belongs and the particular </a:t>
            </a:r>
            <a:r>
              <a:rPr lang="en-US" b="1" dirty="0" smtClean="0"/>
              <a:t>neurotransmitter</a:t>
            </a:r>
            <a:r>
              <a:rPr lang="en-US" dirty="0" smtClean="0"/>
              <a:t> the drug affects</a:t>
            </a:r>
          </a:p>
          <a:p>
            <a:r>
              <a:rPr lang="en-US" dirty="0" smtClean="0"/>
              <a:t>Categories of drugs</a:t>
            </a:r>
          </a:p>
          <a:p>
            <a:pPr lvl="1"/>
            <a:r>
              <a:rPr lang="en-US" b="1" dirty="0" smtClean="0"/>
              <a:t>Stimulants</a:t>
            </a:r>
            <a:r>
              <a:rPr lang="en-US" dirty="0" smtClean="0"/>
              <a:t> – drugs that increase the functioning of the nervous system</a:t>
            </a:r>
          </a:p>
          <a:p>
            <a:pPr lvl="1"/>
            <a:r>
              <a:rPr lang="en-US" b="1" dirty="0" smtClean="0"/>
              <a:t>Depressants</a:t>
            </a:r>
            <a:r>
              <a:rPr lang="en-US" dirty="0" smtClean="0"/>
              <a:t> – drugs that decrease the functioning of the nervous system</a:t>
            </a:r>
          </a:p>
          <a:p>
            <a:pPr lvl="1"/>
            <a:r>
              <a:rPr lang="en-US" b="1" dirty="0" smtClean="0"/>
              <a:t>Narcotics</a:t>
            </a:r>
            <a:r>
              <a:rPr lang="en-US" dirty="0" smtClean="0"/>
              <a:t> (opioids) – painkilling depressant drugs derived from the opium poppy</a:t>
            </a:r>
          </a:p>
          <a:p>
            <a:pPr lvl="1"/>
            <a:r>
              <a:rPr lang="en-US" b="1" dirty="0" smtClean="0"/>
              <a:t>Hallucinogenics </a:t>
            </a:r>
            <a:r>
              <a:rPr lang="en-US" dirty="0" smtClean="0"/>
              <a:t>– drugs that alter perceptions and may cause hallucinations </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143000"/>
          </a:xfrm>
        </p:spPr>
        <p:txBody>
          <a:bodyPr/>
          <a:lstStyle/>
          <a:p>
            <a:r>
              <a:rPr lang="en-US" dirty="0" smtClean="0"/>
              <a:t>Drug Interactions</a:t>
            </a:r>
            <a:endParaRPr lang="en-US" dirty="0"/>
          </a:p>
        </p:txBody>
      </p:sp>
      <p:sp>
        <p:nvSpPr>
          <p:cNvPr id="3" name="Content Placeholder 2"/>
          <p:cNvSpPr>
            <a:spLocks noGrp="1"/>
          </p:cNvSpPr>
          <p:nvPr>
            <p:ph sz="quarter" idx="1"/>
          </p:nvPr>
        </p:nvSpPr>
        <p:spPr>
          <a:xfrm>
            <a:off x="381000" y="1524000"/>
            <a:ext cx="8001000" cy="5029200"/>
          </a:xfrm>
        </p:spPr>
        <p:txBody>
          <a:bodyPr>
            <a:normAutofit/>
          </a:bodyPr>
          <a:lstStyle/>
          <a:p>
            <a:pPr marL="274320" lvl="1" indent="-274320">
              <a:spcBef>
                <a:spcPts val="580"/>
              </a:spcBef>
              <a:buClr>
                <a:schemeClr val="accent1"/>
              </a:buClr>
            </a:pPr>
            <a:r>
              <a:rPr lang="en-US" dirty="0" smtClean="0"/>
              <a:t>Drug interactions are extremely dangerous</a:t>
            </a:r>
          </a:p>
          <a:p>
            <a:pPr marL="274320" lvl="1" indent="-274320">
              <a:spcBef>
                <a:spcPts val="580"/>
              </a:spcBef>
              <a:buClr>
                <a:schemeClr val="accent1"/>
              </a:buClr>
            </a:pPr>
            <a:r>
              <a:rPr lang="en-US" dirty="0" smtClean="0"/>
              <a:t>Stimulants taken with other stimulants or depressants taken with other depressants, or stimulants with depressants </a:t>
            </a:r>
          </a:p>
          <a:p>
            <a:pPr marL="274320" lvl="1" indent="-274320">
              <a:spcBef>
                <a:spcPts val="580"/>
              </a:spcBef>
              <a:buClr>
                <a:schemeClr val="accent1"/>
              </a:buClr>
            </a:pPr>
            <a:r>
              <a:rPr lang="en-US" dirty="0" smtClean="0"/>
              <a:t>A single dose in and of itself may not be deadly, but if a stimulant, like amphetamine is taken with another stimulant, like </a:t>
            </a:r>
            <a:r>
              <a:rPr lang="en-US" dirty="0" err="1" smtClean="0"/>
              <a:t>cocane</a:t>
            </a:r>
            <a:r>
              <a:rPr lang="en-US" dirty="0" smtClean="0"/>
              <a:t>, can result in cardiac arrest</a:t>
            </a:r>
          </a:p>
          <a:p>
            <a:pPr marL="274320" lvl="1" indent="-274320">
              <a:spcBef>
                <a:spcPts val="580"/>
              </a:spcBef>
              <a:buClr>
                <a:schemeClr val="accent1"/>
              </a:buClr>
            </a:pPr>
            <a:r>
              <a:rPr lang="en-US" dirty="0" smtClean="0"/>
              <a:t>Doses of depressants taken in combination, such as painkillers with antidepressants, can essentially “relax” the body into a coma or death</a:t>
            </a:r>
          </a:p>
          <a:p>
            <a:pPr marL="548640" lvl="2" indent="-274320">
              <a:spcBef>
                <a:spcPts val="580"/>
              </a:spcBef>
              <a:buClr>
                <a:schemeClr val="accent1"/>
              </a:buClr>
            </a:pPr>
            <a:r>
              <a:rPr lang="en-US" dirty="0" smtClean="0"/>
              <a:t>Ex. Actor Heath Ledger died on January 22, 2010, from an accidental drug interaction, there were 6 different types of depressant drugs found in his system including </a:t>
            </a:r>
            <a:r>
              <a:rPr lang="en-US" dirty="0"/>
              <a:t>OxyContin, Vicodin </a:t>
            </a:r>
            <a:r>
              <a:rPr lang="en-US" dirty="0" smtClean="0"/>
              <a:t>(</a:t>
            </a:r>
            <a:r>
              <a:rPr lang="en-US" dirty="0" smtClean="0"/>
              <a:t>painkillers), </a:t>
            </a:r>
            <a:r>
              <a:rPr lang="en-US" dirty="0" smtClean="0"/>
              <a:t>Valium, Xanax (antidepressant/anxiety), </a:t>
            </a:r>
            <a:r>
              <a:rPr lang="en-US" dirty="0" err="1" smtClean="0"/>
              <a:t>Restoril</a:t>
            </a:r>
            <a:r>
              <a:rPr lang="en-US" dirty="0" smtClean="0"/>
              <a:t>, and Unisom (sleeping pills)</a:t>
            </a:r>
            <a:endParaRPr lang="en-US" dirty="0"/>
          </a:p>
        </p:txBody>
      </p:sp>
      <p:pic>
        <p:nvPicPr>
          <p:cNvPr id="94210" name="Picture 2" descr="http://t3.gstatic.com/images?q=tbn:ANd9GcTKKXs2_Nkyd9DSJ2dUzqwRaVo52HL8yo9BuFcDeBO1o83rdkdfqQ"/>
          <p:cNvPicPr>
            <a:picLocks noChangeAspect="1" noChangeArrowheads="1"/>
          </p:cNvPicPr>
          <p:nvPr/>
        </p:nvPicPr>
        <p:blipFill>
          <a:blip r:embed="rId2" cstate="print"/>
          <a:srcRect/>
          <a:stretch>
            <a:fillRect/>
          </a:stretch>
        </p:blipFill>
        <p:spPr bwMode="auto">
          <a:xfrm>
            <a:off x="6705600" y="228600"/>
            <a:ext cx="1295400" cy="1617639"/>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Stimulants</a:t>
            </a:r>
            <a:endParaRPr lang="en-US" dirty="0"/>
          </a:p>
        </p:txBody>
      </p:sp>
      <p:sp>
        <p:nvSpPr>
          <p:cNvPr id="3" name="Content Placeholder 2"/>
          <p:cNvSpPr>
            <a:spLocks noGrp="1"/>
          </p:cNvSpPr>
          <p:nvPr>
            <p:ph sz="quarter" idx="1"/>
          </p:nvPr>
        </p:nvSpPr>
        <p:spPr/>
        <p:txBody>
          <a:bodyPr/>
          <a:lstStyle/>
          <a:p>
            <a:r>
              <a:rPr lang="en-US" dirty="0" smtClean="0"/>
              <a:t>Cause either the sympathetic division or the central nervous system (or both) to increase levels of functioning, at least temporarily </a:t>
            </a:r>
          </a:p>
          <a:p>
            <a:r>
              <a:rPr lang="en-US" dirty="0" smtClean="0"/>
              <a:t>In simple terms, stimulants “speed up” the nervous system</a:t>
            </a:r>
          </a:p>
          <a:p>
            <a:pPr lvl="1"/>
            <a:r>
              <a:rPr lang="en-US" dirty="0" smtClean="0"/>
              <a:t>The heart may beat faster and/or the brain may work faster</a:t>
            </a:r>
          </a:p>
          <a:p>
            <a:r>
              <a:rPr lang="en-US" dirty="0" smtClean="0"/>
              <a:t>Types of stimulants</a:t>
            </a:r>
          </a:p>
          <a:p>
            <a:pPr lvl="1"/>
            <a:r>
              <a:rPr lang="en-US" dirty="0" smtClean="0"/>
              <a:t>Amphetamines </a:t>
            </a:r>
          </a:p>
          <a:p>
            <a:pPr lvl="1"/>
            <a:r>
              <a:rPr lang="en-US" dirty="0" smtClean="0"/>
              <a:t>Cocaine</a:t>
            </a:r>
          </a:p>
          <a:p>
            <a:pPr lvl="1"/>
            <a:r>
              <a:rPr lang="en-US" dirty="0" smtClean="0"/>
              <a:t>Nicotine</a:t>
            </a:r>
          </a:p>
          <a:p>
            <a:pPr lvl="1"/>
            <a:r>
              <a:rPr lang="en-US" dirty="0" smtClean="0"/>
              <a:t>Caffeine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1695" y="3733801"/>
            <a:ext cx="1436530" cy="1160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7970" y="3842956"/>
            <a:ext cx="1752600" cy="1051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7970" y="5562600"/>
            <a:ext cx="1462087" cy="978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5007848"/>
            <a:ext cx="1262063" cy="1569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Amphetamines</a:t>
            </a:r>
            <a:endParaRPr lang="en-US" dirty="0"/>
          </a:p>
        </p:txBody>
      </p:sp>
      <p:sp>
        <p:nvSpPr>
          <p:cNvPr id="3" name="Content Placeholder 2"/>
          <p:cNvSpPr>
            <a:spLocks noGrp="1"/>
          </p:cNvSpPr>
          <p:nvPr>
            <p:ph sz="quarter" idx="1"/>
          </p:nvPr>
        </p:nvSpPr>
        <p:spPr>
          <a:xfrm>
            <a:off x="685800" y="1676400"/>
            <a:ext cx="8001000" cy="4800600"/>
          </a:xfrm>
        </p:spPr>
        <p:txBody>
          <a:bodyPr>
            <a:normAutofit fontScale="77500" lnSpcReduction="20000"/>
          </a:bodyPr>
          <a:lstStyle/>
          <a:p>
            <a:r>
              <a:rPr lang="en-US" dirty="0" smtClean="0"/>
              <a:t>Stimulants that are synthesized (made) in laboratories rather than being found in nature</a:t>
            </a:r>
          </a:p>
          <a:p>
            <a:pPr lvl="1"/>
            <a:r>
              <a:rPr lang="en-US" dirty="0" smtClean="0"/>
              <a:t>Including Benzedrine, </a:t>
            </a:r>
            <a:r>
              <a:rPr lang="en-US" dirty="0" err="1" smtClean="0"/>
              <a:t>Methedrine</a:t>
            </a:r>
            <a:r>
              <a:rPr lang="en-US" dirty="0" smtClean="0"/>
              <a:t>, Dexedrine, </a:t>
            </a:r>
            <a:r>
              <a:rPr lang="en-US" dirty="0" err="1" smtClean="0"/>
              <a:t>Dextroamphetamine</a:t>
            </a:r>
            <a:r>
              <a:rPr lang="en-US" dirty="0" smtClean="0"/>
              <a:t>, and Methylphenidate</a:t>
            </a:r>
          </a:p>
          <a:p>
            <a:r>
              <a:rPr lang="en-US" dirty="0" smtClean="0"/>
              <a:t>Some truck drivers use amphetamines to stay awake while driving long hours, and many doctors used to prescribe them as diet pills to over weight people</a:t>
            </a:r>
          </a:p>
          <a:p>
            <a:r>
              <a:rPr lang="en-US" dirty="0" smtClean="0"/>
              <a:t>Sometimes used to treat attention-deficit/hyperactivity disorder (</a:t>
            </a:r>
            <a:r>
              <a:rPr lang="en-US" dirty="0" err="1" smtClean="0"/>
              <a:t>Adderall</a:t>
            </a:r>
            <a:r>
              <a:rPr lang="en-US" dirty="0" smtClean="0"/>
              <a:t>, Ritalin, </a:t>
            </a:r>
            <a:r>
              <a:rPr lang="en-US" dirty="0" err="1" smtClean="0"/>
              <a:t>Vyvanse</a:t>
            </a:r>
            <a:r>
              <a:rPr lang="en-US" dirty="0" smtClean="0"/>
              <a:t>)</a:t>
            </a:r>
          </a:p>
          <a:p>
            <a:r>
              <a:rPr lang="en-US" dirty="0" smtClean="0"/>
              <a:t>Like other stimulants, amphetamines cause the sympathetic nervous system to go into overdrive</a:t>
            </a:r>
          </a:p>
          <a:p>
            <a:pPr lvl="1"/>
            <a:r>
              <a:rPr lang="en-US" dirty="0" smtClean="0"/>
              <a:t>Don’t give people extra energy but cause people to burn off what energy reserves they do have</a:t>
            </a:r>
          </a:p>
          <a:p>
            <a:r>
              <a:rPr lang="en-US" dirty="0" smtClean="0"/>
              <a:t>They also depress appetite, which is another function of the sympathetic division </a:t>
            </a:r>
          </a:p>
          <a:p>
            <a:pPr lvl="1"/>
            <a:r>
              <a:rPr lang="en-US" dirty="0" smtClean="0"/>
              <a:t>When the energy reserves are exhausted, or the drug wears off, a “crash” is inevitable </a:t>
            </a:r>
            <a:endParaRPr lang="en-US" dirty="0"/>
          </a:p>
        </p:txBody>
      </p:sp>
      <p:pic>
        <p:nvPicPr>
          <p:cNvPr id="58370" name="Picture 2" descr="http://t0.gstatic.com/images?q=tbn:ANd9GcQCj7YoGRhby7cMAFMdCYy4KTZM0eOaaxj91feEjOzLBmhqsKj7hA"/>
          <p:cNvPicPr>
            <a:picLocks noChangeAspect="1" noChangeArrowheads="1"/>
          </p:cNvPicPr>
          <p:nvPr/>
        </p:nvPicPr>
        <p:blipFill>
          <a:blip r:embed="rId2" cstate="print"/>
          <a:srcRect/>
          <a:stretch>
            <a:fillRect/>
          </a:stretch>
        </p:blipFill>
        <p:spPr bwMode="auto">
          <a:xfrm>
            <a:off x="5410200" y="304800"/>
            <a:ext cx="1524000" cy="1088571"/>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Amphetamines</a:t>
            </a:r>
            <a:endParaRPr lang="en-US" dirty="0"/>
          </a:p>
        </p:txBody>
      </p:sp>
      <p:sp>
        <p:nvSpPr>
          <p:cNvPr id="3" name="Content Placeholder 2"/>
          <p:cNvSpPr>
            <a:spLocks noGrp="1"/>
          </p:cNvSpPr>
          <p:nvPr>
            <p:ph sz="quarter" idx="1"/>
          </p:nvPr>
        </p:nvSpPr>
        <p:spPr>
          <a:xfrm>
            <a:off x="685800" y="1447800"/>
            <a:ext cx="8001000" cy="4724400"/>
          </a:xfrm>
        </p:spPr>
        <p:txBody>
          <a:bodyPr>
            <a:normAutofit fontScale="77500" lnSpcReduction="20000"/>
          </a:bodyPr>
          <a:lstStyle/>
          <a:p>
            <a:r>
              <a:rPr lang="en-US" dirty="0" smtClean="0"/>
              <a:t>When the inevitable “crash” or depression comes, the tendency is to take more pills to get back “up”</a:t>
            </a:r>
          </a:p>
          <a:p>
            <a:pPr lvl="1"/>
            <a:r>
              <a:rPr lang="en-US" dirty="0" smtClean="0"/>
              <a:t>This is why people who take amphetamines often develop a physical dependency on the drug and quickly develop a tolerance</a:t>
            </a:r>
          </a:p>
          <a:p>
            <a:r>
              <a:rPr lang="en-US" dirty="0" smtClean="0"/>
              <a:t>The person taking these pills finds that it takes more and more pills to get the same stimulant effect (tolerance)</a:t>
            </a:r>
          </a:p>
          <a:p>
            <a:pPr lvl="1"/>
            <a:r>
              <a:rPr lang="en-US" dirty="0" smtClean="0"/>
              <a:t>Doses can easily become toxic and deadly </a:t>
            </a:r>
          </a:p>
          <a:p>
            <a:r>
              <a:rPr lang="en-US" dirty="0" smtClean="0"/>
              <a:t>Nausea, vomiting, high blood pressure, and strokes are possible, as well as a state called “amphetamine psychosis”</a:t>
            </a:r>
          </a:p>
          <a:p>
            <a:pPr lvl="1"/>
            <a:r>
              <a:rPr lang="en-US" dirty="0" smtClean="0"/>
              <a:t>A condition that causes addicts to become delusional (losing contact with reality) and paranoid</a:t>
            </a:r>
          </a:p>
          <a:p>
            <a:pPr lvl="1"/>
            <a:r>
              <a:rPr lang="en-US" dirty="0" smtClean="0"/>
              <a:t>They think people are out to “get” them and violence is likely, both against the self and others </a:t>
            </a:r>
          </a:p>
          <a:p>
            <a:r>
              <a:rPr lang="en-US" dirty="0" smtClean="0"/>
              <a:t>Amphetamines are also used to treat narcolepsy and are still used as diet pills, but only on a short-term basis and under strict medical supervision</a:t>
            </a:r>
          </a:p>
          <a:p>
            <a:r>
              <a:rPr lang="en-US" dirty="0" smtClean="0"/>
              <a:t>Methamphetamine is a form typically abused by “recreational” drug users</a:t>
            </a:r>
          </a:p>
          <a:p>
            <a:pPr lvl="1"/>
            <a:r>
              <a:rPr lang="en-US" dirty="0" smtClean="0"/>
              <a:t>It has powerful effects </a:t>
            </a:r>
            <a:r>
              <a:rPr lang="en-US" dirty="0" smtClean="0">
                <a:hlinkClick r:id="rId2"/>
              </a:rPr>
              <a:t>http://www.youtube.com/watch?v=F8gB-_4-1EE</a:t>
            </a:r>
            <a:r>
              <a:rPr lang="en-US" dirty="0" smtClean="0"/>
              <a:t> </a:t>
            </a:r>
            <a:endParaRPr lang="en-US" dirty="0"/>
          </a:p>
        </p:txBody>
      </p:sp>
      <p:pic>
        <p:nvPicPr>
          <p:cNvPr id="4" name="Picture 2" descr="http://t0.gstatic.com/images?q=tbn:ANd9GcQCj7YoGRhby7cMAFMdCYy4KTZM0eOaaxj91feEjOzLBmhqsKj7hA"/>
          <p:cNvPicPr>
            <a:picLocks noChangeAspect="1" noChangeArrowheads="1"/>
          </p:cNvPicPr>
          <p:nvPr/>
        </p:nvPicPr>
        <p:blipFill>
          <a:blip r:embed="rId3" cstate="print"/>
          <a:srcRect/>
          <a:stretch>
            <a:fillRect/>
          </a:stretch>
        </p:blipFill>
        <p:spPr bwMode="auto">
          <a:xfrm>
            <a:off x="5410200" y="228600"/>
            <a:ext cx="1524000" cy="1088571"/>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772400" cy="1143000"/>
          </a:xfrm>
        </p:spPr>
        <p:txBody>
          <a:bodyPr/>
          <a:lstStyle/>
          <a:p>
            <a:r>
              <a:rPr lang="en-US" dirty="0" smtClean="0"/>
              <a:t>Altered States: The Biology of Sleep</a:t>
            </a:r>
            <a:endParaRPr lang="en-US" dirty="0"/>
          </a:p>
        </p:txBody>
      </p:sp>
      <p:sp>
        <p:nvSpPr>
          <p:cNvPr id="3" name="Content Placeholder 2"/>
          <p:cNvSpPr>
            <a:spLocks noGrp="1"/>
          </p:cNvSpPr>
          <p:nvPr>
            <p:ph sz="quarter" idx="1"/>
          </p:nvPr>
        </p:nvSpPr>
        <p:spPr>
          <a:xfrm>
            <a:off x="609600" y="1447800"/>
            <a:ext cx="8077200" cy="4572000"/>
          </a:xfrm>
        </p:spPr>
        <p:txBody>
          <a:bodyPr>
            <a:normAutofit fontScale="77500" lnSpcReduction="20000"/>
          </a:bodyPr>
          <a:lstStyle/>
          <a:p>
            <a:r>
              <a:rPr lang="en-US" dirty="0" smtClean="0"/>
              <a:t>People can try to stay awake, and sometimes they may go for a while without sleep, but eventually they </a:t>
            </a:r>
            <a:r>
              <a:rPr lang="en-US" i="1" dirty="0" smtClean="0"/>
              <a:t>must </a:t>
            </a:r>
            <a:r>
              <a:rPr lang="en-US" dirty="0" smtClean="0"/>
              <a:t>sleep</a:t>
            </a:r>
          </a:p>
          <a:p>
            <a:r>
              <a:rPr lang="en-US" dirty="0" smtClean="0"/>
              <a:t>One reason for this is that sleep is one of the body’s </a:t>
            </a:r>
            <a:r>
              <a:rPr lang="en-US" i="1" dirty="0" smtClean="0"/>
              <a:t>biological rhythms</a:t>
            </a:r>
            <a:r>
              <a:rPr lang="en-US" dirty="0" smtClean="0"/>
              <a:t>, natural cycles of activity that the body must go through</a:t>
            </a:r>
          </a:p>
          <a:p>
            <a:pPr lvl="1"/>
            <a:r>
              <a:rPr lang="en-US" dirty="0" smtClean="0"/>
              <a:t>Some rhythms are monthly (ex. cycle of a woman’s menstruation) and some are far shorter (ex. heart beat)</a:t>
            </a:r>
          </a:p>
          <a:p>
            <a:r>
              <a:rPr lang="en-US" dirty="0" smtClean="0"/>
              <a:t>But many biological rhythms occur on a daily basis, like the rise and fall of blood pressure and body temperature or the production of certain body chemicals</a:t>
            </a:r>
          </a:p>
          <a:p>
            <a:r>
              <a:rPr lang="en-US" dirty="0" smtClean="0"/>
              <a:t>The sleep-wake cycle is a </a:t>
            </a:r>
            <a:r>
              <a:rPr lang="en-US" b="1" dirty="0" smtClean="0"/>
              <a:t>circadian rhythm</a:t>
            </a:r>
            <a:endParaRPr lang="en-US" dirty="0" smtClean="0"/>
          </a:p>
          <a:p>
            <a:pPr lvl="1"/>
            <a:r>
              <a:rPr lang="en-US" b="1" dirty="0" smtClean="0"/>
              <a:t>Circadian rhythm </a:t>
            </a:r>
            <a:r>
              <a:rPr lang="en-US" dirty="0" smtClean="0"/>
              <a:t>– a cycle of bodily rhythm that occurs over a 24-hour period</a:t>
            </a:r>
          </a:p>
          <a:p>
            <a:r>
              <a:rPr lang="en-US" dirty="0" smtClean="0"/>
              <a:t>For most people, this means that they will experience several hours of sleep at least once during every 24-hour period</a:t>
            </a:r>
          </a:p>
          <a:p>
            <a:r>
              <a:rPr lang="en-US" dirty="0" smtClean="0"/>
              <a:t>The sleep-wake cycle is ultimately controlled by the brain, specifically by an area within the hypothalamus</a:t>
            </a:r>
          </a:p>
        </p:txBody>
      </p:sp>
      <p:pic>
        <p:nvPicPr>
          <p:cNvPr id="1026" name="Picture 2" descr="http://t0.gstatic.com/images?q=tbn:ANd9GcTv8QQx2DKXMiDyNPPDJX34FHFF4kp5eRkyYidn7IH6caIJC_g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7200" y="545052"/>
            <a:ext cx="775699" cy="581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90548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Cocaine</a:t>
            </a:r>
            <a:endParaRPr lang="en-US" dirty="0"/>
          </a:p>
        </p:txBody>
      </p:sp>
      <p:sp>
        <p:nvSpPr>
          <p:cNvPr id="3" name="Content Placeholder 2"/>
          <p:cNvSpPr>
            <a:spLocks noGrp="1"/>
          </p:cNvSpPr>
          <p:nvPr>
            <p:ph sz="quarter" idx="1"/>
          </p:nvPr>
        </p:nvSpPr>
        <p:spPr>
          <a:xfrm>
            <a:off x="609600" y="1752600"/>
            <a:ext cx="8001000" cy="4572000"/>
          </a:xfrm>
        </p:spPr>
        <p:txBody>
          <a:bodyPr>
            <a:normAutofit fontScale="92500" lnSpcReduction="20000"/>
          </a:bodyPr>
          <a:lstStyle/>
          <a:p>
            <a:r>
              <a:rPr lang="en-US" dirty="0" smtClean="0"/>
              <a:t>Unlike amphetamines – cocaine is a natural drug found in coca plant leaves</a:t>
            </a:r>
          </a:p>
          <a:p>
            <a:r>
              <a:rPr lang="en-US" dirty="0" smtClean="0"/>
              <a:t>Produces feelings of euphoria, energy, power, and also deadens pain and suppresses the appetite</a:t>
            </a:r>
          </a:p>
          <a:p>
            <a:r>
              <a:rPr lang="en-US" dirty="0" smtClean="0"/>
              <a:t>Was used fairly liberally by both doctors and dentists as a painkiller and numbing agent near the end of the 19</a:t>
            </a:r>
            <a:r>
              <a:rPr lang="en-US" baseline="30000" dirty="0" smtClean="0"/>
              <a:t>th</a:t>
            </a:r>
            <a:r>
              <a:rPr lang="en-US" dirty="0" smtClean="0"/>
              <a:t> century and beginning of the 20</a:t>
            </a:r>
            <a:r>
              <a:rPr lang="en-US" baseline="30000" dirty="0" smtClean="0"/>
              <a:t>th</a:t>
            </a:r>
            <a:r>
              <a:rPr lang="en-US" dirty="0" smtClean="0"/>
              <a:t> century, until its addictive and deadly qualities became known</a:t>
            </a:r>
          </a:p>
          <a:p>
            <a:r>
              <a:rPr lang="en-US" dirty="0" smtClean="0"/>
              <a:t>Many patent medicines contained very small traces of cocaine</a:t>
            </a:r>
          </a:p>
          <a:p>
            <a:pPr lvl="1"/>
            <a:r>
              <a:rPr lang="en-US" dirty="0" smtClean="0"/>
              <a:t>Including the now famous Coca-Cola (which was originally marketed as a nerve tonic)</a:t>
            </a:r>
          </a:p>
          <a:p>
            <a:pPr lvl="1"/>
            <a:r>
              <a:rPr lang="en-US" dirty="0" smtClean="0"/>
              <a:t>However, even in 1902 there wasn’t enough cocaine in a bottle of cola to affect a fly, and all traces were removed by 1929</a:t>
            </a:r>
          </a:p>
          <a:p>
            <a:r>
              <a:rPr lang="en-US" dirty="0" smtClean="0"/>
              <a:t>start at 3 </a:t>
            </a:r>
            <a:r>
              <a:rPr lang="en-US" dirty="0" err="1" smtClean="0"/>
              <a:t>mins</a:t>
            </a:r>
            <a:r>
              <a:rPr lang="en-US" dirty="0" smtClean="0"/>
              <a:t> </a:t>
            </a:r>
            <a:r>
              <a:rPr lang="en-US" dirty="0">
                <a:hlinkClick r:id="rId2"/>
              </a:rPr>
              <a:t>http://</a:t>
            </a:r>
            <a:r>
              <a:rPr lang="en-US" dirty="0" smtClean="0">
                <a:hlinkClick r:id="rId2"/>
              </a:rPr>
              <a:t>www.youtube.com/watch?v=KQil-3FFa64</a:t>
            </a:r>
            <a:r>
              <a:rPr lang="en-US" dirty="0" smtClean="0"/>
              <a:t> </a:t>
            </a:r>
            <a:endParaRPr lang="en-US" dirty="0"/>
          </a:p>
        </p:txBody>
      </p:sp>
      <p:sp>
        <p:nvSpPr>
          <p:cNvPr id="61442" name="AutoShape 2" descr="data:image/jpg;base64,/9j/4AAQSkZJRgABAQAAAQABAAD/2wCEAAkGBhQSERUUEhQUFRUWFRcUFxgYGBQXFBcYFxcXFBcXFxcXHCYeFxojGhcVHy8gIycpLCwsFx8xNTAqNSYrLCkBCQoKDgwOFw8PFykcHBwpKSkpKSksKSwpKSkpKSkpLCkpKSwpKSkpKSw1KTUuKSkpKSkpKTU1KS0pKSksKSwpLP/AABEIALcBEwMBIgACEQEDEQH/xAAbAAABBQEBAAAAAAAAAAAAAAADAAECBAUGB//EAEgQAAEDAQQFBQsLAgYDAQAAAAEAAhEDBBIhMQUGQVFhInGBkdETIzJSU3KTobHB0gcUJDNic4KSsuHwQqIWQ2ODwvEVo7M0/8QAGAEBAQEBAQAAAAAAAAAAAAAAAAECAwT/xAAkEQEBAQABBAIBBQEAAAAAAAAAARECEiExQQNR8GFxsdHhIv/aAAwDAQACEQMRAD8A9eSSSW1JMSkVFTRz1qtVqc3ulKpTDb72wWAkXXlue3ABZx0nbvK0/Rt7FsWMfRRxfUd1vcVmvzWmVd2k7d5Wn6NvYhu0pb/LU/Rt7FbQXFAE6Wt3lqfo2diidL27yzPRs7EZyg5VATpq3eWYP9tnYoO03b/Ls9FT7EQobinY1A6ct/l2j/bp/CmOnbd5dvoqfwqT2GAcY9R6UJwTsac6wW7y49HT+FDdrJbQca49HS+FO4wgVczhmPZknY0T/E1t8uPR0vhTnWe2j/PHo6XwrPlIrWRNXDrRbvLj0dL4VF2tVu8uPR0/hVIBRulTsurp1st3lx6On8Kg7W23+XHo6XwqmAhVDCdjV3/GFv8ALt9FS+FROuVv8u30VL4VQeEMKGtE66W/y7fR0/hUTrvpDyzfR0/hWaUN6vYah150h5Zno6fwqJ180gP85no6fwrK51B6ZBsDX+3+VZ6On8KR+UHSEfWM9FT7Fh86SuRG4flFt4zqU/R0+xehaoafdabM19Qg1Jc10C6DBMGBlhC8ZtC9C+T2p3n8bvcs8vCx6GCm7o28WBwvht4tgyAYgncDOG+DuMQpHBVm0CLY50OumgACW8iRdm64Eyd4IGQicScNLqSSSoMnSSUWGKipFDqHAqLGRZTFkpcQT1klZjwtNuFko+YD71lytMIEoaK4qDkA3KLlNDIVQJ5TU6RcQBiSUn4rV0BZuUajsmjDnP7KW9muM2lrFbWWehDvApMvuAzMYNaOLnkALAD52ESJg7OBQtZrV3e0U6OyRaqvmtN2gw87pfH2EUqcW/l7XPoxfgeZUahJI3FondmrpVS1jDDbh1YrbirkpyU3MITwtCLgokqbkmsJMASeGPsUA3obgtKhoOq7+mB9rD91cpareM/oaPeexZvKLlc49qG4Lrq2rdMtgEh3jEz1jKFzVv0e+mYcI3HYeZWcpTMUZhM4KRTPGaqBOKFeRqjUIhBABMFI5cVAhUCtK7n5O3d6d94f0tXB2h+H8/mxdv8AJ0/kP8//AIhZ5eFnl6TROCZlhIrvqQIdTDQbxnANkFl3eM56EqBwU3Wbv18ln1N1ox7pEySeVF2fs9K5tCJJJLQOEkklFMUC1OhjvNd7CjFVdImKVT7t/wCkqDNe76LR+7b7Flly2LWy7RpN3MaPUFjvatMogpjkniEtiAQCg4ImxRhUCDZW1bS2jQDCbsguedzQLzyeYYKroezXqknJvKPu9fsWJrrbDWLaAP17i10ZihSN6qfxG6z8S58u/Z3+OdM6vz9P7Z2hpqB9ocCHWh3dI2tpgXaLOhkHncVoQpBuUfwKJOC6RwvdHNALJz/pRigvzwwwJ6VUU0gMUoUpW0XdFVqLX9/YXA5OBJu87RmOOMbt3VfNmtaDTulhEgtiCOjDpXDv/nBW9HaXfQMsILTmw+Cd5+yeI6QVy5cWpXVFRITWG3U64mmYcBLqZ8Ic28cRhzZKcLk6IXVV0ldFNxe280NJI2mN3FXZ3qLqcjHEIPPadje+SxpMYkDGPeffCrkLu7TZCyk8UGhroJbEZ78du7oWBYtWXva4vljsmhwxne7aus5Od4sB+9DcFbtthfSN14g+ojeDtCquK6MgvUSiEIT0ALTkuw+Th2FQfaaesfsuQrtkLqvk7PKqjzP+QWeXhZ5epWbIINOk0WtxBaXGjyhNO+PAjk3b5bEGZInoRLLkifO6ndjT7n3vud7ukOgugDwvBnC7GeE5Lm0MkkkqDJJJlKpFUdMOihVP+m/9JV4rO066LNV+7d7IQC0keQzzW+xZJC1dKeC3zR7FkuWmUHKBU0NzUCbuQ+CmUSxWe+9o2HPmGf8AOKVZNuL9MdyoYeHUOHTl1CSuM0a8V61W0f0fUUfuqRILh59S8eYNWzrxpRwYWUzFSoRZqXB9Qct/4Kd4qvZLK2nTaxghrGhoHAYBZ4x2+S5JPz9ESUwCcMTQtvOhCFUxCLKGehVGeH48E95M5pB9oUXLQlKgckS8hOKzVO15BBBLSMQQSCDwIyXTaJ1oa4Blphp2VcmncHjJnP4Pmrl2jBM4qWasuPQqtCM8t+xBcuS0TrA+z8mL9LLuZ2fdu/p5vBO4HFdXZLVTrNvUnSBm04Padzm7PYdhK5WY3LpB0pyFB7NycOWWgbXZG1G3XgEcdnEHYVwGmLGKVVzAZAIgnOCAfevRCuF1nH0l3EN/SB7l04XuxyYzjghkqTxghuPrXVzQrvgFdH8nVSalTmYfW4Ll64XRfJ27v1T7tv6v3Wb4WeXrdkOCtBVLGcFbCw0dJJJUGTJJKKYrN0//APnqcwHW5oWkVmafPeHcTTHXUYghpfCOACyXFaumsx/NiySVpkwGCEUUob0EHFadg73SdVOZwb0dpw6FnMp3iGjMmB0omtmlBZ6JLRPcmgtb41Qm5SZ0vPqWeVdvj4+7+fnhzoPd7Y9xxZZgaLTsNZ8Pru6BdZ1rUeVU0NYO40GsJl0S93jVHG893S4lWpWpMjlz5dVtDcoPU3JMYXENaJJMAbydi0wFICC7CSt2zatVHECoQwcIcegD+YLSp6sUwBMu84wMvFCzeUayuEcwl0Yl2wASeaFap6FrVPBpO6iMDkYOMcy7Wja7PQk3qDfNgH2kkAcdqrWvXSiAbl5x4CB1vj3p131DGXZdRqhI7pUa0Tk2SeiQB1rUraBsdEF1QThm552bhMrnbbrVVqOlvIAECOUY4k4dQCyrbbH1DefiYiYHuUzlfJsb+ltJ2QNinSY8uMnYBswObchgOfauZrvlxIAAmYGXtTHJQIWpMTTTjuSoWlzHB7HFrhOI9hnAjgZCi4qBVHW6N1nZWhlaKdQ4Bw+redmfgngegnJalSmW5/8Aa85eM+P8yWvobWd9EXKgNWluJ74wfYcTyh9k9BGS58uH01OX26xzlxOtH1/O1vvC7OjUZVZfouD2cMwdoIOII3HELjdbR31vFnsJU4eV5eGG8IJRHGVArs5gWjgtr5PXfSXfd+xze1YtfJa2oRi1njTP6mrNWPY7FkrYVKwnBXQsNJJJklQZJJJRTFZenvquepSH/satMrM04eQz76l+oIegtMnlLLK0tM+EVmkrTKKGUQiEPahJq/omkAXVDk0euPcPauW0rV+cWxjP6aX0qoPtuBbZ2HzW3n9S6fS1dtChdeYaGufUO5rRfefd0rmNXqLu5mtUEVLQ41ng5tvRcZ+GmGDoKxO9ejnenjk9/wAf7WiVKnSvEN3kDf6lEjNQJwxXR5mi/RIae+VaYjBwBm667eDXHISNk47Evn1nY4mm155IhxDYknGA6CCAM42iNsZPcwIwGHsgDPmA6kwcpn2ute16zVCT3O62dpEuidsmBhHr3rLtukqlTw3EjdkDxIGBT0NH1H+A0njGGHE4K7Q1XrPguusG9xk9QTtDvXP1Gzeyw6/5CrloLdgO3p3BdtQ1VotPLqlxIyENOcbyVqMstCgJDabPtOiYmczJ2lTrkOl57ZdDVn+BTe6cZumOs4LVs2pVY4vcymOJvO6m4etbGlda6QECo5xjDuYBiQRMu5M7Qudpa21MSyJOF50udhIzENGGGDcdspvKmRtUNSqTQS57n4GcmNBxxOZjpWJpO0UWXhQLNowp3jhGIqPO3HLm4oNp1krPDg52DwQ4ACDPrB4rMpWdzybrS6McAT1qyX2fsG9855lCc1WLRZi0NLiMdgILhzgYt5jiqxK0yg8oYKd6jKoLY7e+i6/SdddkdocBse3Jw9Y2EI2ntMC0ljrlx4aQ+CC0mZBac45wDz5mg4qJfKmTdXQnH1KEKRUSFUQqjAhX9RnRax9272grPq5K5qW76WzzXj1E+5S+Fnl7PYMleCz7AcFfC5tJJJJIDJJSmSqYrI0+eTS42il7z7lrFZWmvCs432hnqa8p7PQOlzyis6Vf0m7lrPc5aZNUKs6MoXqgJybyj7vXj+FVXK/9XQwwdUOHCcB1DHrU5V1+PjtczrbX+cVGWcYis+9U4WeiQXfnqXW80q8VkaGirUq2n+l5FKj9zSJa0jz3338xC14TjOzPyctvZGdycWZ5loa4kYEQZHDhtRaVrcwG7EY5gHMe2OpXKesbgSS0RENa2AL0QHE5xE4Qc1brCFLVyoZvFrRE5yZ3Rs/ZaNi0TRY7A3zxAJHRiN2zasavpyo7bEnYPeZlUq9re6A5zjGwnDqyUzlTY7G0aRptH1jABsJBMjcB/M1lWvWtsm40kxgXYAngBsXMkKzZ9HVKmLGOdxjDryU6JPK9R7XrBWLiWkMac7oAdtiXeEc9+1YlrqS4ySSdpx9ZXW2bU57sarmsbGIHKd07B61qUdAWWkASwOy5T+UerweoK9UiZa4Cy6Lq1T3tjncww3Z5BbNm1Lqx3xzKZOAElx35DD1roNK62U6MNabx2tb/AE+4bFyls1lfUbIL2vJJwIDQ0tLYgi8TBOZjFN5UyRrUdDWWizvxN+7JDozaJfcBIDs42zs2qvW1tbTYGWduyZIAAJg+DkSDIOzDDBc0+s4kkkknOczzqDzh7len7NPaKznuvOJcTtOOQ7AqxCmSoOOMrTKD80MojzwQ3iM1QOUN29TcEOoUELyZyiFEoGqFWtUT9MpnffH9rlUcUfVg/TKXnO/Q5S+Fj2vR+S0GrO0ccFoNXNpNMkkqDJFJMUUxWRpk98sw/wBceqm9axWTpV3f7L9471Uz2qe19K2kncsqjKuaRdyiqTgtMJ2WhfcG7CceYYn1YdIVHXfSLrvc6Zh9Qiz042OqDlv/AAUg4rZsJDKb6h2C6OjPrMD8K5KkTWtj3nFtnBpNOw1qkPruHmi4z8yx5r0z/jj+e/P9NKzWdtNjWMENaA1o3ACAOpTcAn4KLiujyokoZcpEqBKodlMuMCOkgZmNvOtiz6sE41HxjENBJ6zgMs8lhsfB2bsQDnwKtHTNQMDGkNaABAAGWWOwcBgFm76WY326LoUhfdAu4guIg7Mb3JOewblVtWt10clgOBjlCBsaCBPE7CNy5p5M7d/Tv5+1DL1Oj7N+mlV1lqkEmBIxA5Ub4JxWBaLa90y5xDyC6STiMujPpKt71m2mrJAbBnARwwPUVqSRNIwo/wAKv6M0JVrk9zaXQNkRMxBJMDfzArpdGagQ6a7gWgiGtnlb5dAIHN1rV5SElcQVElet6X0RTrUO5kXQIuluF0tyIXk9ps9wkXg664tlskYZGYjHHjgVmctWzA3OhCvK9Sp0nU3veXtfehl3wMgSImdvRhnjGe926VURqDFRfiFNzpUHkwqgTnb0IncnOXSh3tyBnIRPWiuCE/D90DOdCNq8YtdH7z3EKsUbQjotVH71vtCVXt2jTgtJqy9GHALUauTSSZOmWgZJJMopisbSjvpNl86qepg7VsOKxdJY2uzc1c/2sCeyq2kDyiqoE8TkBxOA9ZCPbTyjzqejKUvk5NF485kD/kepL4XhNvf0qa16TFls+/ubb0eO+btNvO6oR61laFsBo0GMcZfF558ao43qjjzuJVTTlp+c22nSzZT+lVOiWWdp6b1TqWuSpxb+W9+n6/n2RKG5ykXYoTytuBFDJwTuKjeVREBRccVF1TgdgwTFAnIcIzHtvYiRGIBiTxOzHOEGrU5ujLL9kCAxHEgH3K8zRTWVC6pUaWNHK7mb2D4GxpgGQJz3ZLPCFagSDjkJ7UV2dn0uWsdUomk2hTN2HOIYQS2HB8d7ul0GQZHWtTR2kCWlrn06lRriH9zkNaZJDYJJBjfnieA8mdUBIw/6ULPTNJ5qUHOoVAIDmZuE+C5sFlQYzDhzYrF+NqcnpGu2lrlmcxjrj3w0GYdiYMcbsnhErz15ZTFxgDshexiAByWtOQEROZ4BSttvq13Xqz7zssg0dAGXWVUcVrjxxLdKpUkyf5wVcuM4okodZaZMDxTkygMqwiNqbkEa461XIVooNSnEkbkAi5Ce5IPUKhQK8paNfFpo/e0/1BBL9m7HrSsL+/Uz/qs/U1RXu2i8gtVqyNFnBazVzaTTJSktKKkmSUEXLFtx+mUPu65/+a2XLDtp+nUeFCsestCTyXwq2x3KPErLtVOsL7qNQS4RcfIblGDm+DhvaVpWk49KCriS2eHP6vWCozutSuAK1aoXODTLWtbyKbGnaA0eta5cpVTihkolukShEqb0JyqGKHUOCd+Y/gQajlUPeScoDJTJVES4Dp9qE/NM6uAclAHFAcBDqjrOHQmD01V8c6gynnZ0bVAvSqnlHnQohbBjiUiAhMqXczhnO7o2KQqA7j0+tZA3gyhvPtCPUpg5Ks/dxQBJhSY7KP4UO0GPahB+4QgttqHI9BUaj4mRgq5rYyi3pHOgqPchOKJVbHT/AAoBG1ZUgcN6ag6KjT9tp9YSQr3KB3OCQe+6MK12rF0UcFshZjSaSZJUESSTIIuWFaT9PZwszz1vhbjiuftB+n81l9tV3YpFvgCscUBpjip2x8IL3YLTIVR2MoT3qdR2KEXIhOeoOKRqKD3KiDt6G5+Kd5nAdKYjDBEPeTVcile60F9UHM8QNp/ZAJzpx6lJjN6GCZyyRWjrVCeY/mxAqY59HUne7LYMkN9cAY7424bMUFS1NLXnjj0KqXq1b6pyEQYk78FRK1BC0VOpEY1rRInOD14INT2ILbUROOB2dWKg0WV5McxHMU1pAI3GMP3Q22kTPDPn2FTc6VBUtLrzRG7pVUiNvXv7Fdc0SMFSrszxy6MMkDMOwn3ohfEKmTlKleUBX/uglTLskFztiKRQCc+hEc6OlVnbeftQe/6HOAW21c/oJ0sb5o9gW+xYaTSSSVBu5Hd7EjSO72JJKaIOpHd7Fg1LI/588xh82aMxn3R53ykkhVK2WR94cnM729qFUsNQxyfW3tSSV1A36PqeL629qAdH1PFz4t7U6SumIf8Ajaninrb2oVTR9WfB9be1JJTTAzo6p4h629qX/javiHrb2pJK6hVNGVfF45t7VXfoyqTJZjvlkxt2pJJq4TdFVfEPWztRHaOqweR629qSSamKz9FVT/l/3M7VE6Kq+J62dqZJXVxSfomsHCacgNjwmcrZvwVaroOviLmX2mRH5kkklTAq2hK0R3M/mZ8SGdC14juf91Pb+JJJLTDUtB158D+5mz8SNR0PXgzTP5mfEkkpph3aEr+IfzM+JDdoKsR9WcseUz4k6SauKL9X64kGkd4N6n8SrnQtoy7kfzU/iTJJamJt0HaI+qP5qfxJf4ftEfVn81P4kklNXCOgK+Hej+an8SA/V20Qe9n81Pd5ySSumPadXrI8Uqctg3G7R4o4roWUTu9iSSzqpdxO72JJJJo//9k="/>
          <p:cNvSpPr>
            <a:spLocks noChangeAspect="1" noChangeArrowheads="1"/>
          </p:cNvSpPr>
          <p:nvPr/>
        </p:nvSpPr>
        <p:spPr bwMode="auto">
          <a:xfrm>
            <a:off x="63500" y="-841375"/>
            <a:ext cx="2619375" cy="17430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1444" name="Picture 4" descr="http://t2.gstatic.com/images?q=tbn:ANd9GcScq5_2WUpz1m9HVyXtKIcCGJb65SknZgRaOcZrz_r1RoUVCYtK"/>
          <p:cNvPicPr>
            <a:picLocks noChangeAspect="1" noChangeArrowheads="1"/>
          </p:cNvPicPr>
          <p:nvPr/>
        </p:nvPicPr>
        <p:blipFill>
          <a:blip r:embed="rId3" cstate="print"/>
          <a:srcRect/>
          <a:stretch>
            <a:fillRect/>
          </a:stretch>
        </p:blipFill>
        <p:spPr bwMode="auto">
          <a:xfrm>
            <a:off x="5029200" y="304800"/>
            <a:ext cx="1905000" cy="1267691"/>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Cocaine </a:t>
            </a:r>
            <a:endParaRPr lang="en-US" dirty="0"/>
          </a:p>
        </p:txBody>
      </p:sp>
      <p:sp>
        <p:nvSpPr>
          <p:cNvPr id="3" name="Content Placeholder 2"/>
          <p:cNvSpPr>
            <a:spLocks noGrp="1"/>
          </p:cNvSpPr>
          <p:nvPr>
            <p:ph sz="quarter" idx="1"/>
          </p:nvPr>
        </p:nvSpPr>
        <p:spPr/>
        <p:txBody>
          <a:bodyPr/>
          <a:lstStyle/>
          <a:p>
            <a:r>
              <a:rPr lang="en-US" dirty="0" smtClean="0"/>
              <a:t>Dangerous not only because it is extremely addictive, but because some people have convulsions and may even die when using cocaine for the first time </a:t>
            </a:r>
          </a:p>
          <a:p>
            <a:r>
              <a:rPr lang="en-US" dirty="0" smtClean="0"/>
              <a:t>Children born to mothers who use cocaine are at increased risk for learning disabilities, delayed language development, and inability to cope adequately with stress, among other symptoms </a:t>
            </a:r>
          </a:p>
          <a:p>
            <a:r>
              <a:rPr lang="en-US" dirty="0" smtClean="0"/>
              <a:t>Laboratory animals have been know to press a lever to give themselves cocaine rather than eating or drinking, even to the point of starvation and death</a:t>
            </a:r>
            <a:endParaRPr lang="en-US" dirty="0"/>
          </a:p>
        </p:txBody>
      </p:sp>
      <p:pic>
        <p:nvPicPr>
          <p:cNvPr id="64514" name="Picture 2" descr="http://t3.gstatic.com/images?q=tbn:ANd9GcQDDQYQfdSmwsjBeIC9hDeDdQWdzjhRAcQ0Vr6OoT_gc2ufEPEGguQBKb4"/>
          <p:cNvPicPr>
            <a:picLocks noChangeAspect="1" noChangeArrowheads="1"/>
          </p:cNvPicPr>
          <p:nvPr/>
        </p:nvPicPr>
        <p:blipFill>
          <a:blip r:embed="rId2" cstate="print"/>
          <a:srcRect/>
          <a:stretch>
            <a:fillRect/>
          </a:stretch>
        </p:blipFill>
        <p:spPr bwMode="auto">
          <a:xfrm>
            <a:off x="5562600" y="5334000"/>
            <a:ext cx="1800225" cy="1304925"/>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Cocaine</a:t>
            </a:r>
            <a:endParaRPr lang="en-US" dirty="0"/>
          </a:p>
        </p:txBody>
      </p:sp>
      <p:sp>
        <p:nvSpPr>
          <p:cNvPr id="3" name="Content Placeholder 2"/>
          <p:cNvSpPr>
            <a:spLocks noGrp="1"/>
          </p:cNvSpPr>
          <p:nvPr>
            <p:ph sz="quarter" idx="1"/>
          </p:nvPr>
        </p:nvSpPr>
        <p:spPr>
          <a:xfrm>
            <a:off x="609600" y="1447800"/>
            <a:ext cx="8077200" cy="4800600"/>
          </a:xfrm>
        </p:spPr>
        <p:txBody>
          <a:bodyPr>
            <a:normAutofit fontScale="92500" lnSpcReduction="10000"/>
          </a:bodyPr>
          <a:lstStyle/>
          <a:p>
            <a:r>
              <a:rPr lang="en-US" dirty="0" smtClean="0"/>
              <a:t>During withdrawal users will experience a severe mood swing into depression (the “crash”), followed by extreme tiredness, nervousness</a:t>
            </a:r>
            <a:r>
              <a:rPr lang="en-US" dirty="0"/>
              <a:t>, </a:t>
            </a:r>
            <a:r>
              <a:rPr lang="en-US" dirty="0" smtClean="0"/>
              <a:t>paranoia, and inability to feel pleasure</a:t>
            </a:r>
          </a:p>
          <a:p>
            <a:r>
              <a:rPr lang="en-US" dirty="0" smtClean="0"/>
              <a:t>The brain is the part of the body that develops the craving for cocaine because of chemical changes caused by the drug</a:t>
            </a:r>
          </a:p>
          <a:p>
            <a:r>
              <a:rPr lang="en-US" dirty="0" smtClean="0"/>
              <a:t>3 basic signs of physical dependency </a:t>
            </a:r>
          </a:p>
          <a:p>
            <a:pPr lvl="1"/>
            <a:r>
              <a:rPr lang="en-US" b="1" dirty="0" smtClean="0"/>
              <a:t>Compulsive use </a:t>
            </a:r>
            <a:r>
              <a:rPr lang="en-US" dirty="0" smtClean="0"/>
              <a:t>– if cocaine is available, the dependent person has to use it, he/she cannot say no</a:t>
            </a:r>
          </a:p>
          <a:p>
            <a:pPr lvl="1"/>
            <a:r>
              <a:rPr lang="en-US" b="1" dirty="0" smtClean="0"/>
              <a:t>Loss of control </a:t>
            </a:r>
            <a:r>
              <a:rPr lang="en-US" dirty="0" smtClean="0"/>
              <a:t>– those dependent on cocaine can’t stop using it when it’s available until it’s all gone or until they have exhausted themselves to the point where they can no longer function </a:t>
            </a:r>
          </a:p>
          <a:p>
            <a:pPr lvl="1"/>
            <a:r>
              <a:rPr lang="en-US" b="1" dirty="0" smtClean="0"/>
              <a:t>Disregard for the consequences of use </a:t>
            </a:r>
            <a:r>
              <a:rPr lang="en-US" dirty="0" smtClean="0"/>
              <a:t>– an addict will lie, cheat, steal, lose their jobs, damage or break up relationships, and use rent money to by cocaine – nothing else matters to them but the drug</a:t>
            </a:r>
          </a:p>
        </p:txBody>
      </p:sp>
      <p:pic>
        <p:nvPicPr>
          <p:cNvPr id="63492" name="Picture 4" descr="http://t3.gstatic.com/images?q=tbn:ANd9GcQQmbgdeNpeWg-waRtC1I0JpExXBwVdQzIGqb_jE7BCazz51y5BqA"/>
          <p:cNvPicPr>
            <a:picLocks noChangeAspect="1" noChangeArrowheads="1"/>
          </p:cNvPicPr>
          <p:nvPr/>
        </p:nvPicPr>
        <p:blipFill>
          <a:blip r:embed="rId2" cstate="print"/>
          <a:srcRect/>
          <a:stretch>
            <a:fillRect/>
          </a:stretch>
        </p:blipFill>
        <p:spPr bwMode="auto">
          <a:xfrm>
            <a:off x="4267200" y="228600"/>
            <a:ext cx="1562100" cy="1165567"/>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Nicotine</a:t>
            </a:r>
            <a:endParaRPr lang="en-US" dirty="0"/>
          </a:p>
        </p:txBody>
      </p:sp>
      <p:sp>
        <p:nvSpPr>
          <p:cNvPr id="3" name="Content Placeholder 2"/>
          <p:cNvSpPr>
            <a:spLocks noGrp="1"/>
          </p:cNvSpPr>
          <p:nvPr>
            <p:ph sz="quarter" idx="1"/>
          </p:nvPr>
        </p:nvSpPr>
        <p:spPr>
          <a:xfrm>
            <a:off x="685800" y="1447800"/>
            <a:ext cx="8001000" cy="4572000"/>
          </a:xfrm>
        </p:spPr>
        <p:txBody>
          <a:bodyPr>
            <a:normAutofit lnSpcReduction="10000"/>
          </a:bodyPr>
          <a:lstStyle/>
          <a:p>
            <a:r>
              <a:rPr lang="en-US" dirty="0" smtClean="0"/>
              <a:t>Produces addiction in 99% of the people who use it</a:t>
            </a:r>
          </a:p>
          <a:p>
            <a:r>
              <a:rPr lang="en-US" dirty="0" smtClean="0"/>
              <a:t>Every year, nearly 430,000 people in the U.S. die from illnesses related to smoking</a:t>
            </a:r>
          </a:p>
          <a:p>
            <a:pPr lvl="1"/>
            <a:r>
              <a:rPr lang="en-US" dirty="0" smtClean="0"/>
              <a:t>That’s more than those who die from car accidents, alcohol, cocaine, heroin and other drug abuse, AIDS, suicide, and homicide combined </a:t>
            </a:r>
          </a:p>
          <a:p>
            <a:r>
              <a:rPr lang="en-US" dirty="0" smtClean="0"/>
              <a:t>Nicotine is a relatively mild but toxic stimulant, producing a slight “rush” or sense of arousal as it raises blood pressure and accelerates the heart, as well as providing a rush of sugar into the bloodstream by stimulating the release of adrenalin</a:t>
            </a:r>
          </a:p>
          <a:p>
            <a:r>
              <a:rPr lang="en-US" dirty="0" smtClean="0"/>
              <a:t>Just like many stimulants, it also has a relaxing effect on most people and seems to reduce stress </a:t>
            </a:r>
            <a:endParaRPr lang="en-US" dirty="0"/>
          </a:p>
        </p:txBody>
      </p:sp>
      <p:pic>
        <p:nvPicPr>
          <p:cNvPr id="65538" name="Picture 2" descr="http://t1.gstatic.com/images?q=tbn:ANd9GcQoA6TqePmWOCGzIp2flsRKqq2371R4qlcDiI1HB8tGTBSMI89gtw"/>
          <p:cNvPicPr>
            <a:picLocks noChangeAspect="1" noChangeArrowheads="1"/>
          </p:cNvPicPr>
          <p:nvPr/>
        </p:nvPicPr>
        <p:blipFill>
          <a:blip r:embed="rId2" cstate="print"/>
          <a:srcRect/>
          <a:stretch>
            <a:fillRect/>
          </a:stretch>
        </p:blipFill>
        <p:spPr bwMode="auto">
          <a:xfrm>
            <a:off x="4800600" y="381000"/>
            <a:ext cx="1333086" cy="891956"/>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Nicotine</a:t>
            </a:r>
            <a:endParaRPr lang="en-US" dirty="0"/>
          </a:p>
        </p:txBody>
      </p:sp>
      <p:sp>
        <p:nvSpPr>
          <p:cNvPr id="3" name="Content Placeholder 2"/>
          <p:cNvSpPr>
            <a:spLocks noGrp="1"/>
          </p:cNvSpPr>
          <p:nvPr>
            <p:ph sz="quarter" idx="1"/>
          </p:nvPr>
        </p:nvSpPr>
        <p:spPr>
          <a:xfrm>
            <a:off x="533400" y="1600200"/>
            <a:ext cx="8305800" cy="4800600"/>
          </a:xfrm>
        </p:spPr>
        <p:txBody>
          <a:bodyPr>
            <a:normAutofit fontScale="85000" lnSpcReduction="20000"/>
          </a:bodyPr>
          <a:lstStyle/>
          <a:p>
            <a:r>
              <a:rPr lang="en-US" dirty="0" smtClean="0"/>
              <a:t>Quitting is difficult for many people </a:t>
            </a:r>
          </a:p>
          <a:p>
            <a:pPr lvl="1"/>
            <a:r>
              <a:rPr lang="en-US" dirty="0" smtClean="0"/>
              <a:t>Although there are a lucky few who can quit “cold turkey” without ever smoking again, the majority of people who quit will start smoking again, even after having quit for years</a:t>
            </a:r>
          </a:p>
          <a:p>
            <a:r>
              <a:rPr lang="en-US" dirty="0" smtClean="0"/>
              <a:t>The physical withdrawal symptoms can be as bad as those resulting from alcohol, cocaine, or heroin abuse</a:t>
            </a:r>
          </a:p>
          <a:p>
            <a:r>
              <a:rPr lang="en-US" dirty="0" smtClean="0"/>
              <a:t>Effective “stop smoking” methods involve both education and behavior change</a:t>
            </a:r>
          </a:p>
          <a:p>
            <a:pPr lvl="1"/>
            <a:r>
              <a:rPr lang="en-US" dirty="0" smtClean="0"/>
              <a:t>Including contact with a psychologist, physician, or other health-care professional, as well as social support groups</a:t>
            </a:r>
          </a:p>
          <a:p>
            <a:pPr lvl="1"/>
            <a:r>
              <a:rPr lang="en-US" dirty="0" smtClean="0"/>
              <a:t>Specific medications help users deal with cravings, such as nicotine-containing gums, lozenges, and patches</a:t>
            </a:r>
          </a:p>
          <a:p>
            <a:pPr lvl="1"/>
            <a:r>
              <a:rPr lang="en-US" dirty="0" smtClean="0"/>
              <a:t>Newer medications act on brain regions that cause the person to feel nauseated if nicotine is present in the body (type of operant conditioning)</a:t>
            </a:r>
          </a:p>
          <a:p>
            <a:r>
              <a:rPr lang="en-US" dirty="0" smtClean="0"/>
              <a:t>Combined strategies of counseling and medication work better than either alone </a:t>
            </a:r>
          </a:p>
          <a:p>
            <a:pPr lvl="1"/>
            <a:endParaRPr lang="en-US" dirty="0"/>
          </a:p>
        </p:txBody>
      </p:sp>
      <p:pic>
        <p:nvPicPr>
          <p:cNvPr id="66562" name="Picture 2" descr="http://t2.gstatic.com/images?q=tbn:ANd9GcQ10OXkcBrlMWlwNQw3CltFEo4QDiENkwQvu_MxnApAjDg_Bmj9IA"/>
          <p:cNvPicPr>
            <a:picLocks noChangeAspect="1" noChangeArrowheads="1"/>
          </p:cNvPicPr>
          <p:nvPr/>
        </p:nvPicPr>
        <p:blipFill>
          <a:blip r:embed="rId2" cstate="print"/>
          <a:srcRect/>
          <a:stretch>
            <a:fillRect/>
          </a:stretch>
        </p:blipFill>
        <p:spPr bwMode="auto">
          <a:xfrm>
            <a:off x="5638800" y="381000"/>
            <a:ext cx="2057400" cy="1234440"/>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1143000"/>
          </a:xfrm>
        </p:spPr>
        <p:txBody>
          <a:bodyPr/>
          <a:lstStyle/>
          <a:p>
            <a:r>
              <a:rPr lang="en-US" dirty="0" smtClean="0"/>
              <a:t>Caffeine</a:t>
            </a:r>
            <a:endParaRPr lang="en-US" dirty="0"/>
          </a:p>
        </p:txBody>
      </p:sp>
      <p:sp>
        <p:nvSpPr>
          <p:cNvPr id="3" name="Content Placeholder 2"/>
          <p:cNvSpPr>
            <a:spLocks noGrp="1"/>
          </p:cNvSpPr>
          <p:nvPr>
            <p:ph sz="quarter" idx="1"/>
          </p:nvPr>
        </p:nvSpPr>
        <p:spPr>
          <a:xfrm>
            <a:off x="533400" y="1447800"/>
            <a:ext cx="5867400" cy="4724400"/>
          </a:xfrm>
        </p:spPr>
        <p:txBody>
          <a:bodyPr>
            <a:normAutofit lnSpcReduction="10000"/>
          </a:bodyPr>
          <a:lstStyle/>
          <a:p>
            <a:r>
              <a:rPr lang="en-US" dirty="0" smtClean="0"/>
              <a:t>A mild stimulant found in coffee, tea, most sodas, chocolate, and many over the counter drugs </a:t>
            </a:r>
          </a:p>
          <a:p>
            <a:r>
              <a:rPr lang="en-US" dirty="0" smtClean="0"/>
              <a:t>Like cocaine, caffeine is a natural substance and is found in coffee beans, tea leaves, cocoa nuts, and at least 60 other types of plants </a:t>
            </a:r>
          </a:p>
          <a:p>
            <a:r>
              <a:rPr lang="en-US" dirty="0" smtClean="0"/>
              <a:t>Helps maintain alertness, and can increase the effectiveness of some pain relievers such as aspirin</a:t>
            </a:r>
          </a:p>
          <a:p>
            <a:pPr lvl="1"/>
            <a:r>
              <a:rPr lang="en-US" dirty="0" smtClean="0"/>
              <a:t>Often added to pain relievers for that reason and is the key ingredient in medications meant to keep people awake </a:t>
            </a:r>
          </a:p>
        </p:txBody>
      </p:sp>
      <p:pic>
        <p:nvPicPr>
          <p:cNvPr id="67586" name="Picture 2" descr="http://t2.gstatic.com/images?q=tbn:ANd9GcTrTaXigri_Mssr9EXO8hxlwmy1dbKyrsaiEGYtPa9ifoDygD0g"/>
          <p:cNvPicPr>
            <a:picLocks noChangeAspect="1" noChangeArrowheads="1"/>
          </p:cNvPicPr>
          <p:nvPr/>
        </p:nvPicPr>
        <p:blipFill>
          <a:blip r:embed="rId2" cstate="print"/>
          <a:srcRect/>
          <a:stretch>
            <a:fillRect/>
          </a:stretch>
        </p:blipFill>
        <p:spPr bwMode="auto">
          <a:xfrm>
            <a:off x="6629400" y="1828407"/>
            <a:ext cx="2286000" cy="3051929"/>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2090" y="145986"/>
            <a:ext cx="4213510" cy="6483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644257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Depressants </a:t>
            </a:r>
            <a:endParaRPr lang="en-US" dirty="0"/>
          </a:p>
        </p:txBody>
      </p:sp>
      <p:sp>
        <p:nvSpPr>
          <p:cNvPr id="3" name="Content Placeholder 2"/>
          <p:cNvSpPr>
            <a:spLocks noGrp="1"/>
          </p:cNvSpPr>
          <p:nvPr>
            <p:ph sz="quarter" idx="1"/>
          </p:nvPr>
        </p:nvSpPr>
        <p:spPr/>
        <p:txBody>
          <a:bodyPr/>
          <a:lstStyle/>
          <a:p>
            <a:r>
              <a:rPr lang="en-US" dirty="0" smtClean="0"/>
              <a:t>Drugs that slow the central nervous system</a:t>
            </a:r>
          </a:p>
          <a:p>
            <a:r>
              <a:rPr lang="en-US" dirty="0" smtClean="0"/>
              <a:t>Barbiturates (major tranquilizers)</a:t>
            </a:r>
          </a:p>
          <a:p>
            <a:r>
              <a:rPr lang="en-US" dirty="0" smtClean="0"/>
              <a:t>Benzodiazepines (minor tranquilizers)</a:t>
            </a:r>
          </a:p>
          <a:p>
            <a:r>
              <a:rPr lang="en-US" dirty="0" smtClean="0"/>
              <a:t>Alcohol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3055289"/>
            <a:ext cx="2266950"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2895600"/>
            <a:ext cx="2136749" cy="316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4343400"/>
            <a:ext cx="2896742"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772400" cy="1143000"/>
          </a:xfrm>
        </p:spPr>
        <p:txBody>
          <a:bodyPr>
            <a:normAutofit/>
          </a:bodyPr>
          <a:lstStyle/>
          <a:p>
            <a:r>
              <a:rPr lang="en-US" dirty="0" smtClean="0"/>
              <a:t>Barbiturates (major </a:t>
            </a:r>
            <a:r>
              <a:rPr lang="en-US" dirty="0"/>
              <a:t>t</a:t>
            </a:r>
            <a:r>
              <a:rPr lang="en-US" dirty="0" smtClean="0"/>
              <a:t>ranquilizers)</a:t>
            </a:r>
            <a:endParaRPr lang="en-US" dirty="0"/>
          </a:p>
        </p:txBody>
      </p:sp>
      <p:sp>
        <p:nvSpPr>
          <p:cNvPr id="3" name="Content Placeholder 2"/>
          <p:cNvSpPr>
            <a:spLocks noGrp="1"/>
          </p:cNvSpPr>
          <p:nvPr>
            <p:ph sz="quarter" idx="1"/>
          </p:nvPr>
        </p:nvSpPr>
        <p:spPr>
          <a:xfrm>
            <a:off x="457200" y="1295400"/>
            <a:ext cx="8229600" cy="4648200"/>
          </a:xfrm>
        </p:spPr>
        <p:txBody>
          <a:bodyPr>
            <a:normAutofit fontScale="85000" lnSpcReduction="20000"/>
          </a:bodyPr>
          <a:lstStyle/>
          <a:p>
            <a:r>
              <a:rPr lang="en-US" dirty="0" smtClean="0"/>
              <a:t>Drugs that have a strong depressant and sedative (sleep-inducing) effect</a:t>
            </a:r>
          </a:p>
          <a:p>
            <a:r>
              <a:rPr lang="en-US" dirty="0" smtClean="0"/>
              <a:t>Prescribed for treatment of anxiety and insomnia from 1912 to about 1960</a:t>
            </a:r>
          </a:p>
          <a:p>
            <a:pPr lvl="1"/>
            <a:r>
              <a:rPr lang="en-US" dirty="0" smtClean="0"/>
              <a:t>During this time they were associated with thousands of suicides, deaths from accidental ingestion, widespread dependency and abuse, and serious interactions with other drugs </a:t>
            </a:r>
          </a:p>
          <a:p>
            <a:r>
              <a:rPr lang="en-US" dirty="0" smtClean="0"/>
              <a:t>Depending on dosage levels, effects range from mild sedation or sleepiness to unconsciousness or coma</a:t>
            </a:r>
          </a:p>
          <a:p>
            <a:r>
              <a:rPr lang="en-US" dirty="0" smtClean="0"/>
              <a:t>Overdoses can lead to death as breathing and heart action are stopped</a:t>
            </a:r>
          </a:p>
          <a:p>
            <a:r>
              <a:rPr lang="en-US" dirty="0" smtClean="0"/>
              <a:t>They are highly addictive and users can quickly develop a tolerance</a:t>
            </a:r>
          </a:p>
          <a:p>
            <a:r>
              <a:rPr lang="en-US" dirty="0" smtClean="0"/>
              <a:t>Withdrawal can be as serious as convulsions, which are life threatening</a:t>
            </a:r>
          </a:p>
          <a:p>
            <a:r>
              <a:rPr lang="en-US" dirty="0" smtClean="0"/>
              <a:t>There is a high risk of drug interaction effects</a:t>
            </a:r>
          </a:p>
          <a:p>
            <a:pPr lvl="1"/>
            <a:r>
              <a:rPr lang="en-US" dirty="0" smtClean="0"/>
              <a:t>Even if the dose itself is not fatal, when taken with other depressants drug interactions may cause coma and death (most common interaction is with alcohol)</a:t>
            </a:r>
          </a:p>
          <a:p>
            <a:r>
              <a:rPr lang="en-US" dirty="0" smtClean="0"/>
              <a:t>Examples of barbiturates: </a:t>
            </a:r>
            <a:r>
              <a:rPr lang="en-US" dirty="0" err="1" smtClean="0"/>
              <a:t>phenobarbital</a:t>
            </a:r>
            <a:r>
              <a:rPr lang="en-US" dirty="0" smtClean="0"/>
              <a:t> (Nembutal), </a:t>
            </a:r>
            <a:r>
              <a:rPr lang="en-US" dirty="0" err="1" smtClean="0"/>
              <a:t>amobarbital</a:t>
            </a:r>
            <a:r>
              <a:rPr lang="en-US" dirty="0" smtClean="0"/>
              <a:t> (</a:t>
            </a:r>
            <a:r>
              <a:rPr lang="en-US" dirty="0" err="1" smtClean="0"/>
              <a:t>Amytal</a:t>
            </a:r>
            <a:r>
              <a:rPr lang="en-US" dirty="0" smtClean="0"/>
              <a:t>), and </a:t>
            </a:r>
            <a:r>
              <a:rPr lang="en-US" dirty="0" err="1" smtClean="0"/>
              <a:t>secobarbital</a:t>
            </a:r>
            <a:r>
              <a:rPr lang="en-US" dirty="0" smtClean="0"/>
              <a:t> (</a:t>
            </a:r>
            <a:r>
              <a:rPr lang="en-US" dirty="0" err="1" smtClean="0"/>
              <a:t>Seconal</a:t>
            </a:r>
            <a:r>
              <a:rPr lang="en-US" dirty="0" smtClean="0"/>
              <a:t>)</a:t>
            </a:r>
          </a:p>
          <a:p>
            <a:pPr lvl="1">
              <a:buNone/>
            </a:pPr>
            <a:endParaRPr lang="en-US" dirty="0" smtClean="0"/>
          </a:p>
        </p:txBody>
      </p:sp>
      <p:pic>
        <p:nvPicPr>
          <p:cNvPr id="69634" name="Picture 2" descr="http://t3.gstatic.com/images?q=tbn:ANd9GcRZDZZdk5UBic_-J8fPFJ3fGEUyAS37tJAH4lIcjC-_cz6YdIxE"/>
          <p:cNvPicPr>
            <a:picLocks noChangeAspect="1" noChangeArrowheads="1"/>
          </p:cNvPicPr>
          <p:nvPr/>
        </p:nvPicPr>
        <p:blipFill>
          <a:blip r:embed="rId2" cstate="print"/>
          <a:srcRect/>
          <a:stretch>
            <a:fillRect/>
          </a:stretch>
        </p:blipFill>
        <p:spPr bwMode="auto">
          <a:xfrm>
            <a:off x="7772400" y="381000"/>
            <a:ext cx="1167823" cy="809625"/>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772400" cy="1143000"/>
          </a:xfrm>
        </p:spPr>
        <p:txBody>
          <a:bodyPr>
            <a:normAutofit fontScale="90000"/>
          </a:bodyPr>
          <a:lstStyle/>
          <a:p>
            <a:r>
              <a:rPr lang="en-US" dirty="0" smtClean="0"/>
              <a:t>Benzodiazepines (minor tranquilizers)</a:t>
            </a:r>
            <a:endParaRPr lang="en-US" dirty="0"/>
          </a:p>
        </p:txBody>
      </p:sp>
      <p:sp>
        <p:nvSpPr>
          <p:cNvPr id="3" name="Content Placeholder 2"/>
          <p:cNvSpPr>
            <a:spLocks noGrp="1"/>
          </p:cNvSpPr>
          <p:nvPr>
            <p:ph sz="quarter" idx="1"/>
          </p:nvPr>
        </p:nvSpPr>
        <p:spPr>
          <a:xfrm>
            <a:off x="457200" y="1676400"/>
            <a:ext cx="8153400" cy="4572000"/>
          </a:xfrm>
        </p:spPr>
        <p:txBody>
          <a:bodyPr>
            <a:normAutofit fontScale="92500" lnSpcReduction="20000"/>
          </a:bodyPr>
          <a:lstStyle/>
          <a:p>
            <a:r>
              <a:rPr lang="en-US" dirty="0" smtClean="0"/>
              <a:t>Have a relatively mild depressant effect</a:t>
            </a:r>
          </a:p>
          <a:p>
            <a:r>
              <a:rPr lang="en-US" dirty="0" smtClean="0"/>
              <a:t>Used to lower anxiety and reduce stress</a:t>
            </a:r>
          </a:p>
          <a:p>
            <a:r>
              <a:rPr lang="en-US" dirty="0" smtClean="0"/>
              <a:t>Considered safer than barbiturates (by morons), and are now the drug of choice to treat sleep problems, nervousness, and anxiety</a:t>
            </a:r>
          </a:p>
          <a:p>
            <a:pPr lvl="1"/>
            <a:r>
              <a:rPr lang="en-US" dirty="0" smtClean="0"/>
              <a:t>Most common are Valium, </a:t>
            </a:r>
            <a:r>
              <a:rPr lang="en-US" dirty="0" err="1" smtClean="0"/>
              <a:t>Xanax</a:t>
            </a:r>
            <a:r>
              <a:rPr lang="en-US" dirty="0" smtClean="0"/>
              <a:t>, </a:t>
            </a:r>
            <a:r>
              <a:rPr lang="en-US" dirty="0" err="1" smtClean="0"/>
              <a:t>Ativan</a:t>
            </a:r>
            <a:r>
              <a:rPr lang="en-US" dirty="0" smtClean="0"/>
              <a:t>, and Librium</a:t>
            </a:r>
          </a:p>
          <a:p>
            <a:r>
              <a:rPr lang="en-US" dirty="0" smtClean="0"/>
              <a:t>Even these minor tranquilizers can be addictive and large doses can be dangerous, as can an interaction with alcohol with other drugs </a:t>
            </a:r>
          </a:p>
          <a:p>
            <a:r>
              <a:rPr lang="en-US" dirty="0" smtClean="0"/>
              <a:t>Rohypnol is a </a:t>
            </a:r>
            <a:r>
              <a:rPr lang="en-US" dirty="0" err="1" smtClean="0"/>
              <a:t>benzo</a:t>
            </a:r>
            <a:r>
              <a:rPr lang="en-US" dirty="0" smtClean="0"/>
              <a:t> that has become famous as the “date rape” drug</a:t>
            </a:r>
          </a:p>
          <a:p>
            <a:pPr lvl="1"/>
            <a:r>
              <a:rPr lang="en-US" dirty="0" smtClean="0"/>
              <a:t>Usually slipped into a beverage of an unsuspecting person, it causes individuals to be unaware of their actions, although still able to respond to directions or commands</a:t>
            </a:r>
          </a:p>
          <a:p>
            <a:pPr lvl="1"/>
            <a:r>
              <a:rPr lang="en-US" dirty="0" smtClean="0"/>
              <a:t>Rape or some other form of sexual assault can then be carried out without fear that the victim will remember it or be able to report it </a:t>
            </a:r>
            <a:endParaRPr lang="en-US" dirty="0"/>
          </a:p>
        </p:txBody>
      </p:sp>
      <p:pic>
        <p:nvPicPr>
          <p:cNvPr id="68610" name="Picture 2" descr="http://t2.gstatic.com/images?q=tbn:ANd9GcRGTHlsPswEGYbTpJhWhphwO8j3eZN7JAOfPSurV1mBD_OcyoO-hQ"/>
          <p:cNvPicPr>
            <a:picLocks noChangeAspect="1" noChangeArrowheads="1"/>
          </p:cNvPicPr>
          <p:nvPr/>
        </p:nvPicPr>
        <p:blipFill>
          <a:blip r:embed="rId2" cstate="print"/>
          <a:srcRect/>
          <a:stretch>
            <a:fillRect/>
          </a:stretch>
        </p:blipFill>
        <p:spPr bwMode="auto">
          <a:xfrm>
            <a:off x="6172200" y="1371600"/>
            <a:ext cx="1143000" cy="85725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Biology of Sleep: Melatonin</a:t>
            </a:r>
            <a:endParaRPr lang="en-US" dirty="0"/>
          </a:p>
        </p:txBody>
      </p:sp>
      <p:sp>
        <p:nvSpPr>
          <p:cNvPr id="3" name="Content Placeholder 2"/>
          <p:cNvSpPr>
            <a:spLocks noGrp="1"/>
          </p:cNvSpPr>
          <p:nvPr>
            <p:ph sz="quarter" idx="1"/>
          </p:nvPr>
        </p:nvSpPr>
        <p:spPr/>
        <p:txBody>
          <a:bodyPr>
            <a:normAutofit fontScale="92500" lnSpcReduction="20000"/>
          </a:bodyPr>
          <a:lstStyle/>
          <a:p>
            <a:r>
              <a:rPr lang="en-US" b="1" dirty="0" smtClean="0"/>
              <a:t>Melatonin</a:t>
            </a:r>
            <a:r>
              <a:rPr lang="en-US" dirty="0" smtClean="0"/>
              <a:t> is a hormone secreted by the pineal gland, and when it accumulates in the body, it makes people feel sleepy</a:t>
            </a:r>
          </a:p>
          <a:p>
            <a:r>
              <a:rPr lang="en-US" dirty="0" smtClean="0"/>
              <a:t>The release of melatonin is influenced by a structure deep within the hypothalamus in an area called the </a:t>
            </a:r>
            <a:r>
              <a:rPr lang="en-US" i="1" dirty="0" err="1" smtClean="0"/>
              <a:t>suprachiasmatic</a:t>
            </a:r>
            <a:r>
              <a:rPr lang="en-US" i="1" dirty="0" smtClean="0"/>
              <a:t> nucleus</a:t>
            </a:r>
            <a:r>
              <a:rPr lang="en-US" dirty="0" smtClean="0"/>
              <a:t> (SCN), the internal clock that tells people when to wake up and when to fall asleep</a:t>
            </a:r>
          </a:p>
          <a:p>
            <a:r>
              <a:rPr lang="en-US" dirty="0" smtClean="0"/>
              <a:t> As daylight fades, the SCN tells the pineal gland (located at the base of the brain) to secrete melatonin</a:t>
            </a:r>
          </a:p>
          <a:p>
            <a:pPr lvl="1"/>
            <a:r>
              <a:rPr lang="en-US" dirty="0" smtClean="0"/>
              <a:t>As melatonin accumulates, a person will feel sleepy</a:t>
            </a:r>
          </a:p>
          <a:p>
            <a:r>
              <a:rPr lang="en-US" dirty="0" smtClean="0"/>
              <a:t>As the light coming into the eyes increases (as it does in the morning), the SCN tells the pineal </a:t>
            </a:r>
            <a:r>
              <a:rPr lang="en-US" dirty="0"/>
              <a:t>g</a:t>
            </a:r>
            <a:r>
              <a:rPr lang="en-US" dirty="0" smtClean="0"/>
              <a:t>land to stop secreting melatonin, allowing the body to awaken</a:t>
            </a:r>
          </a:p>
          <a:p>
            <a:pPr lvl="1"/>
            <a:r>
              <a:rPr lang="en-US" dirty="0" smtClean="0"/>
              <a:t>This is why you can sleep in much later if you are in a very dark room (with no windows or the windows are covered)</a:t>
            </a:r>
            <a:endParaRPr lang="en-US" dirty="0"/>
          </a:p>
        </p:txBody>
      </p:sp>
    </p:spTree>
    <p:extLst>
      <p:ext uri="{BB962C8B-B14F-4D97-AF65-F5344CB8AC3E}">
        <p14:creationId xmlns:p14="http://schemas.microsoft.com/office/powerpoint/2010/main" val="175551315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Alcohol</a:t>
            </a:r>
            <a:endParaRPr lang="en-US" dirty="0"/>
          </a:p>
        </p:txBody>
      </p:sp>
      <p:sp>
        <p:nvSpPr>
          <p:cNvPr id="3" name="Content Placeholder 2"/>
          <p:cNvSpPr>
            <a:spLocks noGrp="1"/>
          </p:cNvSpPr>
          <p:nvPr>
            <p:ph sz="quarter" idx="1"/>
          </p:nvPr>
        </p:nvSpPr>
        <p:spPr/>
        <p:txBody>
          <a:bodyPr/>
          <a:lstStyle/>
          <a:p>
            <a:r>
              <a:rPr lang="en-US" dirty="0" smtClean="0"/>
              <a:t>The chemical resulting from fermentation or distillation of various kinds of vegetable matter </a:t>
            </a:r>
          </a:p>
          <a:p>
            <a:r>
              <a:rPr lang="en-US" dirty="0" smtClean="0"/>
              <a:t>Most commonly used and abused depressant </a:t>
            </a:r>
          </a:p>
          <a:p>
            <a:r>
              <a:rPr lang="en-US" dirty="0" smtClean="0"/>
              <a:t>Anywhere from 10 to 20 million people in the U.S. suffer from alcoholism</a:t>
            </a:r>
          </a:p>
          <a:p>
            <a:r>
              <a:rPr lang="en-US" dirty="0" smtClean="0"/>
              <a:t>Aside from the obvious health risks to the liver, brain, and heart, alcohol is associated with loss of work time, loss of a job, and loss of economic stability </a:t>
            </a:r>
          </a:p>
          <a:p>
            <a:endParaRPr lang="en-US" dirty="0"/>
          </a:p>
        </p:txBody>
      </p:sp>
      <p:pic>
        <p:nvPicPr>
          <p:cNvPr id="71682" name="Picture 2" descr="http://t3.gstatic.com/images?q=tbn:ANd9GcRvEL6IKa6eN-vfper-ZJUQZb_owHz5dcAMMzvbU8jcvWEbPqxJZw"/>
          <p:cNvPicPr>
            <a:picLocks noChangeAspect="1" noChangeArrowheads="1"/>
          </p:cNvPicPr>
          <p:nvPr/>
        </p:nvPicPr>
        <p:blipFill>
          <a:blip r:embed="rId2" cstate="print"/>
          <a:srcRect/>
          <a:stretch>
            <a:fillRect/>
          </a:stretch>
        </p:blipFill>
        <p:spPr bwMode="auto">
          <a:xfrm>
            <a:off x="4114800" y="228600"/>
            <a:ext cx="1323436" cy="1178859"/>
          </a:xfrm>
          <a:prstGeom prst="rect">
            <a:avLst/>
          </a:prstGeom>
          <a:noFill/>
        </p:spPr>
      </p:pic>
      <p:pic>
        <p:nvPicPr>
          <p:cNvPr id="71684" name="Picture 4" descr="http://t3.gstatic.com/images?q=tbn:ANd9GcT_wcnTkuLuXXt1GV3Q_B72ulEYjCS4y3OmsFHRk83FB2-PyGWVlw"/>
          <p:cNvPicPr>
            <a:picLocks noChangeAspect="1" noChangeArrowheads="1"/>
          </p:cNvPicPr>
          <p:nvPr/>
        </p:nvPicPr>
        <p:blipFill>
          <a:blip r:embed="rId3" cstate="print"/>
          <a:srcRect/>
          <a:stretch>
            <a:fillRect/>
          </a:stretch>
        </p:blipFill>
        <p:spPr bwMode="auto">
          <a:xfrm>
            <a:off x="6400800" y="4800600"/>
            <a:ext cx="1524000" cy="1695718"/>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Alcohol</a:t>
            </a:r>
            <a:endParaRPr lang="en-US" dirty="0"/>
          </a:p>
        </p:txBody>
      </p:sp>
      <p:sp>
        <p:nvSpPr>
          <p:cNvPr id="3" name="Content Placeholder 2"/>
          <p:cNvSpPr>
            <a:spLocks noGrp="1"/>
          </p:cNvSpPr>
          <p:nvPr>
            <p:ph sz="quarter" idx="1"/>
          </p:nvPr>
        </p:nvSpPr>
        <p:spPr>
          <a:xfrm>
            <a:off x="533400" y="1596922"/>
            <a:ext cx="8153400" cy="4876800"/>
          </a:xfrm>
        </p:spPr>
        <p:txBody>
          <a:bodyPr>
            <a:normAutofit lnSpcReduction="10000"/>
          </a:bodyPr>
          <a:lstStyle/>
          <a:p>
            <a:r>
              <a:rPr lang="en-US" dirty="0" smtClean="0"/>
              <a:t>Many people are alcoholics but deny it or are unaware</a:t>
            </a:r>
          </a:p>
          <a:p>
            <a:r>
              <a:rPr lang="en-US" dirty="0" smtClean="0"/>
              <a:t>They believe that getting drunk, especially in college, is a ritual of adulthood</a:t>
            </a:r>
          </a:p>
          <a:p>
            <a:r>
              <a:rPr lang="en-US" dirty="0" smtClean="0"/>
              <a:t>Binge drinking (drinking 4-5 drinks within a limited amount of time) quickly leads to drunkenness, which is a major sign of alcoholism</a:t>
            </a:r>
          </a:p>
          <a:p>
            <a:pPr lvl="1"/>
            <a:r>
              <a:rPr lang="en-US" dirty="0" smtClean="0"/>
              <a:t>Other danger signs include feeling guilty about drinking, drinking in the morning, drinking to recover from drinking, drinking alone, being sensitive about how much one drinks when others mention it, drinking so much that one does and says things that they later regret, drinking enough to have blackouts or memory loss, drinking too fast, lying about drinking, and drinking enough to pass out</a:t>
            </a:r>
            <a:endParaRPr lang="en-US" dirty="0"/>
          </a:p>
        </p:txBody>
      </p:sp>
      <p:pic>
        <p:nvPicPr>
          <p:cNvPr id="72706" name="Picture 2" descr="http://t3.gstatic.com/images?q=tbn:ANd9GcRVMOEv09n-TO5GKeeH4R08SozdF_9IoQSc_tXLO5cymZuKHt_3"/>
          <p:cNvPicPr>
            <a:picLocks noChangeAspect="1" noChangeArrowheads="1"/>
          </p:cNvPicPr>
          <p:nvPr/>
        </p:nvPicPr>
        <p:blipFill>
          <a:blip r:embed="rId2" cstate="print"/>
          <a:srcRect/>
          <a:stretch>
            <a:fillRect/>
          </a:stretch>
        </p:blipFill>
        <p:spPr bwMode="auto">
          <a:xfrm>
            <a:off x="6248400" y="189272"/>
            <a:ext cx="2209800" cy="1313731"/>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Alcohol</a:t>
            </a:r>
            <a:endParaRPr lang="en-US" dirty="0"/>
          </a:p>
        </p:txBody>
      </p:sp>
      <p:sp>
        <p:nvSpPr>
          <p:cNvPr id="3" name="Content Placeholder 2"/>
          <p:cNvSpPr>
            <a:spLocks noGrp="1"/>
          </p:cNvSpPr>
          <p:nvPr>
            <p:ph sz="quarter" idx="1"/>
          </p:nvPr>
        </p:nvSpPr>
        <p:spPr>
          <a:xfrm>
            <a:off x="609600" y="1447800"/>
            <a:ext cx="8077200" cy="4572000"/>
          </a:xfrm>
        </p:spPr>
        <p:txBody>
          <a:bodyPr>
            <a:normAutofit fontScale="92500"/>
          </a:bodyPr>
          <a:lstStyle/>
          <a:p>
            <a:r>
              <a:rPr lang="en-US" dirty="0" smtClean="0"/>
              <a:t>Risk for psychiatric disorders increases from about 2.5% for a light drinker to 13.2% for a moderate drinker and around 17.1% for a heavy drinker</a:t>
            </a:r>
          </a:p>
          <a:p>
            <a:r>
              <a:rPr lang="en-US" dirty="0" smtClean="0"/>
              <a:t>There are numerous disorders that can be caused by alcoholism in addition to liver disease</a:t>
            </a:r>
          </a:p>
          <a:p>
            <a:pPr lvl="1"/>
            <a:r>
              <a:rPr lang="en-US" dirty="0" err="1" smtClean="0"/>
              <a:t>Korsakoff’s</a:t>
            </a:r>
            <a:r>
              <a:rPr lang="en-US" dirty="0" smtClean="0"/>
              <a:t> syndrome – a form of dementia brought about by a severe vitamin B1 deficiency, caused by the alcoholic’s tendency to drink rather than eat</a:t>
            </a:r>
          </a:p>
          <a:p>
            <a:pPr lvl="1"/>
            <a:r>
              <a:rPr lang="en-US" dirty="0" smtClean="0"/>
              <a:t>Babies born to mothers who drank during pregnancy are likely to be born with a condition of mental retardation and physical deformity called fetal alcohol syndrome </a:t>
            </a:r>
          </a:p>
          <a:p>
            <a:pPr lvl="1"/>
            <a:r>
              <a:rPr lang="en-US" dirty="0" smtClean="0"/>
              <a:t>Alcoholism has also been linked to loss of bone density and heart disease </a:t>
            </a:r>
            <a:endParaRPr lang="en-US" dirty="0"/>
          </a:p>
        </p:txBody>
      </p:sp>
      <p:pic>
        <p:nvPicPr>
          <p:cNvPr id="73730" name="Picture 2" descr="http://t1.gstatic.com/images?q=tbn:ANd9GcT0PG1Pq0_VpnCOdlZPacQVZD5_STjmAk6JhAjtbEvR7eQ6ZTt5Ew"/>
          <p:cNvPicPr>
            <a:picLocks noChangeAspect="1" noChangeArrowheads="1"/>
          </p:cNvPicPr>
          <p:nvPr/>
        </p:nvPicPr>
        <p:blipFill>
          <a:blip r:embed="rId2" cstate="print"/>
          <a:srcRect/>
          <a:stretch>
            <a:fillRect/>
          </a:stretch>
        </p:blipFill>
        <p:spPr bwMode="auto">
          <a:xfrm>
            <a:off x="4572000" y="228600"/>
            <a:ext cx="1524000" cy="1141529"/>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143000"/>
          </a:xfrm>
        </p:spPr>
        <p:txBody>
          <a:bodyPr/>
          <a:lstStyle/>
          <a:p>
            <a:r>
              <a:rPr lang="en-US" dirty="0" smtClean="0"/>
              <a:t>Alcohol</a:t>
            </a:r>
            <a:endParaRPr lang="en-US" dirty="0"/>
          </a:p>
        </p:txBody>
      </p:sp>
      <p:sp>
        <p:nvSpPr>
          <p:cNvPr id="3" name="Content Placeholder 2"/>
          <p:cNvSpPr>
            <a:spLocks noGrp="1"/>
          </p:cNvSpPr>
          <p:nvPr>
            <p:ph sz="quarter" idx="1"/>
          </p:nvPr>
        </p:nvSpPr>
        <p:spPr>
          <a:xfrm>
            <a:off x="685800" y="1447800"/>
            <a:ext cx="8001000" cy="4724400"/>
          </a:xfrm>
        </p:spPr>
        <p:txBody>
          <a:bodyPr/>
          <a:lstStyle/>
          <a:p>
            <a:r>
              <a:rPr lang="en-US" dirty="0" smtClean="0"/>
              <a:t>Alcohol is often confused with stimulants</a:t>
            </a:r>
          </a:p>
          <a:p>
            <a:pPr lvl="1"/>
            <a:r>
              <a:rPr lang="en-US" dirty="0" smtClean="0"/>
              <a:t>Many people think this is because alcohol makes a person feel “up” and euphoric</a:t>
            </a:r>
          </a:p>
          <a:p>
            <a:r>
              <a:rPr lang="en-US" dirty="0" smtClean="0"/>
              <a:t>In reality alcohol is a depressant that gives the illusion of stimulation because the first thing alcohol depresses is a person’s natural inhibitions</a:t>
            </a:r>
          </a:p>
          <a:p>
            <a:pPr lvl="1"/>
            <a:r>
              <a:rPr lang="en-US" dirty="0" smtClean="0"/>
              <a:t>Inhibitions are all the social rules people have learned that allow them to get along with others and function in society</a:t>
            </a:r>
          </a:p>
          <a:p>
            <a:pPr lvl="1"/>
            <a:r>
              <a:rPr lang="en-US" dirty="0" smtClean="0"/>
              <a:t>Inhibitions are what keep sober people from taking off their cloths and dancing on a table in a crowded bar… so inhibitions are usually a pretty good thing</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Alcohol: How it works</a:t>
            </a:r>
            <a:endParaRPr lang="en-US" dirty="0"/>
          </a:p>
        </p:txBody>
      </p:sp>
      <p:sp>
        <p:nvSpPr>
          <p:cNvPr id="3" name="Content Placeholder 2"/>
          <p:cNvSpPr>
            <a:spLocks noGrp="1"/>
          </p:cNvSpPr>
          <p:nvPr>
            <p:ph sz="quarter" idx="1"/>
          </p:nvPr>
        </p:nvSpPr>
        <p:spPr>
          <a:xfrm>
            <a:off x="533400" y="1447800"/>
            <a:ext cx="8153400" cy="4572000"/>
          </a:xfrm>
        </p:spPr>
        <p:txBody>
          <a:bodyPr>
            <a:normAutofit fontScale="92500" lnSpcReduction="10000"/>
          </a:bodyPr>
          <a:lstStyle/>
          <a:p>
            <a:r>
              <a:rPr lang="en-US" dirty="0" smtClean="0"/>
              <a:t>Alcohol indirectly effects the release of the neurotransmitter GABA</a:t>
            </a:r>
          </a:p>
          <a:p>
            <a:r>
              <a:rPr lang="en-US" dirty="0" smtClean="0"/>
              <a:t>GABA is the brain’s major depressant (global inhibitory neurotransmitter)</a:t>
            </a:r>
          </a:p>
          <a:p>
            <a:pPr lvl="1"/>
            <a:r>
              <a:rPr lang="en-US" dirty="0" smtClean="0"/>
              <a:t>It slows down or stops neural activity </a:t>
            </a:r>
          </a:p>
          <a:p>
            <a:r>
              <a:rPr lang="en-US" dirty="0" smtClean="0"/>
              <a:t>As more GABA is released, the brain’s functioning actually becomes more and more inhibited, depressed, or slowed down</a:t>
            </a:r>
          </a:p>
          <a:p>
            <a:r>
              <a:rPr lang="en-US" dirty="0" smtClean="0"/>
              <a:t>The areas of the brain that are first affected by alcohol are the areas that control social inhibitions</a:t>
            </a:r>
          </a:p>
          <a:p>
            <a:pPr lvl="1"/>
            <a:r>
              <a:rPr lang="en-US" dirty="0" smtClean="0"/>
              <a:t>So, alcohol, due to its stimulation of GABA has the effect of depressing the inhibitions </a:t>
            </a:r>
          </a:p>
          <a:p>
            <a:r>
              <a:rPr lang="en-US" dirty="0" smtClean="0"/>
              <a:t>As the effects continue, motor skills, reaction time, and speech are all affected </a:t>
            </a:r>
          </a:p>
          <a:p>
            <a:pPr>
              <a:buNone/>
            </a:pP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Alcohol</a:t>
            </a:r>
            <a:endParaRPr lang="en-US" dirty="0"/>
          </a:p>
        </p:txBody>
      </p:sp>
      <p:sp>
        <p:nvSpPr>
          <p:cNvPr id="3" name="Content Placeholder 2"/>
          <p:cNvSpPr>
            <a:spLocks noGrp="1"/>
          </p:cNvSpPr>
          <p:nvPr>
            <p:ph sz="quarter" idx="1"/>
          </p:nvPr>
        </p:nvSpPr>
        <p:spPr>
          <a:xfrm>
            <a:off x="762000" y="1447800"/>
            <a:ext cx="7924800" cy="4572000"/>
          </a:xfrm>
        </p:spPr>
        <p:txBody>
          <a:bodyPr/>
          <a:lstStyle/>
          <a:p>
            <a:r>
              <a:rPr lang="en-US" dirty="0" smtClean="0"/>
              <a:t>Surprisingly, only one drink can have a fairly strong effect</a:t>
            </a:r>
          </a:p>
          <a:p>
            <a:pPr lvl="1"/>
            <a:r>
              <a:rPr lang="en-US" dirty="0" smtClean="0"/>
              <a:t>People who are not usually drinkers will feel the effects of alcohol much more quickly than those who have built up a tolerance </a:t>
            </a:r>
          </a:p>
          <a:p>
            <a:r>
              <a:rPr lang="en-US" dirty="0" smtClean="0"/>
              <a:t>Women also feel the effects sooner</a:t>
            </a:r>
          </a:p>
          <a:p>
            <a:pPr lvl="1"/>
            <a:r>
              <a:rPr lang="en-US" dirty="0" smtClean="0"/>
              <a:t>Women’s bodies process alcohol differently than men’s bodies do</a:t>
            </a:r>
          </a:p>
          <a:p>
            <a:pPr lvl="1"/>
            <a:r>
              <a:rPr lang="en-US" dirty="0" smtClean="0"/>
              <a:t>Women are typically smaller than men, so alcohol has a quicker impact on women </a:t>
            </a: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Narcotics (Opiates)</a:t>
            </a:r>
            <a:endParaRPr lang="en-US" dirty="0"/>
          </a:p>
        </p:txBody>
      </p:sp>
      <p:sp>
        <p:nvSpPr>
          <p:cNvPr id="3" name="Content Placeholder 2"/>
          <p:cNvSpPr>
            <a:spLocks noGrp="1"/>
          </p:cNvSpPr>
          <p:nvPr>
            <p:ph sz="quarter" idx="1"/>
          </p:nvPr>
        </p:nvSpPr>
        <p:spPr>
          <a:xfrm>
            <a:off x="609600" y="1447800"/>
            <a:ext cx="8077200" cy="4572000"/>
          </a:xfrm>
        </p:spPr>
        <p:txBody>
          <a:bodyPr>
            <a:normAutofit fontScale="92500" lnSpcReduction="10000"/>
          </a:bodyPr>
          <a:lstStyle/>
          <a:p>
            <a:r>
              <a:rPr lang="en-US" dirty="0" smtClean="0"/>
              <a:t>A class of drugs that suppress the sensation of pain by binding to and stimulating the nervous system’s natural receptor sites for endorphins</a:t>
            </a:r>
          </a:p>
          <a:p>
            <a:pPr lvl="1"/>
            <a:r>
              <a:rPr lang="en-US" dirty="0" smtClean="0"/>
              <a:t>Endorphins are the neurotransmitters that naturally deaden pain sensations </a:t>
            </a:r>
          </a:p>
          <a:p>
            <a:r>
              <a:rPr lang="en-US" dirty="0" smtClean="0"/>
              <a:t>Because they also slow down the action of the nervous system, drug interactions with alcohol and other depressants can be deadly</a:t>
            </a:r>
          </a:p>
          <a:p>
            <a:r>
              <a:rPr lang="en-US" dirty="0" smtClean="0"/>
              <a:t>All narcotics are a derivative of the plant-based substance opium </a:t>
            </a:r>
          </a:p>
          <a:p>
            <a:r>
              <a:rPr lang="en-US" dirty="0" smtClean="0"/>
              <a:t>Today, the term “narcotics” is inappropriately used to refer to all illegal substances, so scientists don’t use this term any more</a:t>
            </a:r>
          </a:p>
          <a:p>
            <a:pPr lvl="1"/>
            <a:r>
              <a:rPr lang="en-US" dirty="0" smtClean="0"/>
              <a:t>More accurate to use the term “opiates” or “</a:t>
            </a:r>
            <a:r>
              <a:rPr lang="en-US" dirty="0" err="1" smtClean="0"/>
              <a:t>opiods</a:t>
            </a:r>
            <a:r>
              <a:rPr lang="en-US" dirty="0" smtClean="0"/>
              <a:t>”….. But your book apparently doesn’t know this </a:t>
            </a:r>
            <a:endParaRPr lang="en-US" dirty="0"/>
          </a:p>
        </p:txBody>
      </p:sp>
      <p:sp>
        <p:nvSpPr>
          <p:cNvPr id="74754" name="AutoShape 2" descr="data:image/jpg;base64,/9j/4AAQSkZJRgABAQAAAQABAAD/2wCEAAkGBhQSERUUExQWFRQWGRgXGBgXFxgYHxcYGBgWFxccGRgYHCYeGhokGhcVHy8gIycpLCwsFR4xNTAqNSYrLCkBCQoKDgwOFw8PGikdHBwpKSkvLCwpLCksKSkpKSwsKSkpLCwsKSwpKSkpLCksLCwpLCwpLCkpLCksKSkpKSwsLP/AABEIALcBEwMBIgACEQEDEQH/xAAbAAABBQEBAAAAAAAAAAAAAAACAAEDBQYEB//EAD4QAAEDAgQDBgQFAgUDBQAAAAEAAhEDIQQSMUEFUWEGInGBkfATobHBMkLR4fEjYhQVUnKygpLCBxZTY6L/xAAZAQEBAQEBAQAAAAAAAAAAAAAAAQIDBAX/xAAnEQEBAAICAgAFBAMAAAAAAAAAAQIREiEDMRMiQVFhBLHR8DNCcf/aAAwDAQACEQMRAD8AyzQiATAI0DgIgxMApmhAmBSgJmhSBqBw1EAiYNE4aik1EAkEbUDsMEGxgg33gpzrPmnypygaE7RZFlTgc0AgI4TlqQagaE/h9kbW9OqEMCKHLPilCMNSIQARZNF1KG7psqCL4fkk0KTKmcxBFlTBSwmIQR5ULgpITFiIihDlUhahhBEWoSVLlQHVQBlQSpSEBaqALUkUJ1BWBGwJwxG1qqHYxTBqZoRgICa1SNamARoHRNCYSpI6IpwETUzBKIICypwEmhE0IGDYKIN0TpMCBiiF/wCEWX3zShAzR1T6pwEmFAOVIDzUjWymcOSAcqYj1RwnDUEYp+qEtUpCDKgjKFTO0UQbCAYTp8sJsqAIQQpHe4QuF0ERCEtROCTroIyUBFlLCjIQAkiTKDjyo2hMBZG0KoMBSNKBqkYEU4RhCGowUBgJweXNBCkDeXvcqgmhSAWQMapMxIj3zUDgeVkbmoUYugaEaYeiPLYSgFgRBt0TKfv5pEDf1sgUbpmt5brYdnux1KpTD6lTMSJy03C3RxF59I6rs4l2DYWk0XODgLBxkHpOoQ2wkcvYXTw7CB9Roce7IlQVWwYNiLHoRqPFXXBsgibk9fwzuRuI5IlLHdlqlM93vtJsRHp4qqqYZwN2keNl6FTe0B2lo0Op2g6+ihbh21Bdo305eajPJ549qBq1+M4HTcTlEfqqvEcBjc/L6HVNtclG8oXMVlV4S4aEOB3C46lMtMEEeKqoCgKlKF30QQvQA6KV6jcLIIniUIUmVMRdABCBzb2UhKBxQRlJFPgkhtyQi3TBSwiHARMCYBEAgdhKLJeyYKDE48NMC536futTG3qJbJ7Sf46npnFlMzFMOj2/9wWbqsMzGtx4HRDlU9G2sZUbzHqDspmtmLrGhnRSsonb7qG3of8AkTtw63Njh9kf/tytaGG5gEXnbUWCw1AV3Humq49HPJ+RVxg+D8Sd+AYm/wDdUA8yTCumeVXNTh72EgtMgmbSudw8vfXzXFiMHxBh79dzXaQcSyfMZ59VOzgeOf3nVpn/AO6m49J7ycacvumDxfvD1Gn2UVeuAYXVhuwWMcC4nXaWnNfe9wpXcAxFNoD8EH5REsa9pNySSWalXRck/Zng7MQXziRRc0iAA2TImZdtNoHJaU8DxNJpczHkgCQCwOHpmAAWQZRDAfiYLEDU2qubYnQAs2VZjKjM1mV6bIH4srzN53Gyyh6uKrS572sdcucQSCbySAu/BVSXN8R6SFWY2vg/h/031S/kaYbOm+dwXNhON5CLGJm4/Qo1t6FgccXiTzjyC6X41wt5WVFwztZRDQJpjnDw0k+DwAumn2iw5PeAAOpZUpk+mZctZJuNMaIbTYM7QHnvPI5QS2+kXKreKUCyMrmvYbNi53nQ6/Vc2N7WYc0crczjBA6STexI0gKPhr2hzXskSNxqSOR0lN5el+Vzux4DhlaZGxMgeRCjpYBlR/8AVeW6nSdt+SfiWIbYt1MzfTTkuCpVcOVxKTOS9rr7CrUGmGyABoY06/sFXV6cGOWnVSurXvcIa90nklrUljlITFt0UIXLqIyZTOKP+UDgIQRvCAhSkKOUEbgkiISQc7WqQNRimi+GgEafNVh40f8AT/CtiyQR73WccSBFwCb3kGL/AHPqtSI0dCqHNDhuuU4MOxDQbBwnSdBy3RcOrsFNoJAMTcxuUHEyHMDmkEtM6grWF1WcpuDrcOF++HQ6CRESZgDyCapwum0Xfc8rx4rn4pdwDHAy1mgLRJFxHjIJXDf8zvKZKXLc3r2xIsKRos/FmPoFOzjlNtm0WnkXCVBheENLQ4kmRNrK3w3BouGLnfJxa4mw3bDFgRRAp/7WALlrUsVWJdWrPJPN5Kum8LcLC59/Jd3+FawtlocQCSHEmTaLcv2XK+XKrxkZRnZxp1cfkmPDmUC0wHzq1wmB6WvGi0XGqmQwYECMrRHe2ELPVXwC93vkB0XTGpXZh20yCfhNEAkRblYqavVgRlJj8QFWo0AjUCXXjwGigwVOpUaMzsuYQAGMHdJkSQJPndWmM4Q9o/G103kNG++q2kgaWFIPdqVm2tFapb/9Ls/rgWxFeORfm/5AqvfiKwvnaf8Ao5eBXXhMRWqOysaHuvYA7edlEu4hr4mqzvOxDgNJc2mRfpkXCa1Wp3vh4eoBJBNMNLgD/ZHLVbDhnZepiR/Uc2m0agCXHymAL7q/w3YnDsuQ6of7j9mws8Y1L128Qe+mYAp1Q6096ZMXgfD5rtw3ZPEVRLMPVi1zlGumscl7pQwlGlpSawc8ov6SShxPFssujuggSQfSPeyuk28z4L2INJzamJZcGzLaybujXy6K7xD8ji1klxs2LZeZ9Oa0mJ41Tgvc4NaBbSSY056xYLL1XNzyZyzJPMTMAfZYzz1OlmPbnxfC8lMPzAk78vZTVsEHU2uY68DbcWMx1XXj8TEMpkPbAJdJIJPTb0kKupVxTdoTzH7rz3UrpqufEUXM/EPO31XLWkiy6MVnqOkiATHien0UzcCGDMTJ0aPrJ08lmKztSlVzHK4RsCf1BUFapXG06/hLfuFc4mhtAXMaIXpwy5RNODDYiqXAEGJvIH1CsSE3wgOadzdV0EJaheFMdEBugCRySSSRSiyMN9EwCkRHbQ4JUqUXVW5SxocXXjLlg+sSfALNY3gT2lrmNztdF2S4tJaDleALG+uhhavhval+FYWkZqM5nNAGYG2k6jSQqLH8bo53vYwFlWm9kGcwe38DnAOsYyEEW7xsYKuNu+0pcMxFPu4eo1rjlEzs68gEXBgjzUGJ4K6k51+6dLbE7lVHD2n4rDBHeEeq3FXI5suGYQbAr0/5PFfvj+zz35PJPtWar5BebjQC9h9LgHzUOJpkEO+GMsaR5yTueqsquBe13dbZ1gYBidL6nYru4Bg3P7tTuXMu1JXl+kdZ7qlpcYc02AA0iNFpsJxsFoBYDr3gfqtVW7OtxFEMYxsgAB5EW305zvO6y2O/9L8XS71PLUH9rod6GJ9VLhKTJc4LFMI7pudjb0IMeq6v8G57XEhsnmddxvpaF5/VfWovyvDmuGocCCt3gOJZqLAwiCACbkzqYOkjwsuNw17al2oKvZutVrkFzAGmJc78IJ3OkqZ/ZHviXNe1pvrBjS24+S0f+HF9DNyTck7k9U9SoBoPmsXy3Wo3wn1V9PhLR3jcz7gKWrQBBBg6/NdRm9tPGyZ1GNTboudtb1GfrcPk5BqYA89FueGU6dOkabQ1rpyuNheRJmdIP1WbqOILS25Bm9+fQxqq+t23+BUyfCY5wsSbxe+0kx1C9eOXLHbhl1W5DS13cIE6/W65sbxKoX5G2Lo8vPYaSoa2MD++0ggj8u4ve4G0WUWAptc973u0/DJPmYGpWN66ZkTiuWEw/N9wOXLwUoxY+FsCTLgdbGLDS4OiZ2EDhNPmA5trjYiXXMpsLhmjM5129QYmQSI56+uy58rvuusjPcbwbWtlsEEB0B2nMHkf1VZgeIGfhVA0ie65wB057i3KxhXvFaQLiWDuQYFj4xG36rMVqMkRqtYXnuLZpo6lMTBaxuolp1J/2/uqmq4fEAIzNBgwTeNSj7OPD6vwqjshglpP4SQDIutdxHh1ANzubBgmaQOXnMkZR6qXHJGYq1wIa1gDBcAyRcb7dVzVcZYk3PMDQ7fdc2J4gSTra9/G65q1YACwkb+K57tWQ+KxRccxmefNc5UNTFSbCT02U1BgykmzjFul5+y6YY3eynAkJi3dRYjHMZ+L0FyqbEcWfUOVgIB5fcr0ptaYjHsbYu8v40RzOl9PRVGF4RN336fqVbsbA0QC4lJPI3JSRUgCKEwb9kYKIRAIgj+Fm+JYFrH9zYTf6LRmVBi8AH+OmmqJWbzOMTPTa/Ra7s/wyvXpFzGudl1I5beJ6C65uHdmMzoc6GyMzgCQ0EwSTFgvXsJw+llbRYwtYxoLKjSBNhLgRYyfGbq5ZaXHHlXmuGEEZ5hu3Xl0UtFxaZGpM3Gu63vFOzgqgF8Cp/8AI0QHf72z4XlY7iHCn0XZXtN5gjQ+B+ySM7aHs/2hqwWlmdrRJIgEDrz3V/S7Q0nDcdDH6rD8J4oKTazS0k1KZaIgwbxPS/yXFw6p8OoHPa17b6AWta28K1Hd2qxTcU4gSGA2j80bwqrg1F1IlmYFjrg6ZXDQ+B0Kldim5r28iPkjzt5hZy1VkkXdE6QPP3yUr8oM5h4qrqYwADKdr7xa6jp4rpfnb9CvN8Oukqxdiom2vkI5qF+JaDqXHWGjW+0/UwPFV+MxZAaT+GYcQbidJOsT6SnxNSjRa34hc4ubmDGCG6x36hubgyBJUmF5cMZu1qa1u3UHUxT3P/piHHRtMZnDzNh81xYjg7Q3vU2QHCYcHFrzcZ3A6nqdlxYrjzyMrIYw/lZIn/cfxO8yurgdOqHGWj4bh3mEQXjaIEyDcFenP9Jn48Ofkyks9T+/38pj5MbdYza44djG02kEG1mxtzldNHiDJDi6dZGl/Fcdbh7mNDyCGm0ka+ajY1csZPJNpljxq5/z9obEujvRlHhln3suN/HHZcrWE79423Og8UWC4NUq/haQD+bb1Oq763ZZwJOdoAMAuBEwJ8ANr8lfg4s7VVLMaYe6LuLQAOQF5Piq7GsEytLwbBOq08oA7rnGdrhseOir+P4JzLEbxI+y+Tll5MP1c47471+Py+ljj474bvXLW/4Zt9O4PuV2VakNMvdcBsEk7yYGwgQlUpiDe/vZDj6BGWNT7mOV19XyS7mnz+ldVrjl8lEKJdqPAawuitUp02983+fkFTY3jxkhlvSf0C1h45j2za78RUbT/EY6c/AKoxfHC7usBHhcn9FwPDnGXSJ9T5lGwflYJPJv/kdT9F0Z2FuHLjLjPMA/8nFM1hBhhJM6j8I81aYbghN6n/aFZswjWiAIQ0GlMX1/ZJ3yUjggcZRoGVJF71SQG0KQNH2/hCFIGIEGe9V0YbBuqPDWAuJsB1QDSdvfNdnDuJOw7w+nGa4uJsg3/BeCspU8tN8VNXubu7SC0/lF4HmrPC4bKDIaJ1yiAepbpPgs3wztnSqEfGZkcPzASP1HzWpo1w8ZmuDmnQgz8wpJfdXK9agyq/FYNtcZQRk0cwjTqN2uUuKrscTRJILhtb0KquO8SbhmBre9VLTB/wBINiT9h0WN8rqem5OM3ff/AD6MfjcOGVXtaS5rXEA9B4efoqbiGKqNcBm1m0aDa3NWUgA309+/BUT6pL5dIJIO9uSvltmPTOElvafC53vboS472sPxEkdLK0ZTYS5gs0SQ4wJAuTJErmwFPXYERMT1EHym28qyZRMZQ6Qbmwv47kbxzV8eNk7Yz1b0haABDG5pEFz4lp/s9PxdYhTAbcvei7/8prkR8N/pt+vRcr6JaSCC08oj5LfX0JEL2BzSCLaeP7XXEKAqN+BUJzM71J1tCQCL9LHqAeasWhc2OwpIltnNMj7jwKxlL7x6s9N42Tq+qsuFdl2gDQEamRPmTp5LTYLDUKVmw9x1IBcq3sfxSlUbFRrQ8CQXATbUGeSsuJdrKVJvcg9TYfqfJeffL5s8t389vReM+WS/s6OMP+JRcPhmBcl0NEeZlZHhYYKzQ6pDNc3hcajnbdV/Eu1NSu6AC+51s1vLuaeZJKDhODioKtdznnQtFrdJ/ZbwmVy5T0xnxmPF6taNbc/Bc+OxFKMlUth0d128m1vHdUGP4s2phgGQyHAZJvl0ERY9VXca4o2qWubIhoBmNQTvv4lejTzrZuLZQkgtNMOe1raf4tjmcSbxceizfGcWatR5D3ObMtkRbw9VScS7QU6V9T8v1Pks5U7WPcTDsoI8YjlyKxcMd701M7Pq02LxrKQ75jWOZ8BqVQ8R7SONm93qbuPlsql+Ie8kgG+r3GSfMo6NEN115rbnckYD3mSSJ3NyfNTMotYE4qlxysBJ6LvwnACYdUM9Bp6qJrasZh31XQ240nkPey0OGwDWNAiPD9V10cO1osBZFHP0VbkROH8pnOHsIi1AQio3sJQoidUIFlBGWnn79E6KBukipGqQGyiiVJvHv1VQYOyfLcfZM35IqbbIJmyL9V14HiVSkczHuaeht5jQ+a5Mv6pw3l9URrcH21Mf1aYc4CzhAvBiQft6LO4ziDqj8zzmcdT9AByC5mnfmjd4nWPZRRhttPlqo2YRhOgvAJgb81MAYPQJUx9PkqjU8P7HtYO+4HXutkDUfm13/dXmE4XTp/gYAf8AVcn1MkeCXBauehTdvlAPiIaf+K7iFio5nOMzbWD4m8eMW8XHknq0WVABUa07X5623sjdTgbmNIF+ptugazcm/qR0EaDw9VmJ3Gf432cyDPRBI3brFtRuVngZty+69GYYt7+5WS7U4TLVzRAcBBA1I1033W4srJYptVjs1GO9qDFjzQt4WXOzVTmPKbW66/RWpumcZnlpop8PHe9OnO60hZTgWiOXhqpGVAB05ocuqz/Fu1LGtc2lJfpm/K3nb8x5DRbYW/EuOMo2IE7SbDrGpPQLKcT7UVHyG7/L/p/VU2IxLnEkkk7k3J/RQKbY9ulz93OJcfNc1V8mdF0YLh9Sqe6LbuOi0uA7KsbBd3z105qaa9qFmIcQAGOkjUyZIOwhWWA4A95BqS0ct/2WmbQgREBOynGiujTmwuAayzRHvmugW9UQF7fylvCrSNzd/fu6AkxsjB108VHHv57KACNSgJRu5oCD6oI0xCN7emyji6Bi09UksqSAgPv+ykI98/0QGUTDOqA2a6qVo9d1GLaeHuyJj5QTB1jpFkst7KM38ualaff7qoIaagdVI0yo8p8ualbPW3pG31QEw68vFFTF+vuyjnqpfrzQbLsZXmk5n+l0jwcP1BV+Z5eqyPYp/fq6fhafQn9Vr3CRdZqAOuqhonK8tJsbjn1RYhktytmdjy81msT2gaHgiar22BAyNBNjFiXLOkasCN1Q9rGgsa6fwnQmJBtIGsj6SqTE9oq79HZB/YP/ACN/mq41C65JJ5m59f1WpK1IT/fspeX01S35QD5qMmRO3VbVS8fxpP8ARp/jeIJ/0t69SsRiaDmOyuER7larGk0KtRz2lwebPF4HI/L0XBxqlnLZgiJaRuDz+kbQpXO3tVcN4ZUxFQU6LS9x2HzJ8lfVexv+GqsZXeCSAXBocckg5cxiIJgSDum7KYqvh63xaDA7LLSDpfUXI6eC1vEuJVcYWms1jQySGN5x+ZxN9NNPFc7Mt9OmHH/Zw0MOBAAjYQNAuj4el9kbAbT0Sey3RdQLjex+Sjc7rAUrxHNRVRO6gF5GnJNmgWSi3P8AlIO+aBiy6CAD7+qNvionGI6hQA4X8EDhawRCJPMpiUEU7eSQ3CImOSB+vRABb4pJwUkCBnmiBQpxugmHyRUtPBRk89kYJIsP46qiQOj37spQJJ2UQKef4RElN3XzUjX2t4KLNb6om6FUTZp9+CkcPX3+6jYdBySzaSgtOB8W/wAO4uyZpERMbg6qzrdtXk91jB4y752WazSk98KaF67tTXd+ZrfBo+8qpY4efTeVC1032RsE80D57WUhP12UMa7KRsbG/JVRtAPhPu6AEcglPv31SLf0CDnxFIFpBuCPULJ4anboCY8FrsQ6x8Fk8O7uDrP1RjJacCqCHNvZ09O9159FeU9J5fos92fBLqlxEgR1jX7K/wAuiNT0fNeIumePP3eUnHX381G0TPP39lFEeV/VA5v8os09JQPEny2QMfCwCB1/fopAdjpy81GWzpYIqP8AhDU2H0TkRp72QG/iiBAvpKEs1lOf5TFk+CgiIuk4J3FAR57oBcBy+aSLMP8ASkooKd9EbXdN/d0klpBaaqZmiSSB89kWZOkqCazldG0pJICLo8R0RPJtYJJIHa473Uk95JJAWUgwnHM7fwkkgIlO1/zSSQMTKQG6SSCN7o18D9FnzwJwJZnApl2Ztu8J5JJIa2s+HYJtIQJmxJO8LvDvr9dEySBnNso5gwEkkUqgMSBYH5oTumSQNSuZ5IDy06JJKAamke7IJt72SSUEUT5pVRz8PHdMkgizXFvBMXdNEkkDtPRJJJEf/9k="/>
          <p:cNvSpPr>
            <a:spLocks noChangeAspect="1" noChangeArrowheads="1"/>
          </p:cNvSpPr>
          <p:nvPr/>
        </p:nvSpPr>
        <p:spPr bwMode="auto">
          <a:xfrm>
            <a:off x="63500" y="-841375"/>
            <a:ext cx="2619375" cy="17430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Narcotics: Opium</a:t>
            </a:r>
            <a:endParaRPr lang="en-US" dirty="0"/>
          </a:p>
        </p:txBody>
      </p:sp>
      <p:sp>
        <p:nvSpPr>
          <p:cNvPr id="3" name="Content Placeholder 2"/>
          <p:cNvSpPr>
            <a:spLocks noGrp="1"/>
          </p:cNvSpPr>
          <p:nvPr>
            <p:ph sz="quarter" idx="1"/>
          </p:nvPr>
        </p:nvSpPr>
        <p:spPr>
          <a:xfrm>
            <a:off x="533400" y="1828800"/>
            <a:ext cx="8077200" cy="4572000"/>
          </a:xfrm>
        </p:spPr>
        <p:txBody>
          <a:bodyPr/>
          <a:lstStyle/>
          <a:p>
            <a:r>
              <a:rPr lang="en-US" dirty="0" smtClean="0"/>
              <a:t>Opium is made from the opium poppy</a:t>
            </a:r>
          </a:p>
          <a:p>
            <a:r>
              <a:rPr lang="en-US" dirty="0" smtClean="0"/>
              <a:t>Has pain-relieving and euphoria-inducing properties that have been known (and exploited) for at least 2,000 years</a:t>
            </a:r>
          </a:p>
          <a:p>
            <a:r>
              <a:rPr lang="en-US" dirty="0" smtClean="0"/>
              <a:t>Was commonly used by ladies of the Victorian era in a form called </a:t>
            </a:r>
            <a:r>
              <a:rPr lang="en-US" i="1" dirty="0" smtClean="0"/>
              <a:t>laudanum</a:t>
            </a:r>
            <a:r>
              <a:rPr lang="en-US" dirty="0" smtClean="0"/>
              <a:t> and was still prescribed for teething infants in the middle of the 20</a:t>
            </a:r>
            <a:r>
              <a:rPr lang="en-US" baseline="30000" dirty="0" smtClean="0"/>
              <a:t>th</a:t>
            </a:r>
            <a:r>
              <a:rPr lang="en-US" dirty="0" smtClean="0"/>
              <a:t> century </a:t>
            </a:r>
          </a:p>
          <a:p>
            <a:r>
              <a:rPr lang="en-US" dirty="0" smtClean="0"/>
              <a:t>It wasn’t until 1803 that opium was developed for use as a medication by a German physician</a:t>
            </a:r>
          </a:p>
          <a:p>
            <a:pPr lvl="1"/>
            <a:r>
              <a:rPr lang="en-US" dirty="0" smtClean="0"/>
              <a:t>The new form, called morphine, was called “God’s own medicine”</a:t>
            </a:r>
          </a:p>
        </p:txBody>
      </p:sp>
      <p:pic>
        <p:nvPicPr>
          <p:cNvPr id="78850" name="Picture 2" descr="http://t2.gstatic.com/images?q=tbn:ANd9GcQkQjXK9OLGZjcRGrfe1nnf2s76p8_p6C9s9mtwL6N0PJ-NFlU-Yw"/>
          <p:cNvPicPr>
            <a:picLocks noChangeAspect="1" noChangeArrowheads="1"/>
          </p:cNvPicPr>
          <p:nvPr/>
        </p:nvPicPr>
        <p:blipFill>
          <a:blip r:embed="rId2" cstate="print"/>
          <a:srcRect/>
          <a:stretch>
            <a:fillRect/>
          </a:stretch>
        </p:blipFill>
        <p:spPr bwMode="auto">
          <a:xfrm>
            <a:off x="5181600" y="381000"/>
            <a:ext cx="1756390" cy="1219200"/>
          </a:xfrm>
          <a:prstGeom prst="rect">
            <a:avLst/>
          </a:prstGeom>
          <a:noFill/>
        </p:spPr>
      </p:pic>
      <p:pic>
        <p:nvPicPr>
          <p:cNvPr id="78852" name="Picture 4" descr="http://t2.gstatic.com/images?q=tbn:ANd9GcSo9iomwY3Dhiu2qNMI4_DQdZ5BDTQcU3DjwILpROFJVwwa4BYe"/>
          <p:cNvPicPr>
            <a:picLocks noChangeAspect="1" noChangeArrowheads="1"/>
          </p:cNvPicPr>
          <p:nvPr/>
        </p:nvPicPr>
        <p:blipFill>
          <a:blip r:embed="rId3" cstate="print"/>
          <a:srcRect/>
          <a:stretch>
            <a:fillRect/>
          </a:stretch>
        </p:blipFill>
        <p:spPr bwMode="auto">
          <a:xfrm>
            <a:off x="7486869" y="228600"/>
            <a:ext cx="1352331" cy="1828800"/>
          </a:xfrm>
          <a:prstGeom prst="rect">
            <a:avLst/>
          </a:prstGeo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Narcotics: Morphine</a:t>
            </a:r>
            <a:endParaRPr lang="en-US" dirty="0"/>
          </a:p>
        </p:txBody>
      </p:sp>
      <p:sp>
        <p:nvSpPr>
          <p:cNvPr id="3" name="Content Placeholder 2"/>
          <p:cNvSpPr>
            <a:spLocks noGrp="1"/>
          </p:cNvSpPr>
          <p:nvPr>
            <p:ph sz="quarter" idx="1"/>
          </p:nvPr>
        </p:nvSpPr>
        <p:spPr/>
        <p:txBody>
          <a:bodyPr/>
          <a:lstStyle/>
          <a:p>
            <a:r>
              <a:rPr lang="en-US" dirty="0" smtClean="0"/>
              <a:t>Morphine was created by dissolving opium in an acid and then neutralizing the the acid with ammonia</a:t>
            </a:r>
          </a:p>
          <a:p>
            <a:r>
              <a:rPr lang="en-US" dirty="0" smtClean="0"/>
              <a:t>Was thought to be a wonder drug</a:t>
            </a:r>
          </a:p>
          <a:p>
            <a:pPr lvl="1"/>
            <a:r>
              <a:rPr lang="en-US" dirty="0" smtClean="0"/>
              <a:t>Although its addictive qualities soon became a major concern to physicians and patients </a:t>
            </a:r>
          </a:p>
          <a:p>
            <a:r>
              <a:rPr lang="en-US" dirty="0" smtClean="0"/>
              <a:t>Is still used today but in carefully controlled doses and for short periods of time </a:t>
            </a:r>
          </a:p>
          <a:p>
            <a:pPr lvl="1"/>
            <a:r>
              <a:rPr lang="en-US" dirty="0" smtClean="0"/>
              <a:t>Like after surgeries</a:t>
            </a:r>
            <a:endParaRPr lang="en-US" dirty="0"/>
          </a:p>
        </p:txBody>
      </p:sp>
      <p:pic>
        <p:nvPicPr>
          <p:cNvPr id="79874" name="Picture 2" descr="http://t2.gstatic.com/images?q=tbn:ANd9GcQTf26jwaoj_eRfR4LZkL1LOhdjBfsnoUpZjqs7hlwNiEKoW1Lk"/>
          <p:cNvPicPr>
            <a:picLocks noChangeAspect="1" noChangeArrowheads="1"/>
          </p:cNvPicPr>
          <p:nvPr/>
        </p:nvPicPr>
        <p:blipFill>
          <a:blip r:embed="rId2" cstate="print"/>
          <a:srcRect/>
          <a:stretch>
            <a:fillRect/>
          </a:stretch>
        </p:blipFill>
        <p:spPr bwMode="auto">
          <a:xfrm>
            <a:off x="5715000" y="4495800"/>
            <a:ext cx="2466975" cy="1847850"/>
          </a:xfrm>
          <a:prstGeom prst="rect">
            <a:avLst/>
          </a:prstGeo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1143000"/>
          </a:xfrm>
        </p:spPr>
        <p:txBody>
          <a:bodyPr/>
          <a:lstStyle/>
          <a:p>
            <a:r>
              <a:rPr lang="en-US" dirty="0" smtClean="0"/>
              <a:t>Narcotics: Heroin</a:t>
            </a:r>
            <a:endParaRPr lang="en-US" dirty="0"/>
          </a:p>
        </p:txBody>
      </p:sp>
      <p:sp>
        <p:nvSpPr>
          <p:cNvPr id="3" name="Content Placeholder 2"/>
          <p:cNvSpPr>
            <a:spLocks noGrp="1"/>
          </p:cNvSpPr>
          <p:nvPr>
            <p:ph sz="quarter" idx="1"/>
          </p:nvPr>
        </p:nvSpPr>
        <p:spPr>
          <a:xfrm>
            <a:off x="609600" y="1066800"/>
            <a:ext cx="8077200" cy="3810000"/>
          </a:xfrm>
        </p:spPr>
        <p:txBody>
          <a:bodyPr>
            <a:normAutofit fontScale="92500" lnSpcReduction="10000"/>
          </a:bodyPr>
          <a:lstStyle/>
          <a:p>
            <a:r>
              <a:rPr lang="en-US" dirty="0" smtClean="0"/>
              <a:t>Ironically, heroin was first hailed as the new wonder drug as well</a:t>
            </a:r>
          </a:p>
          <a:p>
            <a:pPr lvl="1"/>
            <a:r>
              <a:rPr lang="en-US" dirty="0" smtClean="0"/>
              <a:t>A derivative of morphine that did not have many of the disagreeable side effects of morphine</a:t>
            </a:r>
          </a:p>
          <a:p>
            <a:r>
              <a:rPr lang="en-US" dirty="0" smtClean="0"/>
              <a:t>The theory was that heroin was a purer form of the drug, and that impurities in morphine were the substances creating the harmful side effects</a:t>
            </a:r>
          </a:p>
          <a:p>
            <a:r>
              <a:rPr lang="en-US" dirty="0" smtClean="0"/>
              <a:t>It didn’t take long, however, for doctors and others to realize that heroin was even more powerfully addictive than morphine or opium</a:t>
            </a:r>
          </a:p>
          <a:p>
            <a:r>
              <a:rPr lang="en-US" dirty="0" smtClean="0"/>
              <a:t>Although medical use of heroin has stopped, many people still use the drug for recreational purposes </a:t>
            </a:r>
            <a:endParaRPr lang="en-US" dirty="0"/>
          </a:p>
        </p:txBody>
      </p:sp>
      <p:pic>
        <p:nvPicPr>
          <p:cNvPr id="81922" name="Picture 2" descr="http://t1.gstatic.com/images?q=tbn:ANd9GcT_37ojq_mp2BsfVaEeYRMb-fvnUzlvTdDx2IxNtpUmtrF-WiZqig"/>
          <p:cNvPicPr>
            <a:picLocks noChangeAspect="1" noChangeArrowheads="1"/>
          </p:cNvPicPr>
          <p:nvPr/>
        </p:nvPicPr>
        <p:blipFill>
          <a:blip r:embed="rId2" cstate="print"/>
          <a:srcRect/>
          <a:stretch>
            <a:fillRect/>
          </a:stretch>
        </p:blipFill>
        <p:spPr bwMode="auto">
          <a:xfrm>
            <a:off x="609600" y="4953000"/>
            <a:ext cx="2057400" cy="1541064"/>
          </a:xfrm>
          <a:prstGeom prst="rect">
            <a:avLst/>
          </a:prstGeom>
          <a:noFill/>
        </p:spPr>
      </p:pic>
      <p:pic>
        <p:nvPicPr>
          <p:cNvPr id="81924" name="Picture 4" descr="http://t0.gstatic.com/images?q=tbn:ANd9GcRR6KU441HSYn2gRGa2SZSInUNtugugnwSTcKgfYHtkgS-Y-csO"/>
          <p:cNvPicPr>
            <a:picLocks noChangeAspect="1" noChangeArrowheads="1"/>
          </p:cNvPicPr>
          <p:nvPr/>
        </p:nvPicPr>
        <p:blipFill>
          <a:blip r:embed="rId3" cstate="print"/>
          <a:srcRect/>
          <a:stretch>
            <a:fillRect/>
          </a:stretch>
        </p:blipFill>
        <p:spPr bwMode="auto">
          <a:xfrm>
            <a:off x="3200400" y="4876800"/>
            <a:ext cx="2762250" cy="1657350"/>
          </a:xfrm>
          <a:prstGeom prst="rect">
            <a:avLst/>
          </a:prstGeom>
          <a:noFill/>
        </p:spPr>
      </p:pic>
      <p:pic>
        <p:nvPicPr>
          <p:cNvPr id="81926" name="Picture 6" descr="http://t0.gstatic.com/images?q=tbn:ANd9GcShUJAQ_4Q1AqXZwZbDs9_CdgXPT0_1BqnHgpMz39cLc1KZczeQ"/>
          <p:cNvPicPr>
            <a:picLocks noChangeAspect="1" noChangeArrowheads="1"/>
          </p:cNvPicPr>
          <p:nvPr/>
        </p:nvPicPr>
        <p:blipFill>
          <a:blip r:embed="rId4" cstate="print"/>
          <a:srcRect/>
          <a:stretch>
            <a:fillRect/>
          </a:stretch>
        </p:blipFill>
        <p:spPr bwMode="auto">
          <a:xfrm>
            <a:off x="6172200" y="4952114"/>
            <a:ext cx="2057400" cy="156298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696464"/>
                </a:solidFill>
              </a:rPr>
              <a:t>The Biology of </a:t>
            </a:r>
            <a:r>
              <a:rPr lang="en-US" dirty="0" smtClean="0">
                <a:solidFill>
                  <a:srgbClr val="696464"/>
                </a:solidFill>
              </a:rPr>
              <a:t>Sleep: Melatonin</a:t>
            </a:r>
            <a:endParaRPr lang="en-US" dirty="0"/>
          </a:p>
        </p:txBody>
      </p:sp>
      <p:sp>
        <p:nvSpPr>
          <p:cNvPr id="3" name="Content Placeholder 2"/>
          <p:cNvSpPr>
            <a:spLocks noGrp="1"/>
          </p:cNvSpPr>
          <p:nvPr>
            <p:ph sz="quarter" idx="1"/>
          </p:nvPr>
        </p:nvSpPr>
        <p:spPr/>
        <p:txBody>
          <a:bodyPr/>
          <a:lstStyle/>
          <a:p>
            <a:r>
              <a:rPr lang="en-US" dirty="0" smtClean="0"/>
              <a:t>Melatonin supplements are often used to treat </a:t>
            </a:r>
            <a:r>
              <a:rPr lang="en-US" i="1" dirty="0" smtClean="0"/>
              <a:t>jet lag</a:t>
            </a:r>
            <a:r>
              <a:rPr lang="en-US" dirty="0" smtClean="0"/>
              <a:t> (when the body’s circadian rhythm is disrupted by traveling to another time zone)</a:t>
            </a:r>
          </a:p>
          <a:p>
            <a:r>
              <a:rPr lang="en-US" dirty="0" smtClean="0"/>
              <a:t>Melatonin supplements may </a:t>
            </a:r>
            <a:r>
              <a:rPr lang="en-US" dirty="0"/>
              <a:t>a</a:t>
            </a:r>
            <a:r>
              <a:rPr lang="en-US" dirty="0" smtClean="0"/>
              <a:t>lso help people who suffer from sleep problems due to shift work</a:t>
            </a:r>
          </a:p>
          <a:p>
            <a:pPr lvl="1"/>
            <a:r>
              <a:rPr lang="en-US" dirty="0" smtClean="0"/>
              <a:t>Shift-work sleep problems are often caused when workers change shifts against their natural circadian rhythm (ex. From a day shift to a night shift, and then back again to an evening shift)</a:t>
            </a:r>
            <a:endParaRPr lang="en-US" dirty="0"/>
          </a:p>
        </p:txBody>
      </p:sp>
    </p:spTree>
    <p:extLst>
      <p:ext uri="{BB962C8B-B14F-4D97-AF65-F5344CB8AC3E}">
        <p14:creationId xmlns:p14="http://schemas.microsoft.com/office/powerpoint/2010/main" val="65710479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Narcotics: How They Work</a:t>
            </a:r>
            <a:endParaRPr lang="en-US" dirty="0"/>
          </a:p>
        </p:txBody>
      </p:sp>
      <p:sp>
        <p:nvSpPr>
          <p:cNvPr id="3" name="Content Placeholder 2"/>
          <p:cNvSpPr>
            <a:spLocks noGrp="1"/>
          </p:cNvSpPr>
          <p:nvPr>
            <p:ph sz="quarter" idx="1"/>
          </p:nvPr>
        </p:nvSpPr>
        <p:spPr/>
        <p:txBody>
          <a:bodyPr/>
          <a:lstStyle/>
          <a:p>
            <a:r>
              <a:rPr lang="en-US" dirty="0" smtClean="0"/>
              <a:t>Opium and its derivatives, morphine and heroin, duplicate the action of endorphins so well that the nervous system slows or stops its production of the neurotransmitter</a:t>
            </a:r>
          </a:p>
          <a:p>
            <a:r>
              <a:rPr lang="en-US" dirty="0" smtClean="0"/>
              <a:t>When the drug wears off, there is no protection against any kind of pain, causing the severe symptoms of withdrawal associated with these drugs</a:t>
            </a:r>
          </a:p>
          <a:p>
            <a:r>
              <a:rPr lang="en-US" dirty="0" smtClean="0"/>
              <a:t>The addict who ties to quit using these drugs feels such pain that the urge to use again becomes unbearable </a:t>
            </a:r>
          </a:p>
          <a:p>
            <a:r>
              <a:rPr lang="en-US" dirty="0" smtClean="0">
                <a:hlinkClick r:id="rId2"/>
              </a:rPr>
              <a:t>http://www.youtube.com/watch?v=Gk-njfY5TKQ&amp;feature=fvwrel</a:t>
            </a:r>
            <a:r>
              <a:rPr lang="en-US" dirty="0" smtClean="0"/>
              <a:t> </a:t>
            </a:r>
            <a:endParaRPr lang="en-US" dirty="0"/>
          </a:p>
        </p:txBody>
      </p:sp>
      <p:pic>
        <p:nvPicPr>
          <p:cNvPr id="80898" name="Picture 2" descr="http://t0.gstatic.com/images?q=tbn:ANd9GcSEm4v74PGKDBpt-V1i9OUvAJ2Q0HNWAO6DvGmhotMYzaFYx8euNg"/>
          <p:cNvPicPr>
            <a:picLocks noChangeAspect="1" noChangeArrowheads="1"/>
          </p:cNvPicPr>
          <p:nvPr/>
        </p:nvPicPr>
        <p:blipFill>
          <a:blip r:embed="rId3" cstate="print"/>
          <a:srcRect/>
          <a:stretch>
            <a:fillRect/>
          </a:stretch>
        </p:blipFill>
        <p:spPr bwMode="auto">
          <a:xfrm>
            <a:off x="7162800" y="4648200"/>
            <a:ext cx="1447800" cy="1965407"/>
          </a:xfrm>
          <a:prstGeom prst="rect">
            <a:avLst/>
          </a:prstGeom>
          <a:noFill/>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143000"/>
          </a:xfrm>
        </p:spPr>
        <p:txBody>
          <a:bodyPr/>
          <a:lstStyle/>
          <a:p>
            <a:r>
              <a:rPr lang="en-US" dirty="0" smtClean="0"/>
              <a:t>Narcotics: Dealing With Withdrawal</a:t>
            </a:r>
            <a:endParaRPr lang="en-US" dirty="0"/>
          </a:p>
        </p:txBody>
      </p:sp>
      <p:sp>
        <p:nvSpPr>
          <p:cNvPr id="3" name="Content Placeholder 2"/>
          <p:cNvSpPr>
            <a:spLocks noGrp="1"/>
          </p:cNvSpPr>
          <p:nvPr>
            <p:ph sz="quarter" idx="1"/>
          </p:nvPr>
        </p:nvSpPr>
        <p:spPr>
          <a:xfrm>
            <a:off x="381000" y="1295400"/>
            <a:ext cx="8305800" cy="4267200"/>
          </a:xfrm>
        </p:spPr>
        <p:txBody>
          <a:bodyPr>
            <a:normAutofit lnSpcReduction="10000"/>
          </a:bodyPr>
          <a:lstStyle/>
          <a:p>
            <a:r>
              <a:rPr lang="en-US" dirty="0" smtClean="0"/>
              <a:t>Methadone is a synthetic (manufactured) opioid but does not produce the euphoric “high” of morphine or heroin </a:t>
            </a:r>
          </a:p>
          <a:p>
            <a:r>
              <a:rPr lang="en-US" dirty="0" smtClean="0"/>
              <a:t>Used to control heroin dependency and can be taken only once a day to control the withdrawal symptoms of pain that would otherwise follow when stopping heroin use</a:t>
            </a:r>
          </a:p>
          <a:p>
            <a:r>
              <a:rPr lang="en-US" dirty="0" smtClean="0"/>
              <a:t>2 other drugs, </a:t>
            </a:r>
            <a:r>
              <a:rPr lang="en-US" dirty="0" err="1" smtClean="0"/>
              <a:t>buprenorphine</a:t>
            </a:r>
            <a:r>
              <a:rPr lang="en-US" dirty="0" smtClean="0"/>
              <a:t> and </a:t>
            </a:r>
            <a:r>
              <a:rPr lang="en-US" dirty="0" err="1" smtClean="0"/>
              <a:t>naltrexone</a:t>
            </a:r>
            <a:r>
              <a:rPr lang="en-US" dirty="0" smtClean="0"/>
              <a:t> are also used to treat opiate addictions </a:t>
            </a:r>
          </a:p>
          <a:p>
            <a:r>
              <a:rPr lang="en-US" dirty="0" smtClean="0"/>
              <a:t>Eventually as the addict is weaned from these drugs, the natural endorphin system starts to function more normally </a:t>
            </a:r>
          </a:p>
          <a:p>
            <a:pPr lvl="1"/>
            <a:r>
              <a:rPr lang="en-US" dirty="0" smtClean="0"/>
              <a:t>This means that one does not have to take these other drugs forever </a:t>
            </a:r>
          </a:p>
        </p:txBody>
      </p:sp>
      <p:sp>
        <p:nvSpPr>
          <p:cNvPr id="82946" name="AutoShape 2" descr="data:image/jpg;base64,/9j/4AAQSkZJRgABAQAAAQABAAD/2wCEAAkGBg8PDw8PDw8NDQ0ODQ0NDg0NDA8NDQ0NFBAVFBQQFRIXGzIeFxkvGRISIC8gIycpLCwsFR8xNTAqNSYrLCkBCQoKDgwNFA8PFCkYFBwpKSwpKS0pNSkpKSkpNSkpNSkpKSkpKis1KSk1NTUpKTApKikpKS81KTUpMSkpKikpKf/AABEIAK4BIgMBIgACEQEDEQH/xAAcAAACAgMBAQAAAAAAAAAAAAAAAQIDBAYHBQj/xABCEAACAgEBBAcDCAgEBwAAAAAAAQIDEQQFBhIhBxMxQVFhcSKBkRQjMlKCobHBM0JDYnKSovAVc8LRJFNjk7LS8f/EABkBAQEBAQEBAAAAAAAAAAAAAAABAgMEBf/EAB4RAQEAAgMBAQEBAAAAAAAAAAABAhEDBCESUTEF/9oADAMBAAIRAxEAPwDWEixREkWxicWyUSaiSUSaiURjEmok1EmoAQUSSgWqBJQAq4BqBeoEo1mbSK4wLIwLY1lkYE2qpVlkay2NZbGsgpjWTVZkRrLFUBjKofVGUqiXUgYfVC6ozepIqoDDdRHqzOdRF1FRguog6zPdRB1DYwHWQdRnOsg6gMF1kJVmbKsrlWUYUoFUqzNlWVSgBgziazvPtpQ+ag+f67T/AKT0N5tpOHzceSxxTf4RRoeptcpNvxN4pULrnJ5bKiTEdGSAAAAAAOpRiWxQoxLIxOLZxiWRiEYlkYgEYk4xJQgWxgBGMCcay2MCagBUoE41lqrJxgZqq4wLY1k41lsayCuNRdGssjWXQrAqjUWKsujWWKsChVEuqMhVklWBi9WHVmV1YdWBidWRdJmdWLqwjCdJCVRnOsg6gMCVRCVIbS2zpdN+nvpqf1ZTXG/SK5/ceBd0kbOTwrLZc+2NE8feX1XtSqKp1niW9JGzu6dz9NPL8zCu6TdEvo16mf2IR/GRdVPGxyrKLIGq3dKFXPh0tj8OK2K/BGvbW351WoThHhorlyarzxNeDm+ePTBr5qbU707TVt81B5hF8OV2Sa5ZPC4hsidJNMmIQwEAAUAAAHWootghRiXRicWxCJaojhAtUAFGBdCA4Vl8IAQjWWRrLI1lqqArjAnGstjWWKsw0qjWXRrJPEe1qPnJqP4k65xfZKL9JJgEKy2MCcYFsawiMYFirLIwLFACngJqBaqySgVFHVh1ZkcA+rAxerE6jK6sHWUYbrOZ9JO+9lNj0elm65RS+UWxeJqTWVXF93LGX288HVnWfOm+lFkNoaxWpqb1NsuffGUuKLXlwuJcZ6V4dljk25Nyk+bbbbb8W+8hkbInZgAAAJghiYAxZAQAh5EGAAAAAAAA7HGJdCIRiXQicWzhAuhAcIF8IARhWXwrJQrLoxSWXhJLLb5JIgUYGJtDbWm0yzffXVyyouWbH6QXN/A0revpGeZUaJ4iuUtV3vxVfgv3vgc+ttlJuUm5SfNyk3KTfm32mpjtNt+2v0q2N8OkqjCKf6S9cc5LyguUffk17W78bQu+lqZwX1aUqV/Tz+88DIZNzGRNrrtTObzOc5vxnJzf3lcZNdnL05EcgUbFsTfvXaTChc7K1+xv+dhjwWecfc0dL3a6T9JquGu9fI7nhe3LNEn5Wfq/a+JxNE4szcZSV9RQjyz3Pmn3NFsYHIOh/eG/5V8jlOU9PZVZOMJNyVU4LizHwWE00ddt11MPp2VxfhxJy+C5nOzTS1QGomA9v1fs422+ahwR+Mv9imza18l7FcIecm5v8kNj1+H0HwGuuF9s4q2xtZyopKKU0nh4RsmllxwjJ9sopv8Ai7/vyBDqw6sv4DzN4Nv6bQU9dqZ8EM8MUk5TsnjPDGK7WUZTrOUdNG7L+a19ceWFRfhdmP0c3969yPdh01bNabderg12RdUJcXvUjwN5+mOjUae7T1aOc1dXKty1EoqCT/W4Y82+xrn2pFksqOUSIYJoizohADAIQhiKEAAABkAAAAAAAADt0YF8IhGBdCBxbShEyK4HnbR21ptKuK+2Fbxyhnisl6QXNmjbe6SrbVKvSxdFb5O2T+fkvLHKH3v0GrTbc9t75aTR5jKXW3L9jViUk/3n2R9/PyOfbx7+ajWJ1rFGnfbVBtymv359r9FhGsuTfP3kWbmOmdnxCYhmkAwAAAQwBMsiVk0B1jo83TpVfyiN0NROa4JOpySqXJutp889mcru95vVWyILkopJc3zxl+GO84t0c7ZnptoUJN9XfOOnth3SjN4Tx4qTT+J39Vrv9fH4HHKetysaGlS7EWqgvUP/AJ3k1AisR1Ycf4kvjy/M9DQR9mS+rZL4PEv9RjXRws+DT+Dz+Rm6Ne3YvKuX4x/0osRbwnAOmDeX5VrnRB5p0adKw+Urv2kvj7P2TsW/u8f+H6C26LSvnijTp/8AOmniXuSlL7J8xX2OTbbbbfa+1+ZvGJVbZEAwbZAmMTCkAAEIQxFAIYgAAAAAAAAAAO9xga9vpvNLR1xrqa+UXKTUsZ6qtcnLHjnkvRmzxj/bOOb27YWq1dlkedccV1edceyXveX7zjjN1uvJtulOTlOUpzk8ylJ5lJ+bZAQYOrBhkQgHkBAUSHg9PdrZENXqqNPOx0wutjU7FBTcW+zk344XvOzbP6F9mV46z5TqZd/Hd1cX9mCX4mbdLpwbhL7NBbGKnKq2NcknGcq5qEk+xqTWGjrO8+1th7Lk6dLs/SarWQ5Pij1lVMv35ybcpfur3tHPtu7463XctRfOVWeVEH1enhjsSrjy+ORLtdPBSGTZFlR725Gq09Ouou1UpRqpn1nspNuaXs9r7M4b9D6B2dt7RalLqdVp5t4fB1sIz98Wz5iidS6Kd3tPq6tRLVV13RjOFdfWR4uFtNyw+1dx4e92cerxXly9kN3+R2FaZ+q8VzRB1tGp3bgxhmWj1Oq0cv1VVqrHD+WTNL3q3g23sxwU9ZO2ubkozlGt81jk8o8XT/1ev28phhdZflPqzyzTr04ZTz/f95LNBYnNc026OfrGS/8AZnz7d0sbUksddD1dMHL8MfcVaLpT2pTbG2N8ZSScXGdFThOLabjJKK5ZS78n1vmrtsPTfvJ12tjo4SzXooPjXc9TNe18IuK8uZy5szNo7SnqLrr7XxW32Tsk/GUpcT9xhs6TxkgACqQNjIsAAACEIYgAQwwUIB4EAAAAAAAHW9/941pqHp4P/iNRFrl210vlKXq+aXv8DlJ629Oud+s1Njefnpwj5Qg+GK+ETyGzOM8WmgFkMlQCYZAAABlF2k1U6pwsrk4WQkpwku2Mk8p/FGxbY6Q9o6uEYW6mags5jUo0qbf1uBLPozWARNKscgyRGgJIa944xN43M6K9ZtBxsnF6XSNpu6xYlOP/AE4dsvXkvMlo1rZGy46iyFUI6mdtklGMKa65yk/LMjvm6nR1PRU9WtVnil1kl1CzGTSysqXPsPc3Y3L0ezocOmqSm0lO+ft3Wesu5eSwj3lE8/Nw4c+PxyTeKvHr2BNdupl7qY/7nzhvxvHfrNTNWT4qqJ2V0xUeBcKljja+s8cz6qUT556a9gQ02vc64KENRXG9cPZxOTjYv5kn9o48HQ63Bn98fHJl+l9c1YskmQZ72SAACgAAgQhsRQAAggEMQAAAUIAAAAAAAAAM3aP6a3/Ot/8ANmKZOvebbf8ANsf9bMckCwMBMAAAKAENDABoEiSQEnDs9Mno7E2FfrLo0UVyssm0sRXJLxb7l5kdFVJTi+HPFFqEWs8TcXFcvDLPobot3PWh0kLJxS1F8VJt/SjB9i9TFrTG3P6ItFolCy+K1eqWJOU1miuXhGHY/Vm/RgTUScYmVRUCagSUTzd4N4tPs+l36ifDFcoxXOy2X1Yrvf4GtI9NRPnrpt3ir1Os6qtqUdLBUcSeeKfE5TfpnC+yyvfPpk1ms4qqG9HpnlONUvnbI/v2fksHObbXJ5fNjSKWQZJkWaQgAAoEMQCAYgABpDwERFgngi0BEBsQCAAKAAAAAAAydRLMpPxlJ/F5KyU0RZIEAgAYYBMAGkAIZQIyaa+KWOzLSz4FMUZenai0/pS8OfCvf3kWNj6PdkR1W0dPTZxOMrPbwsvhjzfb3cj6grgkkksJJJLwXcjlvQlui6q56+2Pt2J10cS5qOfbn7+S+J1ZRMKIxJpAkSwURnJRTbaSSbbfJJLtZ8x9JW98tfrLJqT6mOa6It8o0p4Tx3NvMn6rwPobfK1w2drpR+ktJfjH8DX5nydrX7cvJ4CMZsrZNog0aEWRJCYQhDEFAmMQAAgCJIBIYAJjyDAg0JkmQZQAAAAAABgAyAGbr6eC2yD7YW2Qf2ZNfkYx6u8TT1mra7PlWox/3JHltGYE0IbEUNEiKJpARJRQ5RHFASijeOjjcSzaOpg5Jx0tbU7Z47Yp/RXmyjo73Ds2pe08w01fO65L6OeyK8ZM+j9i7Gp0dENPRFQrhFR85PHa33szasZem08a4RrhFQhCKjGMVhRilhJF6QoomgoJCQyssXamiV9F1L7LqrKm/Dii1n7z5I2zs+dF1tVicZ12ThJPuknh/gfYODnHSX0WrXt6rS8MNVj5ytvhjqMLlJPun3eYHznJEGj1NqbIt01k6rq512QeJQnHhkvcedKJVVNCJtEcBEWIk0RYCEMQCAAAEx5EAEiLYsiKGxAIAAAAAAADADADM1l3HZZP69lk/wCaTf5mOyUiJlUQGBUCJwIIsQF1VTnlLm0nL3JZZu3Rx0ef4ldJXTlVTUlOzgS42m8KKb7G/wAEanppuqHFH6dsWuLt4YZ548zvXQroFDZ0ru2eovm2+14glFLPq5P3kabxsjZNOlphRp6401QXswiu/vbfa35sz0iEC1EDRNCRPBUAwAsQAAFGq797hUbUpaajDVQi+ovSw0+6EvGP4dqPmja+yLdNdZTdB121ycZxfamvxXn5n2CaZ0idH1O06nYuGrV1RfBa1ynFc+CeO7wfcSwfL0okGj0NZpeCTjy5Nrl5GHKIFLREsaIMCAmSZFoBAAAAhkQAAYAIBiKAAABsBNjAAFkCD//Z"/>
          <p:cNvSpPr>
            <a:spLocks noChangeAspect="1" noChangeArrowheads="1"/>
          </p:cNvSpPr>
          <p:nvPr/>
        </p:nvSpPr>
        <p:spPr bwMode="auto">
          <a:xfrm>
            <a:off x="63500" y="-803275"/>
            <a:ext cx="2762250" cy="1657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2948" name="Picture 4" descr="http://4.bp.blogspot.com/_9M9yKRI9XVw/TGRR1hWDQCI/AAAAAAAABHA/tGg-Y99SrtM/s1600/methadone3.jpg"/>
          <p:cNvPicPr>
            <a:picLocks noChangeAspect="1" noChangeArrowheads="1"/>
          </p:cNvPicPr>
          <p:nvPr/>
        </p:nvPicPr>
        <p:blipFill>
          <a:blip r:embed="rId2" cstate="print"/>
          <a:srcRect/>
          <a:stretch>
            <a:fillRect/>
          </a:stretch>
        </p:blipFill>
        <p:spPr bwMode="auto">
          <a:xfrm>
            <a:off x="3429000" y="5334000"/>
            <a:ext cx="2032000" cy="1219200"/>
          </a:xfrm>
          <a:prstGeom prst="rect">
            <a:avLst/>
          </a:prstGeom>
          <a:no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Cues”</a:t>
            </a:r>
            <a:endParaRPr lang="en-US" dirty="0"/>
          </a:p>
        </p:txBody>
      </p:sp>
      <p:sp>
        <p:nvSpPr>
          <p:cNvPr id="3" name="Content Placeholder 2"/>
          <p:cNvSpPr>
            <a:spLocks noGrp="1"/>
          </p:cNvSpPr>
          <p:nvPr>
            <p:ph sz="quarter" idx="1"/>
          </p:nvPr>
        </p:nvSpPr>
        <p:spPr>
          <a:xfrm>
            <a:off x="533400" y="1752600"/>
            <a:ext cx="8153400" cy="4572000"/>
          </a:xfrm>
        </p:spPr>
        <p:txBody>
          <a:bodyPr>
            <a:normAutofit fontScale="85000" lnSpcReduction="10000"/>
          </a:bodyPr>
          <a:lstStyle/>
          <a:p>
            <a:r>
              <a:rPr lang="en-US" dirty="0" smtClean="0"/>
              <a:t>The “high” of drug use, whether it comes from opiates, stimulants, or depressants often occurs in certain surroundings, with certain people, and even using certain objects, such as the spoons and needles used by heroin addicts</a:t>
            </a:r>
          </a:p>
          <a:p>
            <a:r>
              <a:rPr lang="en-US" dirty="0" smtClean="0"/>
              <a:t>These people, settings, and objects can become cues that are associated with the drug high</a:t>
            </a:r>
          </a:p>
          <a:p>
            <a:r>
              <a:rPr lang="en-US" dirty="0" smtClean="0"/>
              <a:t>So when the cues are present, it may be even harder to resist using the drug because the body and mind have become conditioned to associated drug use with these cues </a:t>
            </a:r>
          </a:p>
          <a:p>
            <a:pPr lvl="1"/>
            <a:r>
              <a:rPr lang="en-US" dirty="0" smtClean="0"/>
              <a:t>Form of classical conditioning</a:t>
            </a:r>
          </a:p>
          <a:p>
            <a:pPr lvl="1"/>
            <a:r>
              <a:rPr lang="en-US" dirty="0" smtClean="0"/>
              <a:t>Has led to treatments that use behavioral therapies such as </a:t>
            </a:r>
            <a:r>
              <a:rPr lang="en-US" i="1" dirty="0" smtClean="0"/>
              <a:t>contingency-management therapy</a:t>
            </a:r>
            <a:r>
              <a:rPr lang="en-US" dirty="0" smtClean="0"/>
              <a:t> (operant conditioning strategy), in which patients earn vouchers for negative drug tests</a:t>
            </a:r>
          </a:p>
          <a:p>
            <a:pPr lvl="1"/>
            <a:r>
              <a:rPr lang="en-US" dirty="0" smtClean="0"/>
              <a:t>The vouchers can be exchanged for healthier, more desirable items like food</a:t>
            </a:r>
            <a:endParaRPr lang="en-US" dirty="0"/>
          </a:p>
        </p:txBody>
      </p:sp>
      <p:pic>
        <p:nvPicPr>
          <p:cNvPr id="83970" name="Picture 2" descr="http://t2.gstatic.com/images?q=tbn:ANd9GcTXzsrvcRth3p0TEXhHiJJQhbOxBsuWS6-FYM7KJez2PZC13j9I0g"/>
          <p:cNvPicPr>
            <a:picLocks noChangeAspect="1" noChangeArrowheads="1"/>
          </p:cNvPicPr>
          <p:nvPr/>
        </p:nvPicPr>
        <p:blipFill>
          <a:blip r:embed="rId2" cstate="print"/>
          <a:srcRect/>
          <a:stretch>
            <a:fillRect/>
          </a:stretch>
        </p:blipFill>
        <p:spPr bwMode="auto">
          <a:xfrm>
            <a:off x="4191000" y="228600"/>
            <a:ext cx="1828800" cy="1216983"/>
          </a:xfrm>
          <a:prstGeom prst="rect">
            <a:avLst/>
          </a:prstGeom>
          <a:noFill/>
        </p:spPr>
      </p:pic>
      <p:pic>
        <p:nvPicPr>
          <p:cNvPr id="83972" name="Picture 4" descr="http://t3.gstatic.com/images?q=tbn:ANd9GcTEMX1rPxviIgn72shql3lQWJPPKh1K50x-2ptyAcj_P0X_FNy-tg"/>
          <p:cNvPicPr>
            <a:picLocks noChangeAspect="1" noChangeArrowheads="1"/>
          </p:cNvPicPr>
          <p:nvPr/>
        </p:nvPicPr>
        <p:blipFill>
          <a:blip r:embed="rId3" cstate="print"/>
          <a:srcRect/>
          <a:stretch>
            <a:fillRect/>
          </a:stretch>
        </p:blipFill>
        <p:spPr bwMode="auto">
          <a:xfrm>
            <a:off x="6781800" y="228600"/>
            <a:ext cx="1712793" cy="1371600"/>
          </a:xfrm>
          <a:prstGeom prst="rect">
            <a:avLst/>
          </a:prstGeom>
          <a:noFill/>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Hallucinogens </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Actually cause the brain to alter its interpretation of sensations </a:t>
            </a:r>
          </a:p>
          <a:p>
            <a:pPr lvl="1"/>
            <a:r>
              <a:rPr lang="en-US" dirty="0" smtClean="0"/>
              <a:t>Sensations may cross over each other, colors may have sound, sounds may have smells, etc </a:t>
            </a:r>
          </a:p>
          <a:p>
            <a:r>
              <a:rPr lang="en-US" dirty="0" smtClean="0"/>
              <a:t>False sensory perceptions, called </a:t>
            </a:r>
            <a:r>
              <a:rPr lang="en-US" i="1" dirty="0" smtClean="0"/>
              <a:t>hallucinations</a:t>
            </a:r>
            <a:r>
              <a:rPr lang="en-US" dirty="0" smtClean="0"/>
              <a:t>, are often experienced, especially with the more powerful hallucinogens</a:t>
            </a:r>
          </a:p>
          <a:p>
            <a:r>
              <a:rPr lang="en-US" dirty="0" smtClean="0"/>
              <a:t>There are 2 basic types of hallucinogens </a:t>
            </a:r>
          </a:p>
          <a:p>
            <a:pPr lvl="1"/>
            <a:r>
              <a:rPr lang="en-US" dirty="0" smtClean="0"/>
              <a:t>Those manufactured in laboratories</a:t>
            </a:r>
          </a:p>
          <a:p>
            <a:pPr lvl="2"/>
            <a:r>
              <a:rPr lang="en-US" dirty="0" smtClean="0"/>
              <a:t>Usually stronger than those from natural sources  </a:t>
            </a:r>
          </a:p>
          <a:p>
            <a:pPr lvl="1"/>
            <a:r>
              <a:rPr lang="en-US" dirty="0" smtClean="0"/>
              <a:t>Those that are from natural sources</a:t>
            </a:r>
            <a:endParaRPr lang="en-US" dirty="0"/>
          </a:p>
        </p:txBody>
      </p:sp>
      <p:pic>
        <p:nvPicPr>
          <p:cNvPr id="84994" name="Picture 2" descr="http://t3.gstatic.com/images?q=tbn:ANd9GcSRIuUfHFprtCufRdQ7TwczkGn0HHtPa6DA7DTRyfvJJS8zpheA"/>
          <p:cNvPicPr>
            <a:picLocks noChangeAspect="1" noChangeArrowheads="1"/>
          </p:cNvPicPr>
          <p:nvPr/>
        </p:nvPicPr>
        <p:blipFill>
          <a:blip r:embed="rId2" cstate="print"/>
          <a:srcRect/>
          <a:stretch>
            <a:fillRect/>
          </a:stretch>
        </p:blipFill>
        <p:spPr bwMode="auto">
          <a:xfrm>
            <a:off x="6781800" y="4648200"/>
            <a:ext cx="1524000" cy="1666876"/>
          </a:xfrm>
          <a:prstGeom prst="rect">
            <a:avLst/>
          </a:prstGeom>
          <a:noFill/>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smtClean="0"/>
              <a:t>Manufactured Hallucinogens: LSD</a:t>
            </a:r>
            <a:endParaRPr lang="en-US" dirty="0"/>
          </a:p>
        </p:txBody>
      </p:sp>
      <p:sp>
        <p:nvSpPr>
          <p:cNvPr id="3" name="Content Placeholder 2"/>
          <p:cNvSpPr>
            <a:spLocks noGrp="1"/>
          </p:cNvSpPr>
          <p:nvPr>
            <p:ph sz="quarter" idx="1"/>
          </p:nvPr>
        </p:nvSpPr>
        <p:spPr>
          <a:xfrm>
            <a:off x="533400" y="1524000"/>
            <a:ext cx="8153400" cy="4724400"/>
          </a:xfrm>
        </p:spPr>
        <p:txBody>
          <a:bodyPr>
            <a:normAutofit fontScale="77500" lnSpcReduction="20000"/>
          </a:bodyPr>
          <a:lstStyle/>
          <a:p>
            <a:r>
              <a:rPr lang="en-US" dirty="0" smtClean="0"/>
              <a:t>Lysergic acid diethylamide (LSD) is synthesized from a grain of fungus called </a:t>
            </a:r>
            <a:r>
              <a:rPr lang="en-US" i="1" dirty="0" smtClean="0"/>
              <a:t>ergot</a:t>
            </a:r>
            <a:endParaRPr lang="en-US" dirty="0" smtClean="0"/>
          </a:p>
          <a:p>
            <a:pPr lvl="1"/>
            <a:r>
              <a:rPr lang="en-US" dirty="0" smtClean="0"/>
              <a:t>Ergot fungus commonly grows on rye grain but can be found on other grains as well</a:t>
            </a:r>
          </a:p>
          <a:p>
            <a:r>
              <a:rPr lang="en-US" dirty="0" smtClean="0"/>
              <a:t>First manufactured in 1938</a:t>
            </a:r>
          </a:p>
          <a:p>
            <a:r>
              <a:rPr lang="en-US" dirty="0" smtClean="0"/>
              <a:t>One of the most potent, or powerful, hallucinogens </a:t>
            </a:r>
          </a:p>
          <a:p>
            <a:pPr lvl="1"/>
            <a:r>
              <a:rPr lang="en-US" dirty="0" smtClean="0"/>
              <a:t>Only takes a very tiny drop to achieve a “high”</a:t>
            </a:r>
          </a:p>
          <a:p>
            <a:r>
              <a:rPr lang="en-US" dirty="0" smtClean="0"/>
              <a:t>Some people feel that LSD helps them expand their consciousness or awareness of the world, colors seem more intense, sounds are more beautiful, etc.</a:t>
            </a:r>
          </a:p>
          <a:p>
            <a:pPr lvl="1"/>
            <a:r>
              <a:rPr lang="en-US" dirty="0" smtClean="0"/>
              <a:t>But, the experience is not always pleasant, just as dreams are not always filled with positive emotions, “bad trips” are very common and there is no way to control what kind of “trip” the brain is going to decide to take </a:t>
            </a:r>
          </a:p>
          <a:p>
            <a:r>
              <a:rPr lang="en-US" dirty="0" smtClean="0"/>
              <a:t>One of the biggest dangers in using LSD is the effect it has on a person’s ability to perceive reality</a:t>
            </a:r>
          </a:p>
          <a:p>
            <a:pPr lvl="1"/>
            <a:r>
              <a:rPr lang="en-US" dirty="0" smtClean="0"/>
              <a:t>Real dangers and hazards in the world may go unnoticed by a person “lost” in a LSD fantasy and people may make extremely poor decisions (like trying to drive)</a:t>
            </a:r>
          </a:p>
          <a:p>
            <a:pPr lvl="2"/>
            <a:r>
              <a:rPr lang="en-US" dirty="0" smtClean="0">
                <a:hlinkClick r:id="rId2"/>
              </a:rPr>
              <a:t>http://www.spike.com/video-clips/wajvol/1000-ways-to-die-bad-assid</a:t>
            </a:r>
            <a:r>
              <a:rPr lang="en-US" dirty="0" smtClean="0"/>
              <a:t> </a:t>
            </a:r>
            <a:endParaRPr lang="en-US" dirty="0"/>
          </a:p>
        </p:txBody>
      </p:sp>
      <p:pic>
        <p:nvPicPr>
          <p:cNvPr id="87042" name="Picture 2" descr="http://t1.gstatic.com/images?q=tbn:ANd9GcQSwyXP2PybsXlu-LGn8VPGlRAqXD0oea-IblEEtq4DB7rjM8sH"/>
          <p:cNvPicPr>
            <a:picLocks noChangeAspect="1" noChangeArrowheads="1"/>
          </p:cNvPicPr>
          <p:nvPr/>
        </p:nvPicPr>
        <p:blipFill>
          <a:blip r:embed="rId3" cstate="print"/>
          <a:srcRect/>
          <a:stretch>
            <a:fillRect/>
          </a:stretch>
        </p:blipFill>
        <p:spPr bwMode="auto">
          <a:xfrm>
            <a:off x="7162800" y="5562600"/>
            <a:ext cx="1461336" cy="1047750"/>
          </a:xfrm>
          <a:prstGeom prst="rect">
            <a:avLst/>
          </a:prstGeom>
          <a:noFill/>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162800" cy="1143000"/>
          </a:xfrm>
        </p:spPr>
        <p:txBody>
          <a:bodyPr>
            <a:normAutofit fontScale="90000"/>
          </a:bodyPr>
          <a:lstStyle/>
          <a:p>
            <a:r>
              <a:rPr lang="en-US" dirty="0" smtClean="0"/>
              <a:t>Manufactured Hallucinogens: PCP</a:t>
            </a:r>
            <a:endParaRPr lang="en-US" dirty="0"/>
          </a:p>
        </p:txBody>
      </p:sp>
      <p:sp>
        <p:nvSpPr>
          <p:cNvPr id="3" name="Content Placeholder 2"/>
          <p:cNvSpPr>
            <a:spLocks noGrp="1"/>
          </p:cNvSpPr>
          <p:nvPr>
            <p:ph sz="quarter" idx="1"/>
          </p:nvPr>
        </p:nvSpPr>
        <p:spPr>
          <a:xfrm>
            <a:off x="609600" y="1524000"/>
            <a:ext cx="7924800" cy="4572000"/>
          </a:xfrm>
        </p:spPr>
        <p:txBody>
          <a:bodyPr>
            <a:normAutofit fontScale="92500" lnSpcReduction="20000"/>
          </a:bodyPr>
          <a:lstStyle/>
          <a:p>
            <a:r>
              <a:rPr lang="en-US" dirty="0" smtClean="0"/>
              <a:t>Phenyl </a:t>
            </a:r>
            <a:r>
              <a:rPr lang="en-US" dirty="0" err="1" smtClean="0"/>
              <a:t>cyclohexyl</a:t>
            </a:r>
            <a:r>
              <a:rPr lang="en-US" dirty="0" smtClean="0"/>
              <a:t> </a:t>
            </a:r>
            <a:r>
              <a:rPr lang="en-US" dirty="0" err="1" smtClean="0"/>
              <a:t>piperidine</a:t>
            </a:r>
            <a:r>
              <a:rPr lang="en-US" dirty="0" smtClean="0"/>
              <a:t> (PCP) </a:t>
            </a:r>
          </a:p>
          <a:p>
            <a:r>
              <a:rPr lang="en-US" dirty="0" smtClean="0"/>
              <a:t>Considered a stimulatory hallucinogen</a:t>
            </a:r>
          </a:p>
          <a:p>
            <a:pPr lvl="1"/>
            <a:r>
              <a:rPr lang="en-US" dirty="0" smtClean="0"/>
              <a:t>A drug that produces a mixture of psychomotor stimulant and hallucinogenic effects</a:t>
            </a:r>
          </a:p>
          <a:p>
            <a:r>
              <a:rPr lang="en-US" dirty="0" smtClean="0"/>
              <a:t>Found to be so dangerous that today it is only used as a veterinary medicine as a tranquilizer</a:t>
            </a:r>
          </a:p>
          <a:p>
            <a:r>
              <a:rPr lang="en-US" dirty="0" smtClean="0"/>
              <a:t>Can have many different effects depending on dosage</a:t>
            </a:r>
          </a:p>
          <a:p>
            <a:pPr lvl="1"/>
            <a:r>
              <a:rPr lang="en-US" dirty="0" smtClean="0"/>
              <a:t>Can be a hallucinogen, stimulant, depressant, or an analgesic</a:t>
            </a:r>
          </a:p>
          <a:p>
            <a:r>
              <a:rPr lang="en-US" dirty="0" smtClean="0"/>
              <a:t>As with LSD, users of PCP can experience hallucinations, distorted sensations, and very unpleasant effects</a:t>
            </a:r>
          </a:p>
          <a:p>
            <a:r>
              <a:rPr lang="en-US" dirty="0" smtClean="0"/>
              <a:t>PCP can also lead to acts of violence against others or suicide</a:t>
            </a:r>
          </a:p>
          <a:p>
            <a:r>
              <a:rPr lang="en-US" dirty="0" smtClean="0"/>
              <a:t>Users may even injure themselves unintentionally because PCP causes them to feel no warning signal of pain </a:t>
            </a:r>
          </a:p>
        </p:txBody>
      </p:sp>
      <p:pic>
        <p:nvPicPr>
          <p:cNvPr id="86018" name="Picture 2" descr="http://t1.gstatic.com/images?q=tbn:ANd9GcTig7w4tM3W2VMAELP9paRsC0c0fcOsgh2czhDwnAkIhiqCZUb3"/>
          <p:cNvPicPr>
            <a:picLocks noChangeAspect="1" noChangeArrowheads="1"/>
          </p:cNvPicPr>
          <p:nvPr/>
        </p:nvPicPr>
        <p:blipFill>
          <a:blip r:embed="rId2" cstate="print"/>
          <a:srcRect/>
          <a:stretch>
            <a:fillRect/>
          </a:stretch>
        </p:blipFill>
        <p:spPr bwMode="auto">
          <a:xfrm>
            <a:off x="7239000" y="426720"/>
            <a:ext cx="1524000" cy="1066800"/>
          </a:xfrm>
          <a:prstGeom prst="rect">
            <a:avLst/>
          </a:prstGeom>
          <a:noFill/>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Manufactured Hallucinogens: MDMA (Ecstasy)</a:t>
            </a:r>
            <a:endParaRPr lang="en-US" dirty="0"/>
          </a:p>
        </p:txBody>
      </p:sp>
      <p:sp>
        <p:nvSpPr>
          <p:cNvPr id="3" name="Content Placeholder 2"/>
          <p:cNvSpPr>
            <a:spLocks noGrp="1"/>
          </p:cNvSpPr>
          <p:nvPr>
            <p:ph sz="quarter" idx="1"/>
          </p:nvPr>
        </p:nvSpPr>
        <p:spPr>
          <a:xfrm>
            <a:off x="609600" y="1828800"/>
            <a:ext cx="8077200" cy="4572000"/>
          </a:xfrm>
        </p:spPr>
        <p:txBody>
          <a:bodyPr>
            <a:normAutofit fontScale="77500" lnSpcReduction="20000"/>
          </a:bodyPr>
          <a:lstStyle/>
          <a:p>
            <a:r>
              <a:rPr lang="en-US" dirty="0"/>
              <a:t> </a:t>
            </a:r>
            <a:r>
              <a:rPr lang="en-US" dirty="0" err="1" smtClean="0"/>
              <a:t>Methylenedioxymethamphetamine</a:t>
            </a:r>
            <a:r>
              <a:rPr lang="en-US" dirty="0" smtClean="0"/>
              <a:t> (similar structure to methamphetamine with additional mescaline)</a:t>
            </a:r>
          </a:p>
          <a:p>
            <a:r>
              <a:rPr lang="en-US" dirty="0" smtClean="0"/>
              <a:t>Considered a stimulatory hallucinogen</a:t>
            </a:r>
          </a:p>
          <a:p>
            <a:pPr lvl="1"/>
            <a:r>
              <a:rPr lang="en-US" dirty="0" smtClean="0"/>
              <a:t>Technically an amphetamine but is capable of producing hallucinations as well </a:t>
            </a:r>
          </a:p>
          <a:p>
            <a:r>
              <a:rPr lang="en-US" dirty="0" smtClean="0"/>
              <a:t>One of the properties of MDMA is to dehydrate the body and raise body temperature</a:t>
            </a:r>
          </a:p>
          <a:p>
            <a:pPr lvl="1"/>
            <a:r>
              <a:rPr lang="en-US" dirty="0" smtClean="0"/>
              <a:t>So it is very important that someone taking this drug drink enough water</a:t>
            </a:r>
          </a:p>
          <a:p>
            <a:pPr lvl="1"/>
            <a:r>
              <a:rPr lang="en-US" dirty="0" smtClean="0"/>
              <a:t>But, excessive drinking of water can also lead to coma and death, as excess fluid can disrupt the salt content of body tissue, making it impossible for all body parts to function properly </a:t>
            </a:r>
          </a:p>
          <a:p>
            <a:r>
              <a:rPr lang="en-US" dirty="0" smtClean="0"/>
              <a:t>As MDMA is a common drug at “raves” (all-night dance parties), night clubs that sponsor raves usually pass out or sell bottled water to offset the dehydration</a:t>
            </a:r>
          </a:p>
          <a:p>
            <a:pPr lvl="1"/>
            <a:r>
              <a:rPr lang="en-US" dirty="0" smtClean="0"/>
              <a:t>But many people usually don’t hydrate themselves appropriately because they are caught up in the “high”</a:t>
            </a:r>
          </a:p>
          <a:p>
            <a:r>
              <a:rPr lang="en-US" dirty="0" smtClean="0"/>
              <a:t>Adding to the risk, Ecstasy users who drink alcohol are more likely to have increased dehydration and rise in body temperature </a:t>
            </a:r>
            <a:endParaRPr lang="en-US" dirty="0"/>
          </a:p>
        </p:txBody>
      </p:sp>
      <p:pic>
        <p:nvPicPr>
          <p:cNvPr id="88066" name="Picture 2" descr="http://t3.gstatic.com/images?q=tbn:ANd9GcROJe_p1a2S-FGTfo1JMY-_fvVT0OujKOlAJnsZgHfo3FYgEjRO1A"/>
          <p:cNvPicPr>
            <a:picLocks noChangeAspect="1" noChangeArrowheads="1"/>
          </p:cNvPicPr>
          <p:nvPr/>
        </p:nvPicPr>
        <p:blipFill>
          <a:blip r:embed="rId2" cstate="print"/>
          <a:srcRect/>
          <a:stretch>
            <a:fillRect/>
          </a:stretch>
        </p:blipFill>
        <p:spPr bwMode="auto">
          <a:xfrm>
            <a:off x="6553200" y="914400"/>
            <a:ext cx="1218807" cy="912929"/>
          </a:xfrm>
          <a:prstGeom prst="rect">
            <a:avLst/>
          </a:prstGeom>
          <a:noFill/>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772400" cy="1143000"/>
          </a:xfrm>
        </p:spPr>
        <p:txBody>
          <a:bodyPr/>
          <a:lstStyle/>
          <a:p>
            <a:r>
              <a:rPr lang="en-US" dirty="0" smtClean="0"/>
              <a:t>Natural Hallucinogens: Mescaline</a:t>
            </a:r>
            <a:endParaRPr lang="en-US" dirty="0"/>
          </a:p>
        </p:txBody>
      </p:sp>
      <p:sp>
        <p:nvSpPr>
          <p:cNvPr id="3" name="Content Placeholder 2"/>
          <p:cNvSpPr>
            <a:spLocks noGrp="1"/>
          </p:cNvSpPr>
          <p:nvPr>
            <p:ph sz="quarter" idx="1"/>
          </p:nvPr>
        </p:nvSpPr>
        <p:spPr>
          <a:xfrm>
            <a:off x="533400" y="1447800"/>
            <a:ext cx="7772400" cy="4572000"/>
          </a:xfrm>
        </p:spPr>
        <p:txBody>
          <a:bodyPr>
            <a:normAutofit lnSpcReduction="10000"/>
          </a:bodyPr>
          <a:lstStyle/>
          <a:p>
            <a:r>
              <a:rPr lang="en-US" dirty="0" smtClean="0"/>
              <a:t>Mescaline comes from the buttons found on the peyote cactus </a:t>
            </a:r>
          </a:p>
          <a:p>
            <a:r>
              <a:rPr lang="en-US" dirty="0" smtClean="0"/>
              <a:t>Duration of hallucinogenic effects can last longer than those of LSD</a:t>
            </a:r>
          </a:p>
          <a:p>
            <a:r>
              <a:rPr lang="en-US" dirty="0" smtClean="0"/>
              <a:t>Has long been a part of Native American religious and spirituals</a:t>
            </a:r>
          </a:p>
          <a:p>
            <a:pPr lvl="1"/>
            <a:r>
              <a:rPr lang="en-US" dirty="0" smtClean="0"/>
              <a:t>Native Americans have used mescaline in combination with sitting in a hut or other enclosed space while water is poured over very hot rocks</a:t>
            </a:r>
          </a:p>
          <a:p>
            <a:pPr lvl="1"/>
            <a:r>
              <a:rPr lang="en-US" dirty="0" smtClean="0"/>
              <a:t>This sauna effect, together with the drug, may produce sensations of being out of one’s body or talking with spirits, which is the purpose of these rituals</a:t>
            </a:r>
            <a:endParaRPr lang="en-US" dirty="0"/>
          </a:p>
        </p:txBody>
      </p:sp>
      <p:pic>
        <p:nvPicPr>
          <p:cNvPr id="89090" name="Picture 2" descr="http://t2.gstatic.com/images?q=tbn:ANd9GcQgTRr4LsvFczgyzlj3iINUv4vxrx7ZtcIG1ezKweZCZrI9PoyG"/>
          <p:cNvPicPr>
            <a:picLocks noChangeAspect="1" noChangeArrowheads="1"/>
          </p:cNvPicPr>
          <p:nvPr/>
        </p:nvPicPr>
        <p:blipFill>
          <a:blip r:embed="rId2" cstate="print"/>
          <a:srcRect/>
          <a:stretch>
            <a:fillRect/>
          </a:stretch>
        </p:blipFill>
        <p:spPr bwMode="auto">
          <a:xfrm>
            <a:off x="7772400" y="381000"/>
            <a:ext cx="1066800" cy="1066801"/>
          </a:xfrm>
          <a:prstGeom prst="rect">
            <a:avLst/>
          </a:prstGeom>
          <a:noFill/>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543800" cy="1143000"/>
          </a:xfrm>
        </p:spPr>
        <p:txBody>
          <a:bodyPr/>
          <a:lstStyle/>
          <a:p>
            <a:r>
              <a:rPr lang="en-US" dirty="0" smtClean="0"/>
              <a:t>Natural Hallucinogens: Psilocybin</a:t>
            </a:r>
            <a:endParaRPr lang="en-US" dirty="0"/>
          </a:p>
        </p:txBody>
      </p:sp>
      <p:sp>
        <p:nvSpPr>
          <p:cNvPr id="3" name="Content Placeholder 2"/>
          <p:cNvSpPr>
            <a:spLocks noGrp="1"/>
          </p:cNvSpPr>
          <p:nvPr>
            <p:ph sz="quarter" idx="1"/>
          </p:nvPr>
        </p:nvSpPr>
        <p:spPr>
          <a:xfrm>
            <a:off x="381000" y="1600200"/>
            <a:ext cx="8153400" cy="4572000"/>
          </a:xfrm>
        </p:spPr>
        <p:txBody>
          <a:bodyPr>
            <a:normAutofit lnSpcReduction="10000"/>
          </a:bodyPr>
          <a:lstStyle/>
          <a:p>
            <a:r>
              <a:rPr lang="en-US" dirty="0" smtClean="0"/>
              <a:t>Contained in a certain kind of mushroom</a:t>
            </a:r>
          </a:p>
          <a:p>
            <a:pPr lvl="1"/>
            <a:r>
              <a:rPr lang="en-US" dirty="0" smtClean="0"/>
              <a:t>Often referred to as “magic mushrooms” or “</a:t>
            </a:r>
            <a:r>
              <a:rPr lang="en-US" dirty="0" err="1" smtClean="0"/>
              <a:t>shrooms</a:t>
            </a:r>
            <a:r>
              <a:rPr lang="en-US" dirty="0" smtClean="0"/>
              <a:t>”</a:t>
            </a:r>
          </a:p>
          <a:p>
            <a:r>
              <a:rPr lang="en-US" dirty="0" smtClean="0"/>
              <a:t>Like mescaline, it has also been used in similar rituals by several native cultures</a:t>
            </a:r>
          </a:p>
          <a:p>
            <a:r>
              <a:rPr lang="en-US" dirty="0" smtClean="0"/>
              <a:t>Neither mescaline nor psilocybin has been shown to create physical dependency</a:t>
            </a:r>
          </a:p>
          <a:p>
            <a:pPr lvl="1"/>
            <a:r>
              <a:rPr lang="en-US" dirty="0" smtClean="0"/>
              <a:t>But, psychological dependency is possible</a:t>
            </a:r>
          </a:p>
          <a:p>
            <a:pPr lvl="1"/>
            <a:r>
              <a:rPr lang="en-US" dirty="0" smtClean="0"/>
              <a:t>Eating psilocybin has been linked to a psychiatric disorder called hallucinogen-persisting perception disorder (HPPD)</a:t>
            </a:r>
          </a:p>
          <a:p>
            <a:pPr lvl="2"/>
            <a:r>
              <a:rPr lang="en-US" dirty="0" err="1" smtClean="0"/>
              <a:t>Reexperiencing</a:t>
            </a:r>
            <a:r>
              <a:rPr lang="en-US" dirty="0" smtClean="0"/>
              <a:t> the symptoms of a hallucinogen without actually taking any substances. The disturbance causes marked distress. Complications of this disorder include suicidal behavior, Major Depression, and Panic Disorder</a:t>
            </a:r>
            <a:endParaRPr lang="en-US" dirty="0"/>
          </a:p>
        </p:txBody>
      </p:sp>
      <p:pic>
        <p:nvPicPr>
          <p:cNvPr id="90114" name="Picture 2" descr="http://t2.gstatic.com/images?q=tbn:ANd9GcS4SHjLO_2HRXcyEx2ThUdr-iLIomey8-HHkA-gZ6uUsJtbYDSu"/>
          <p:cNvPicPr>
            <a:picLocks noChangeAspect="1" noChangeArrowheads="1"/>
          </p:cNvPicPr>
          <p:nvPr/>
        </p:nvPicPr>
        <p:blipFill>
          <a:blip r:embed="rId2" cstate="print"/>
          <a:srcRect/>
          <a:stretch>
            <a:fillRect/>
          </a:stretch>
        </p:blipFill>
        <p:spPr bwMode="auto">
          <a:xfrm>
            <a:off x="7696200" y="381000"/>
            <a:ext cx="1219200" cy="1663700"/>
          </a:xfrm>
          <a:prstGeom prst="rect">
            <a:avLst/>
          </a:prstGeom>
          <a:noFill/>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Marijuana</a:t>
            </a:r>
            <a:endParaRPr lang="en-US" dirty="0"/>
          </a:p>
        </p:txBody>
      </p:sp>
      <p:sp>
        <p:nvSpPr>
          <p:cNvPr id="3" name="Content Placeholder 2"/>
          <p:cNvSpPr>
            <a:spLocks noGrp="1"/>
          </p:cNvSpPr>
          <p:nvPr>
            <p:ph sz="quarter" idx="1"/>
          </p:nvPr>
        </p:nvSpPr>
        <p:spPr>
          <a:xfrm>
            <a:off x="609600" y="1752600"/>
            <a:ext cx="8077200" cy="4572000"/>
          </a:xfrm>
        </p:spPr>
        <p:txBody>
          <a:bodyPr>
            <a:normAutofit fontScale="85000" lnSpcReduction="10000"/>
          </a:bodyPr>
          <a:lstStyle/>
          <a:p>
            <a:r>
              <a:rPr lang="en-US" dirty="0" smtClean="0"/>
              <a:t>One of the best known and most commonly abused hallucinogenic drugs</a:t>
            </a:r>
          </a:p>
          <a:p>
            <a:r>
              <a:rPr lang="en-US" dirty="0" smtClean="0"/>
              <a:t>Comes from the leaves and flowers of the hemp plant </a:t>
            </a:r>
            <a:r>
              <a:rPr lang="en-US" i="1" dirty="0" smtClean="0"/>
              <a:t>cannabis </a:t>
            </a:r>
            <a:r>
              <a:rPr lang="en-US" i="1" dirty="0" err="1" smtClean="0"/>
              <a:t>sative</a:t>
            </a:r>
            <a:endParaRPr lang="en-US" i="1" dirty="0" smtClean="0"/>
          </a:p>
          <a:p>
            <a:r>
              <a:rPr lang="en-US" dirty="0" smtClean="0"/>
              <a:t>The most psychoactive </a:t>
            </a:r>
            <a:r>
              <a:rPr lang="en-US" dirty="0" err="1" smtClean="0"/>
              <a:t>cannabinoid</a:t>
            </a:r>
            <a:r>
              <a:rPr lang="en-US" dirty="0" smtClean="0"/>
              <a:t>, and the active substance in marijuana, is </a:t>
            </a:r>
            <a:r>
              <a:rPr lang="en-US" i="1" dirty="0" err="1" smtClean="0"/>
              <a:t>tetrahydrocannabinol</a:t>
            </a:r>
            <a:r>
              <a:rPr lang="en-US" dirty="0" smtClean="0"/>
              <a:t> (THC)</a:t>
            </a:r>
          </a:p>
          <a:p>
            <a:r>
              <a:rPr lang="en-US" dirty="0" smtClean="0"/>
              <a:t>Marijuana is best known for its ability to produce a feeling of well-being, mild intoxication, and mild sensory distortions or hallucinations</a:t>
            </a:r>
          </a:p>
          <a:p>
            <a:r>
              <a:rPr lang="en-US" dirty="0" smtClean="0"/>
              <a:t>Effects are relatively mild compared to other hallucinogens</a:t>
            </a:r>
          </a:p>
          <a:p>
            <a:pPr lvl="1"/>
            <a:r>
              <a:rPr lang="en-US" dirty="0" smtClean="0"/>
              <a:t>In fact, an inexperienced user who doesn’t know what to expect upon first use may feel nothing at all </a:t>
            </a:r>
          </a:p>
          <a:p>
            <a:r>
              <a:rPr lang="en-US" dirty="0" smtClean="0"/>
              <a:t>Most people do report a feeling of mild euphoria and relaxation, along with an altered sense of time and mild visual distortions</a:t>
            </a:r>
          </a:p>
          <a:p>
            <a:r>
              <a:rPr lang="en-US" dirty="0" smtClean="0"/>
              <a:t>Higher doses can lead to hallucinations, delusions, and the all-too-common paranoia</a:t>
            </a:r>
            <a:endParaRPr lang="en-US" dirty="0"/>
          </a:p>
        </p:txBody>
      </p:sp>
      <p:pic>
        <p:nvPicPr>
          <p:cNvPr id="91138" name="Picture 2" descr="http://t0.gstatic.com/images?q=tbn:ANd9GcQMQCZj1xModGXtMzzLWMwVLdU50GIwh3OrpQhMkmGtpQrUqxxBqA"/>
          <p:cNvPicPr>
            <a:picLocks noChangeAspect="1" noChangeArrowheads="1"/>
          </p:cNvPicPr>
          <p:nvPr/>
        </p:nvPicPr>
        <p:blipFill>
          <a:blip r:embed="rId2" cstate="print"/>
          <a:srcRect/>
          <a:stretch>
            <a:fillRect/>
          </a:stretch>
        </p:blipFill>
        <p:spPr bwMode="auto">
          <a:xfrm>
            <a:off x="3810000" y="449545"/>
            <a:ext cx="990600" cy="1040357"/>
          </a:xfrm>
          <a:prstGeom prst="rect">
            <a:avLst/>
          </a:prstGeom>
          <a:noFill/>
        </p:spPr>
      </p:pic>
      <p:pic>
        <p:nvPicPr>
          <p:cNvPr id="91140" name="Picture 4" descr="http://t2.gstatic.com/images?q=tbn:ANd9GcR2BIj-BKfVsKncRqixU00iePQWaOnyBnROxTBoJNZvE2IrEmzDUg"/>
          <p:cNvPicPr>
            <a:picLocks noChangeAspect="1" noChangeArrowheads="1"/>
          </p:cNvPicPr>
          <p:nvPr/>
        </p:nvPicPr>
        <p:blipFill>
          <a:blip r:embed="rId3" cstate="print"/>
          <a:srcRect/>
          <a:stretch>
            <a:fillRect/>
          </a:stretch>
        </p:blipFill>
        <p:spPr bwMode="auto">
          <a:xfrm>
            <a:off x="5410200" y="228600"/>
            <a:ext cx="1066800" cy="1424234"/>
          </a:xfrm>
          <a:prstGeom prst="rect">
            <a:avLst/>
          </a:prstGeom>
          <a:noFill/>
        </p:spPr>
      </p:pic>
      <p:pic>
        <p:nvPicPr>
          <p:cNvPr id="91142" name="Picture 6" descr="http://t2.gstatic.com/images?q=tbn:ANd9GcRhg5xvsOqu8TObBKqMwRKQnKKR0kWFze2UrydOPwT7CUhZ1FydJA"/>
          <p:cNvPicPr>
            <a:picLocks noChangeAspect="1" noChangeArrowheads="1"/>
          </p:cNvPicPr>
          <p:nvPr/>
        </p:nvPicPr>
        <p:blipFill>
          <a:blip r:embed="rId4" cstate="print"/>
          <a:srcRect/>
          <a:stretch>
            <a:fillRect/>
          </a:stretch>
        </p:blipFill>
        <p:spPr bwMode="auto">
          <a:xfrm>
            <a:off x="7010400" y="457200"/>
            <a:ext cx="1575061" cy="117977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Biology of Sleep</a:t>
            </a:r>
            <a:endParaRPr lang="en-US" dirty="0"/>
          </a:p>
        </p:txBody>
      </p:sp>
      <p:sp>
        <p:nvSpPr>
          <p:cNvPr id="3" name="Content Placeholder 2"/>
          <p:cNvSpPr>
            <a:spLocks noGrp="1"/>
          </p:cNvSpPr>
          <p:nvPr>
            <p:ph sz="quarter" idx="1"/>
          </p:nvPr>
        </p:nvSpPr>
        <p:spPr>
          <a:xfrm>
            <a:off x="609600" y="1447800"/>
            <a:ext cx="8077200" cy="4572000"/>
          </a:xfrm>
        </p:spPr>
        <p:txBody>
          <a:bodyPr>
            <a:normAutofit fontScale="85000" lnSpcReduction="10000"/>
          </a:bodyPr>
          <a:lstStyle/>
          <a:p>
            <a:r>
              <a:rPr lang="en-US" dirty="0" smtClean="0"/>
              <a:t>In addition to the role of melatonin, there is ongoing research into the role of the neurotransmitter serotonin in the regulation of sleep</a:t>
            </a:r>
          </a:p>
          <a:p>
            <a:pPr lvl="1"/>
            <a:r>
              <a:rPr lang="en-US" dirty="0" smtClean="0"/>
              <a:t>As the day goes by, serotonin levels in the nervous system increase and seem to be associated </a:t>
            </a:r>
            <a:r>
              <a:rPr lang="en-US" dirty="0"/>
              <a:t>w</a:t>
            </a:r>
            <a:r>
              <a:rPr lang="en-US" dirty="0" smtClean="0"/>
              <a:t>ith sleepiness</a:t>
            </a:r>
          </a:p>
          <a:p>
            <a:pPr lvl="2"/>
            <a:r>
              <a:rPr lang="en-US" dirty="0" smtClean="0"/>
              <a:t>This would explain why it’s hard for people to stay awake after their usual bedtime, the serotonin level may be high enough at that time to produce an intense feeling of sleepiness</a:t>
            </a:r>
          </a:p>
          <a:p>
            <a:r>
              <a:rPr lang="en-US" dirty="0" smtClean="0"/>
              <a:t>Body temperature also plays a role in inducing sleep</a:t>
            </a:r>
          </a:p>
          <a:p>
            <a:pPr lvl="1"/>
            <a:r>
              <a:rPr lang="en-US" dirty="0" smtClean="0"/>
              <a:t>The SCN, as part of the hypothalamus, controls body temperature</a:t>
            </a:r>
          </a:p>
          <a:p>
            <a:pPr lvl="1"/>
            <a:r>
              <a:rPr lang="en-US" dirty="0" smtClean="0"/>
              <a:t>The higher the body temperature, the more alert people are and the lower the temperature the sleepier they are</a:t>
            </a:r>
          </a:p>
          <a:p>
            <a:pPr lvl="1"/>
            <a:r>
              <a:rPr lang="en-US" dirty="0" smtClean="0"/>
              <a:t>When people are asleep at night their body temperature is at its lowest level</a:t>
            </a:r>
          </a:p>
          <a:p>
            <a:r>
              <a:rPr lang="en-US" dirty="0" smtClean="0"/>
              <a:t>But! The research on the roles of serotonin and body temperature is only correlational at this point, thus, we cannot infer that either of these 2 things actually </a:t>
            </a:r>
            <a:r>
              <a:rPr lang="en-US" i="1" dirty="0" smtClean="0"/>
              <a:t>causes</a:t>
            </a:r>
            <a:r>
              <a:rPr lang="en-US" dirty="0" smtClean="0"/>
              <a:t> sleep, just that they are related </a:t>
            </a:r>
            <a:endParaRPr lang="en-US" dirty="0"/>
          </a:p>
        </p:txBody>
      </p:sp>
      <p:pic>
        <p:nvPicPr>
          <p:cNvPr id="2050" name="Picture 2" descr="http://t1.gstatic.com/images?q=tbn:ANd9GcRwZvGkbkNRUR6AD1VTMOVEqGTwWtVym9cWr8prK-nSeQrA2-F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228600"/>
            <a:ext cx="1066800" cy="1100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61582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Marijuana</a:t>
            </a:r>
            <a:endParaRPr lang="en-US" dirty="0"/>
          </a:p>
        </p:txBody>
      </p:sp>
      <p:sp>
        <p:nvSpPr>
          <p:cNvPr id="3" name="Content Placeholder 2"/>
          <p:cNvSpPr>
            <a:spLocks noGrp="1"/>
          </p:cNvSpPr>
          <p:nvPr>
            <p:ph sz="quarter" idx="1"/>
          </p:nvPr>
        </p:nvSpPr>
        <p:spPr>
          <a:xfrm>
            <a:off x="609600" y="1828800"/>
            <a:ext cx="8077200" cy="4572000"/>
          </a:xfrm>
        </p:spPr>
        <p:txBody>
          <a:bodyPr>
            <a:normAutofit fontScale="92500"/>
          </a:bodyPr>
          <a:lstStyle/>
          <a:p>
            <a:r>
              <a:rPr lang="en-US" dirty="0" smtClean="0"/>
              <a:t>Most studies of marijuana’s effects have concluded that while marijuana can create a powerful psychological dependency, it does not produce physical dependency or physical withdrawal symptoms</a:t>
            </a:r>
          </a:p>
          <a:p>
            <a:pPr lvl="1"/>
            <a:r>
              <a:rPr lang="en-US" dirty="0" smtClean="0"/>
              <a:t>However, after alcohol and nicotine, cannabis dependence is the most common form of drug dependence in the U.S., Canada, and Australia </a:t>
            </a:r>
          </a:p>
          <a:p>
            <a:r>
              <a:rPr lang="en-US" dirty="0" smtClean="0"/>
              <a:t>Marijuana negatively affects reaction time and perception of surroundings</a:t>
            </a:r>
          </a:p>
          <a:p>
            <a:pPr lvl="1"/>
            <a:r>
              <a:rPr lang="en-US" dirty="0" smtClean="0"/>
              <a:t>Reduces a person’s ability to make split-second decisions, like while driving, are impaired</a:t>
            </a:r>
          </a:p>
          <a:p>
            <a:pPr lvl="1"/>
            <a:r>
              <a:rPr lang="en-US" dirty="0" smtClean="0"/>
              <a:t>Information processing in general, attention, and memory are all likely to be impaired </a:t>
            </a:r>
          </a:p>
          <a:p>
            <a:endParaRPr lang="en-US" dirty="0"/>
          </a:p>
        </p:txBody>
      </p:sp>
      <p:pic>
        <p:nvPicPr>
          <p:cNvPr id="93186" name="Picture 2" descr="http://t1.gstatic.com/images?q=tbn:ANd9GcQj2viQaCd8_kMKcUrS7ctb6fXg7Zaru1jNPnAiCCBWty7J4z6q"/>
          <p:cNvPicPr>
            <a:picLocks noChangeAspect="1" noChangeArrowheads="1"/>
          </p:cNvPicPr>
          <p:nvPr/>
        </p:nvPicPr>
        <p:blipFill>
          <a:blip r:embed="rId2" cstate="print"/>
          <a:srcRect/>
          <a:stretch>
            <a:fillRect/>
          </a:stretch>
        </p:blipFill>
        <p:spPr bwMode="auto">
          <a:xfrm>
            <a:off x="4953000" y="191262"/>
            <a:ext cx="1219200" cy="1530097"/>
          </a:xfrm>
          <a:prstGeom prst="rect">
            <a:avLst/>
          </a:prstGeom>
          <a:noFill/>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Marijuana</a:t>
            </a:r>
            <a:endParaRPr lang="en-US" dirty="0"/>
          </a:p>
        </p:txBody>
      </p:sp>
      <p:sp>
        <p:nvSpPr>
          <p:cNvPr id="3" name="Content Placeholder 2"/>
          <p:cNvSpPr>
            <a:spLocks noGrp="1"/>
          </p:cNvSpPr>
          <p:nvPr>
            <p:ph sz="quarter" idx="1"/>
          </p:nvPr>
        </p:nvSpPr>
        <p:spPr>
          <a:xfrm>
            <a:off x="685800" y="1600200"/>
            <a:ext cx="8001000" cy="4572000"/>
          </a:xfrm>
        </p:spPr>
        <p:txBody>
          <a:bodyPr>
            <a:normAutofit fontScale="70000" lnSpcReduction="20000"/>
          </a:bodyPr>
          <a:lstStyle/>
          <a:p>
            <a:r>
              <a:rPr lang="en-US" dirty="0" smtClean="0"/>
              <a:t>Most commonly smoked like tobacco, but some people have been known to eat it baked into foods</a:t>
            </a:r>
          </a:p>
          <a:p>
            <a:endParaRPr lang="en-US" dirty="0" smtClean="0"/>
          </a:p>
          <a:p>
            <a:r>
              <a:rPr lang="en-US" dirty="0" smtClean="0"/>
              <a:t>Although no one has ever been known to die from an overdose of marijuana, smoking it is not a healthy habit </a:t>
            </a:r>
          </a:p>
          <a:p>
            <a:endParaRPr lang="en-US" dirty="0" smtClean="0"/>
          </a:p>
          <a:p>
            <a:r>
              <a:rPr lang="en-US" dirty="0" smtClean="0"/>
              <a:t>Research linking marijuana smoking and lung cancer is not definitive due to the fact that many studies have not been able to control for confounding variables, such as cigarette smoking, alcohol use, or other risk factors </a:t>
            </a:r>
          </a:p>
          <a:p>
            <a:endParaRPr lang="en-US" dirty="0" smtClean="0"/>
          </a:p>
          <a:p>
            <a:r>
              <a:rPr lang="en-US" dirty="0" smtClean="0"/>
              <a:t>Probable adverse effects from chronic nonmedical marijuana use include increased risk of motor vehicle crashes, chronic bronchitis or other lung problems, and cardiovascular disease</a:t>
            </a:r>
          </a:p>
          <a:p>
            <a:endParaRPr lang="en-US" dirty="0" smtClean="0"/>
          </a:p>
          <a:p>
            <a:r>
              <a:rPr lang="en-US" dirty="0" smtClean="0"/>
              <a:t>Regular adolescent users can suffer negative impacts on psychosocial development, educational attainment, and mental health</a:t>
            </a:r>
          </a:p>
          <a:p>
            <a:pPr lvl="1"/>
            <a:r>
              <a:rPr lang="en-US" dirty="0" smtClean="0"/>
              <a:t>Increased risk for psychotic symptoms and disorders later in life</a:t>
            </a:r>
            <a:endParaRPr lang="en-US" dirty="0"/>
          </a:p>
        </p:txBody>
      </p:sp>
      <p:pic>
        <p:nvPicPr>
          <p:cNvPr id="92162" name="Picture 2" descr="http://t3.gstatic.com/images?q=tbn:ANd9GcTUFtHLEPQLviHV2MoRE5HOSvgXxTDjDek2fIr8rZRSgCXEiNwI"/>
          <p:cNvPicPr>
            <a:picLocks noChangeAspect="1" noChangeArrowheads="1"/>
          </p:cNvPicPr>
          <p:nvPr/>
        </p:nvPicPr>
        <p:blipFill>
          <a:blip r:embed="rId2" cstate="print"/>
          <a:srcRect/>
          <a:stretch>
            <a:fillRect/>
          </a:stretch>
        </p:blipFill>
        <p:spPr bwMode="auto">
          <a:xfrm>
            <a:off x="5105400" y="266847"/>
            <a:ext cx="1447800" cy="1084453"/>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696464"/>
                </a:solidFill>
              </a:rPr>
              <a:t>The Biology of </a:t>
            </a:r>
            <a:r>
              <a:rPr lang="en-US" dirty="0" smtClean="0">
                <a:solidFill>
                  <a:srgbClr val="696464"/>
                </a:solidFill>
              </a:rPr>
              <a:t>Sleep: Research</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Research has been conducted on the effects of lack of information about day and night on the sleep-wake cycle</a:t>
            </a:r>
          </a:p>
          <a:p>
            <a:r>
              <a:rPr lang="en-US" dirty="0" smtClean="0"/>
              <a:t>In these studies, volunteers spend several days without access to information about day or night</a:t>
            </a:r>
          </a:p>
          <a:p>
            <a:pPr lvl="1"/>
            <a:r>
              <a:rPr lang="en-US" dirty="0" smtClean="0"/>
              <a:t>What happens is their sleep-wake cycles lengthen from 24 hours to 25 hours</a:t>
            </a:r>
          </a:p>
          <a:p>
            <a:pPr lvl="2"/>
            <a:r>
              <a:rPr lang="en-US" dirty="0" smtClean="0"/>
              <a:t>Including daily activities such as sleeping, waking, waste production, blood pressure rise and fall, hormone secretion, and so on…</a:t>
            </a:r>
          </a:p>
          <a:p>
            <a:pPr lvl="1"/>
            <a:r>
              <a:rPr lang="en-US" dirty="0" smtClean="0"/>
              <a:t>Based on this research, in appears that the SCN may be responsible for resetting the body’s biological “clock” to a 24-hour cycle every day</a:t>
            </a:r>
          </a:p>
          <a:p>
            <a:r>
              <a:rPr lang="en-US" dirty="0" smtClean="0"/>
              <a:t>In the same studies, body temperature dropped consistently even in the absence of light</a:t>
            </a:r>
          </a:p>
          <a:p>
            <a:pPr lvl="1"/>
            <a:r>
              <a:rPr lang="en-US" dirty="0" smtClean="0"/>
              <a:t>As body temperature dropped, sleep began, giving further support to the importance of body temperature in the regulation of sleep</a:t>
            </a:r>
          </a:p>
        </p:txBody>
      </p:sp>
    </p:spTree>
    <p:extLst>
      <p:ext uri="{BB962C8B-B14F-4D97-AF65-F5344CB8AC3E}">
        <p14:creationId xmlns:p14="http://schemas.microsoft.com/office/powerpoint/2010/main" val="41092583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3180</TotalTime>
  <Words>9682</Words>
  <Application>Microsoft Office PowerPoint</Application>
  <PresentationFormat>On-screen Show (4:3)</PresentationFormat>
  <Paragraphs>620</Paragraphs>
  <Slides>81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81</vt:i4>
      </vt:variant>
    </vt:vector>
  </HeadingPairs>
  <TitlesOfParts>
    <vt:vector size="85" baseType="lpstr">
      <vt:lpstr>Franklin Gothic Book</vt:lpstr>
      <vt:lpstr>Perpetua</vt:lpstr>
      <vt:lpstr>Wingdings 2</vt:lpstr>
      <vt:lpstr>Equity</vt:lpstr>
      <vt:lpstr>Consciousness: Sleep, Dreams, Hypnosis, and Drugs</vt:lpstr>
      <vt:lpstr>What is Consciousness? </vt:lpstr>
      <vt:lpstr>Altered States of Consciousness</vt:lpstr>
      <vt:lpstr>Altered States of Consciousness</vt:lpstr>
      <vt:lpstr>Altered States: The Biology of Sleep</vt:lpstr>
      <vt:lpstr>The Biology of Sleep: Melatonin</vt:lpstr>
      <vt:lpstr>The Biology of Sleep: Melatonin</vt:lpstr>
      <vt:lpstr>The Biology of Sleep</vt:lpstr>
      <vt:lpstr>The Biology of Sleep: Research</vt:lpstr>
      <vt:lpstr>Biology of Sleep: The Price of Not Sleeping</vt:lpstr>
      <vt:lpstr>Biology of Sleep: The Price of Not Sleeping</vt:lpstr>
      <vt:lpstr>Biology of Sleep: The Price of Not Sleeping</vt:lpstr>
      <vt:lpstr>Theories About Sleep: Why do we need it?</vt:lpstr>
      <vt:lpstr>Theories About Sleep: Why do we need it?</vt:lpstr>
      <vt:lpstr>How Much Sleep Do People Need?</vt:lpstr>
      <vt:lpstr>The Stages of Sleep</vt:lpstr>
      <vt:lpstr>Stages of Sleep: NREM Stage 1, Light Sleep</vt:lpstr>
      <vt:lpstr>Stages of Sleep: NREM Stage 2, Sleep Spindles </vt:lpstr>
      <vt:lpstr>Stages of Sleep: NREM Stages 3 &amp; 4, Delta Waves Roll In</vt:lpstr>
      <vt:lpstr>Sleep Stage 4</vt:lpstr>
      <vt:lpstr>What Happens in REM Sleep?</vt:lpstr>
      <vt:lpstr>The Need for REM Sleep</vt:lpstr>
      <vt:lpstr>The Need for REM Sleep</vt:lpstr>
      <vt:lpstr>Sleep Disorders: Nightmares &amp; REM Behavior Disorder </vt:lpstr>
      <vt:lpstr>REM Behavior Disorder is Serious</vt:lpstr>
      <vt:lpstr>Stage 4 Sleep Disorders</vt:lpstr>
      <vt:lpstr>Night Terrors </vt:lpstr>
      <vt:lpstr>Insomnia </vt:lpstr>
      <vt:lpstr>Sleep Apnea</vt:lpstr>
      <vt:lpstr>Narcolepsy</vt:lpstr>
      <vt:lpstr>PowerPoint Presentation</vt:lpstr>
      <vt:lpstr>Freud’s Interpretation of Dreams: Dreams as Wish Fulfillment</vt:lpstr>
      <vt:lpstr>Freud’s Interpretation of Dreams: Dreams as Wish Fulfillment</vt:lpstr>
      <vt:lpstr>The Activation-Synthesis Hypothesis</vt:lpstr>
      <vt:lpstr>The Activation-Synthesis Hypothesis</vt:lpstr>
      <vt:lpstr>What do people dream about?</vt:lpstr>
      <vt:lpstr>Altered States: The Effects of Hypnosis</vt:lpstr>
      <vt:lpstr>Fact or Myth: What Can Hypnosis Really Do?</vt:lpstr>
      <vt:lpstr>Facts About Hypnosis</vt:lpstr>
      <vt:lpstr>Theories of Hypnosis: Dissociation &amp; The Hidden Observer</vt:lpstr>
      <vt:lpstr>Theories of Hypnosis: Social Role-Playing, Social-Cognitive Explanation</vt:lpstr>
      <vt:lpstr>Altered States: The Influence of Psychoactive Drugs</vt:lpstr>
      <vt:lpstr>Physical Dependence</vt:lpstr>
      <vt:lpstr>Psychological Dependence</vt:lpstr>
      <vt:lpstr>Types of Drugs</vt:lpstr>
      <vt:lpstr>Drug Interactions</vt:lpstr>
      <vt:lpstr>Stimulants</vt:lpstr>
      <vt:lpstr>Amphetamines</vt:lpstr>
      <vt:lpstr>Amphetamines</vt:lpstr>
      <vt:lpstr>Cocaine</vt:lpstr>
      <vt:lpstr>Cocaine </vt:lpstr>
      <vt:lpstr>Cocaine</vt:lpstr>
      <vt:lpstr>Nicotine</vt:lpstr>
      <vt:lpstr>Nicotine</vt:lpstr>
      <vt:lpstr>Caffeine</vt:lpstr>
      <vt:lpstr>PowerPoint Presentation</vt:lpstr>
      <vt:lpstr>Depressants </vt:lpstr>
      <vt:lpstr>Barbiturates (major tranquilizers)</vt:lpstr>
      <vt:lpstr>Benzodiazepines (minor tranquilizers)</vt:lpstr>
      <vt:lpstr>Alcohol</vt:lpstr>
      <vt:lpstr>Alcohol</vt:lpstr>
      <vt:lpstr>Alcohol</vt:lpstr>
      <vt:lpstr>Alcohol</vt:lpstr>
      <vt:lpstr>Alcohol: How it works</vt:lpstr>
      <vt:lpstr>Alcohol</vt:lpstr>
      <vt:lpstr>Narcotics (Opiates)</vt:lpstr>
      <vt:lpstr>Narcotics: Opium</vt:lpstr>
      <vt:lpstr>Narcotics: Morphine</vt:lpstr>
      <vt:lpstr>Narcotics: Heroin</vt:lpstr>
      <vt:lpstr>Narcotics: How They Work</vt:lpstr>
      <vt:lpstr>Narcotics: Dealing With Withdrawal</vt:lpstr>
      <vt:lpstr>“High Cues”</vt:lpstr>
      <vt:lpstr>Hallucinogens </vt:lpstr>
      <vt:lpstr>Manufactured Hallucinogens: LSD</vt:lpstr>
      <vt:lpstr>Manufactured Hallucinogens: PCP</vt:lpstr>
      <vt:lpstr>Manufactured Hallucinogens: MDMA (Ecstasy)</vt:lpstr>
      <vt:lpstr>Natural Hallucinogens: Mescaline</vt:lpstr>
      <vt:lpstr>Natural Hallucinogens: Psilocybin</vt:lpstr>
      <vt:lpstr>Marijuana</vt:lpstr>
      <vt:lpstr>Marijuana</vt:lpstr>
      <vt:lpstr>Marijuana</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Consciousness</dc:title>
  <dc:creator>Ashton C. Southard</dc:creator>
  <cp:lastModifiedBy>Ashton C. Southard</cp:lastModifiedBy>
  <cp:revision>56</cp:revision>
  <dcterms:created xsi:type="dcterms:W3CDTF">2011-09-28T15:27:11Z</dcterms:created>
  <dcterms:modified xsi:type="dcterms:W3CDTF">2014-07-17T18:12:46Z</dcterms:modified>
</cp:coreProperties>
</file>