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DD13B2BE-42B0-4DC8-A5FC-01D57326CE9E}" type="datetimeFigureOut">
              <a:rPr lang="en-US" smtClean="0"/>
              <a:pPr/>
              <a:t>4/1/2014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2AF8485-6451-4DAD-9346-69A82202FA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13B2BE-42B0-4DC8-A5FC-01D57326CE9E}" type="datetimeFigureOut">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F8485-6451-4DAD-9346-69A82202F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13B2BE-42B0-4DC8-A5FC-01D57326CE9E}" type="datetimeFigureOut">
              <a:rPr lang="en-US" smtClean="0"/>
              <a:pPr/>
              <a:t>4/1/2014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AF8485-6451-4DAD-9346-69A82202F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DD13B2BE-42B0-4DC8-A5FC-01D57326CE9E}" type="datetimeFigureOut">
              <a:rPr lang="en-US" smtClean="0"/>
              <a:pPr/>
              <a:t>4/1/2014</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2AF8485-6451-4DAD-9346-69A82202F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DD13B2BE-42B0-4DC8-A5FC-01D57326CE9E}" type="datetimeFigureOut">
              <a:rPr lang="en-US" smtClean="0"/>
              <a:pPr/>
              <a:t>4/1/2014</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2AF8485-6451-4DAD-9346-69A82202FADE}"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DD13B2BE-42B0-4DC8-A5FC-01D57326CE9E}" type="datetimeFigureOut">
              <a:rPr lang="en-US" smtClean="0"/>
              <a:pPr/>
              <a:t>4/1/2014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2AF8485-6451-4DAD-9346-69A82202F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DD13B2BE-42B0-4DC8-A5FC-01D57326CE9E}" type="datetimeFigureOut">
              <a:rPr lang="en-US" smtClean="0"/>
              <a:pPr/>
              <a:t>4/1/2014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2AF8485-6451-4DAD-9346-69A82202FA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13B2BE-42B0-4DC8-A5FC-01D57326CE9E}" type="datetimeFigureOut">
              <a:rPr lang="en-US" smtClean="0"/>
              <a:pPr/>
              <a:t>4/1/2014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AF8485-6451-4DAD-9346-69A82202F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DD13B2BE-42B0-4DC8-A5FC-01D57326CE9E}" type="datetimeFigureOut">
              <a:rPr lang="en-US" smtClean="0"/>
              <a:pPr/>
              <a:t>4/1/2014</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2AF8485-6451-4DAD-9346-69A82202F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DD13B2BE-42B0-4DC8-A5FC-01D57326CE9E}" type="datetimeFigureOut">
              <a:rPr lang="en-US" smtClean="0"/>
              <a:pPr/>
              <a:t>4/1/2014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2AF8485-6451-4DAD-9346-69A82202FA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D13B2BE-42B0-4DC8-A5FC-01D57326CE9E}" type="datetimeFigureOut">
              <a:rPr lang="en-US" smtClean="0"/>
              <a:pPr/>
              <a:t>4/1/2014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2AF8485-6451-4DAD-9346-69A82202FAD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D13B2BE-42B0-4DC8-A5FC-01D57326CE9E}" type="datetimeFigureOut">
              <a:rPr lang="en-US" smtClean="0"/>
              <a:pPr/>
              <a:t>4/1/2014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2AF8485-6451-4DAD-9346-69A82202FAD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Emotional and Social Development in Early Adulthood</a:t>
            </a:r>
            <a:endParaRPr lang="en-US" dirty="0"/>
          </a:p>
        </p:txBody>
      </p:sp>
      <p:sp>
        <p:nvSpPr>
          <p:cNvPr id="3" name="Subtitle 2"/>
          <p:cNvSpPr>
            <a:spLocks noGrp="1"/>
          </p:cNvSpPr>
          <p:nvPr>
            <p:ph type="subTitle" idx="1"/>
          </p:nvPr>
        </p:nvSpPr>
        <p:spPr/>
        <p:txBody>
          <a:bodyPr/>
          <a:lstStyle/>
          <a:p>
            <a:pPr algn="ctr"/>
            <a:r>
              <a:rPr lang="en-US" dirty="0" smtClean="0"/>
              <a:t>Chapter 14</a:t>
            </a:r>
          </a:p>
          <a:p>
            <a:pPr algn="ctr"/>
            <a:r>
              <a:rPr lang="en-US" dirty="0" smtClean="0"/>
              <a:t>To page 481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Levinson’s Seasons of Life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age-30 transition, young people who were preoccupied with career and are still single usually focus on finding a life partner</a:t>
            </a:r>
          </a:p>
          <a:p>
            <a:r>
              <a:rPr lang="en-US" dirty="0" smtClean="0"/>
              <a:t>While women who had emphasized marriage and motherhood often develop more individualistic goals</a:t>
            </a:r>
          </a:p>
          <a:p>
            <a:r>
              <a:rPr lang="en-US" dirty="0" smtClean="0"/>
              <a:t>To create the culminating life structure of early adulthood, men usually “settle down” by focusing on certain relationships and aspirations</a:t>
            </a:r>
          </a:p>
          <a:p>
            <a:r>
              <a:rPr lang="en-US" dirty="0" smtClean="0"/>
              <a:t>Many women remain unsettled in their 30s, often because they have added an occupational or relationship commitment</a:t>
            </a:r>
          </a:p>
          <a:p>
            <a:r>
              <a:rPr lang="en-US" dirty="0" smtClean="0"/>
              <a:t>Not until middle age do many women attain the stability typical of men in their 30s</a:t>
            </a:r>
          </a:p>
          <a:p>
            <a:pPr lvl="1"/>
            <a:r>
              <a:rPr lang="en-US" dirty="0" smtClean="0"/>
              <a:t>Reaching career maturity and taking on more authority in the community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Vaillant’s</a:t>
            </a:r>
            <a:r>
              <a:rPr lang="en-US" dirty="0" smtClean="0"/>
              <a:t> Adaptation to Life</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Vaillant</a:t>
            </a:r>
            <a:r>
              <a:rPr lang="en-US" dirty="0" smtClean="0"/>
              <a:t> examined the development of nearly 250 men born in the 1920s</a:t>
            </a:r>
          </a:p>
          <a:p>
            <a:pPr lvl="1"/>
            <a:r>
              <a:rPr lang="en-US" dirty="0" smtClean="0"/>
              <a:t>They were selected for the study while they were students at a highly competitive liberal arts college</a:t>
            </a:r>
          </a:p>
          <a:p>
            <a:pPr lvl="1"/>
            <a:r>
              <a:rPr lang="en-US" dirty="0" smtClean="0"/>
              <a:t>As many as possible were followed over the lifespan</a:t>
            </a:r>
          </a:p>
          <a:p>
            <a:pPr lvl="1"/>
            <a:r>
              <a:rPr lang="en-US" dirty="0" smtClean="0"/>
              <a:t>In college, the participants underwent extensive interviews</a:t>
            </a:r>
          </a:p>
          <a:p>
            <a:pPr lvl="1"/>
            <a:r>
              <a:rPr lang="en-US" dirty="0" smtClean="0"/>
              <a:t>During each succeeding decade, they answered lengthy questionnaires </a:t>
            </a:r>
          </a:p>
          <a:p>
            <a:pPr lvl="1"/>
            <a:r>
              <a:rPr lang="en-US" dirty="0" smtClean="0"/>
              <a:t>Then </a:t>
            </a:r>
            <a:r>
              <a:rPr lang="en-US" dirty="0" err="1" smtClean="0"/>
              <a:t>Vaillant</a:t>
            </a:r>
            <a:r>
              <a:rPr lang="en-US" dirty="0" smtClean="0"/>
              <a:t> interviewed the men at ages 47, 60, and 70 about work, family, and physical and mental health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Vaillant’s</a:t>
            </a:r>
            <a:r>
              <a:rPr lang="en-US" dirty="0" smtClean="0"/>
              <a:t> Adaptation to Life</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Vaillant’s</a:t>
            </a:r>
            <a:r>
              <a:rPr lang="en-US" dirty="0" smtClean="0"/>
              <a:t> research confirmed Erikson’s stages but filled gaps between them, and is also compatible with Levinson’s theory</a:t>
            </a:r>
          </a:p>
          <a:p>
            <a:pPr lvl="1"/>
            <a:r>
              <a:rPr lang="en-US" dirty="0" smtClean="0"/>
              <a:t>After focusing on intimacy concerns in their 20s, the men shifted their focus to career consolidation in their 30s</a:t>
            </a:r>
          </a:p>
          <a:p>
            <a:pPr lvl="1"/>
            <a:r>
              <a:rPr lang="en-US" dirty="0" smtClean="0"/>
              <a:t>In their 40s, they pulled back from the individual achievement and became more generative</a:t>
            </a:r>
          </a:p>
          <a:p>
            <a:pPr lvl="1"/>
            <a:r>
              <a:rPr lang="en-US" dirty="0" smtClean="0"/>
              <a:t>In their 50s and 60s, they became guardians of their culture, expressing concern about the values of the new generation and the state of their society </a:t>
            </a:r>
          </a:p>
          <a:p>
            <a:pPr lvl="1"/>
            <a:r>
              <a:rPr lang="en-US" dirty="0" smtClean="0"/>
              <a:t>In their 70s, the men became more spiritual and reflective</a:t>
            </a:r>
          </a:p>
          <a:p>
            <a:r>
              <a:rPr lang="en-US" dirty="0" smtClean="0"/>
              <a:t>Later, in another lifelong study, </a:t>
            </a:r>
            <a:r>
              <a:rPr lang="en-US" dirty="0" err="1" smtClean="0"/>
              <a:t>Vaillant</a:t>
            </a:r>
            <a:r>
              <a:rPr lang="en-US" dirty="0" smtClean="0"/>
              <a:t> studied women and found that they went through a similar series of changes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 of Levinson’s and </a:t>
            </a:r>
            <a:r>
              <a:rPr lang="en-US" dirty="0" err="1" smtClean="0"/>
              <a:t>Villant’s</a:t>
            </a:r>
            <a:r>
              <a:rPr lang="en-US" dirty="0" smtClean="0"/>
              <a:t> Theories</a:t>
            </a:r>
            <a:endParaRPr lang="en-US" dirty="0"/>
          </a:p>
        </p:txBody>
      </p:sp>
      <p:sp>
        <p:nvSpPr>
          <p:cNvPr id="3" name="Content Placeholder 2"/>
          <p:cNvSpPr>
            <a:spLocks noGrp="1"/>
          </p:cNvSpPr>
          <p:nvPr>
            <p:ph idx="1"/>
          </p:nvPr>
        </p:nvSpPr>
        <p:spPr/>
        <p:txBody>
          <a:bodyPr>
            <a:normAutofit lnSpcReduction="10000"/>
          </a:bodyPr>
          <a:lstStyle/>
          <a:p>
            <a:r>
              <a:rPr lang="en-US" dirty="0" smtClean="0"/>
              <a:t>Their conclusions are based largely on interviews with people born in the first few decades of the 20</a:t>
            </a:r>
            <a:r>
              <a:rPr lang="en-US" baseline="30000" dirty="0" smtClean="0"/>
              <a:t>th</a:t>
            </a:r>
            <a:r>
              <a:rPr lang="en-US" dirty="0" smtClean="0"/>
              <a:t> century and might not apply as broadly to young adults today</a:t>
            </a:r>
          </a:p>
          <a:p>
            <a:r>
              <a:rPr lang="en-US" dirty="0" smtClean="0"/>
              <a:t>Levinson’s sample included only a few non-college-educated , low-income adults, and almost no low SES women</a:t>
            </a:r>
          </a:p>
          <a:p>
            <a:pPr lvl="1"/>
            <a:r>
              <a:rPr lang="en-US" dirty="0" smtClean="0"/>
              <a:t>The effects of SES on life course remain largely uninvestigated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Social Clock</a:t>
            </a:r>
            <a:endParaRPr lang="en-US" dirty="0"/>
          </a:p>
        </p:txBody>
      </p:sp>
      <p:sp>
        <p:nvSpPr>
          <p:cNvPr id="3" name="Content Placeholder 2"/>
          <p:cNvSpPr>
            <a:spLocks noGrp="1"/>
          </p:cNvSpPr>
          <p:nvPr>
            <p:ph idx="1"/>
          </p:nvPr>
        </p:nvSpPr>
        <p:spPr>
          <a:xfrm>
            <a:off x="457200" y="1371600"/>
            <a:ext cx="8229600" cy="5083208"/>
          </a:xfrm>
        </p:spPr>
        <p:txBody>
          <a:bodyPr>
            <a:normAutofit fontScale="55000" lnSpcReduction="20000"/>
          </a:bodyPr>
          <a:lstStyle/>
          <a:p>
            <a:r>
              <a:rPr lang="en-US" dirty="0" smtClean="0"/>
              <a:t>An important cultural and generational influence on adult development in all societies is the social clock </a:t>
            </a:r>
          </a:p>
          <a:p>
            <a:pPr lvl="1"/>
            <a:r>
              <a:rPr lang="en-US" b="1" dirty="0" smtClean="0"/>
              <a:t>Social clock</a:t>
            </a:r>
            <a:r>
              <a:rPr lang="en-US" dirty="0" smtClean="0"/>
              <a:t> – age-graded expectations for major life events, such as starting a first job, getting married, birth of the first child, buying a home, and retiring </a:t>
            </a:r>
          </a:p>
          <a:p>
            <a:r>
              <a:rPr lang="en-US" dirty="0" smtClean="0"/>
              <a:t>A major source of personality change in adulthood can be conformity to or departure from the social clock</a:t>
            </a:r>
          </a:p>
          <a:p>
            <a:pPr lvl="1"/>
            <a:r>
              <a:rPr lang="en-US" dirty="0" smtClean="0"/>
              <a:t>In one study, women born in the 1930s were followed up at ages 27 and 43</a:t>
            </a:r>
          </a:p>
          <a:p>
            <a:pPr lvl="1"/>
            <a:r>
              <a:rPr lang="en-US" dirty="0" smtClean="0"/>
              <a:t>Those who followed a “feminine” social clock (marriage and parenthood in the early or mid-20s) became more responsible self-controlled, tolerant, and caring but declined in self-esteem and felt more vulnerable as their lives progressed</a:t>
            </a:r>
          </a:p>
          <a:p>
            <a:pPr lvl="1"/>
            <a:r>
              <a:rPr lang="en-US" dirty="0" smtClean="0"/>
              <a:t>Those who followed a “masculine” social clock (entry into a high-status career and advancement by the late 20s) became more dominant, sociable, independent, and intellectually effective</a:t>
            </a:r>
          </a:p>
          <a:p>
            <a:pPr lvl="1"/>
            <a:r>
              <a:rPr lang="en-US" dirty="0" smtClean="0"/>
              <a:t>Those who had neither married or begun a career by age 30 suffered from feelings of incompetence, self-doubt, and loneliness</a:t>
            </a:r>
          </a:p>
          <a:p>
            <a:r>
              <a:rPr lang="en-US" dirty="0" smtClean="0"/>
              <a:t>Age-graded expectations for appropriate behavior have become increasingly flexible</a:t>
            </a:r>
          </a:p>
          <a:p>
            <a:pPr lvl="1"/>
            <a:r>
              <a:rPr lang="en-US" dirty="0" smtClean="0"/>
              <a:t>But, many adults experience psychological distress when they are substantially behind in timing of life events</a:t>
            </a:r>
          </a:p>
          <a:p>
            <a:pPr lvl="1"/>
            <a:r>
              <a:rPr lang="en-US" dirty="0" smtClean="0"/>
              <a:t>Following a social clock of some kind seems to foster confidence during early adulthood </a:t>
            </a:r>
          </a:p>
          <a:p>
            <a:pPr lvl="1"/>
            <a:r>
              <a:rPr lang="en-US" dirty="0" smtClean="0"/>
              <a:t>It guarantees that young people will engage in the work of society, develop skills, and gain in understanding of the self and others </a:t>
            </a:r>
          </a:p>
          <a:p>
            <a:pPr lvl="1"/>
            <a:r>
              <a:rPr lang="en-US" dirty="0" smtClean="0"/>
              <a:t>Thus, the stability of society depends on having people committed to social-clock patterns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Relationships</a:t>
            </a:r>
            <a:endParaRPr lang="en-US" dirty="0"/>
          </a:p>
        </p:txBody>
      </p:sp>
      <p:sp>
        <p:nvSpPr>
          <p:cNvPr id="3" name="Content Placeholder 2"/>
          <p:cNvSpPr>
            <a:spLocks noGrp="1"/>
          </p:cNvSpPr>
          <p:nvPr>
            <p:ph idx="1"/>
          </p:nvPr>
        </p:nvSpPr>
        <p:spPr/>
        <p:txBody>
          <a:bodyPr>
            <a:normAutofit lnSpcReduction="10000"/>
          </a:bodyPr>
          <a:lstStyle/>
          <a:p>
            <a:r>
              <a:rPr lang="en-US" dirty="0" smtClean="0"/>
              <a:t>To establish an intimate tie to another person, people must find a partner and build an emotional bond that they sustain over time</a:t>
            </a:r>
          </a:p>
          <a:p>
            <a:r>
              <a:rPr lang="en-US" dirty="0" smtClean="0"/>
              <a:t>Although young adults are especially concerned with romantic love, the need for intimacy can also be satisfied through other relationships involving mutual commitment</a:t>
            </a:r>
          </a:p>
          <a:p>
            <a:pPr lvl="1"/>
            <a:r>
              <a:rPr lang="en-US" dirty="0" smtClean="0"/>
              <a:t>With friends, siblings, and co-workers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686800" cy="1399032"/>
          </a:xfrm>
        </p:spPr>
        <p:txBody>
          <a:bodyPr>
            <a:normAutofit/>
          </a:bodyPr>
          <a:lstStyle/>
          <a:p>
            <a:r>
              <a:rPr lang="en-US" sz="3600" dirty="0" smtClean="0"/>
              <a:t>Romantic Love: Selecting a Mate</a:t>
            </a:r>
            <a:endParaRPr lang="en-US" sz="3600" dirty="0"/>
          </a:p>
        </p:txBody>
      </p:sp>
      <p:sp>
        <p:nvSpPr>
          <p:cNvPr id="3" name="Content Placeholder 2"/>
          <p:cNvSpPr>
            <a:spLocks noGrp="1"/>
          </p:cNvSpPr>
          <p:nvPr>
            <p:ph idx="1"/>
          </p:nvPr>
        </p:nvSpPr>
        <p:spPr>
          <a:xfrm>
            <a:off x="457200" y="1828800"/>
            <a:ext cx="8229600" cy="4626008"/>
          </a:xfrm>
        </p:spPr>
        <p:txBody>
          <a:bodyPr>
            <a:normAutofit fontScale="55000" lnSpcReduction="20000"/>
          </a:bodyPr>
          <a:lstStyle/>
          <a:p>
            <a:r>
              <a:rPr lang="en-US" dirty="0" smtClean="0"/>
              <a:t>Both biological and social forces contribute to mate selection</a:t>
            </a:r>
          </a:p>
          <a:p>
            <a:endParaRPr lang="en-US" dirty="0" smtClean="0"/>
          </a:p>
          <a:p>
            <a:r>
              <a:rPr lang="en-US" dirty="0" smtClean="0"/>
              <a:t>Intimate partners generally meet in places where they find people of their own age, ethnicity, SES, and religion</a:t>
            </a:r>
          </a:p>
          <a:p>
            <a:endParaRPr lang="en-US" dirty="0" smtClean="0"/>
          </a:p>
          <a:p>
            <a:r>
              <a:rPr lang="en-US" dirty="0" smtClean="0"/>
              <a:t>People usually select partners who resemble themselves in attitudes, personality, education plans, and intelligence, physical attractiveness, and even height</a:t>
            </a:r>
          </a:p>
          <a:p>
            <a:endParaRPr lang="en-US" dirty="0" smtClean="0"/>
          </a:p>
          <a:p>
            <a:r>
              <a:rPr lang="en-US" dirty="0" smtClean="0"/>
              <a:t>Many studies confirm that the more similar partners are, the more satisfied they tend to be with their relationship and the more likely they are to stay together</a:t>
            </a:r>
          </a:p>
          <a:p>
            <a:endParaRPr lang="en-US" dirty="0" smtClean="0"/>
          </a:p>
          <a:p>
            <a:r>
              <a:rPr lang="en-US" dirty="0" smtClean="0"/>
              <a:t>Men and women differ in the importance they place on certain characteristics which reflect evolutionary theory</a:t>
            </a:r>
          </a:p>
          <a:p>
            <a:pPr lvl="1"/>
            <a:r>
              <a:rPr lang="en-US" dirty="0" smtClean="0"/>
              <a:t>Women assign greater weight to intelligence, ambition, financial status, and moral character as well as preference for same-age or slightly older partners</a:t>
            </a:r>
          </a:p>
          <a:p>
            <a:pPr lvl="1"/>
            <a:r>
              <a:rPr lang="en-US" dirty="0" smtClean="0"/>
              <a:t>Men place more emphasis on physical attractiveness and domestic skills and also prefer a younger partner</a:t>
            </a:r>
          </a:p>
          <a:p>
            <a:pPr lvl="1"/>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normAutofit/>
          </a:bodyPr>
          <a:lstStyle/>
          <a:p>
            <a:r>
              <a:rPr lang="en-US" sz="3600" dirty="0" smtClean="0"/>
              <a:t>Romantic Love: Selecting a Mate</a:t>
            </a:r>
            <a:endParaRPr lang="en-US" sz="3600" dirty="0"/>
          </a:p>
        </p:txBody>
      </p:sp>
      <p:sp>
        <p:nvSpPr>
          <p:cNvPr id="3" name="Content Placeholder 2"/>
          <p:cNvSpPr>
            <a:spLocks noGrp="1"/>
          </p:cNvSpPr>
          <p:nvPr>
            <p:ph idx="1"/>
          </p:nvPr>
        </p:nvSpPr>
        <p:spPr>
          <a:xfrm>
            <a:off x="457200" y="1295400"/>
            <a:ext cx="8229600" cy="5159408"/>
          </a:xfrm>
        </p:spPr>
        <p:txBody>
          <a:bodyPr>
            <a:normAutofit fontScale="62500" lnSpcReduction="20000"/>
          </a:bodyPr>
          <a:lstStyle/>
          <a:p>
            <a:r>
              <a:rPr lang="en-US" dirty="0" smtClean="0"/>
              <a:t>Evolutionary theory helps explain these findings</a:t>
            </a:r>
          </a:p>
          <a:p>
            <a:pPr lvl="1"/>
            <a:r>
              <a:rPr lang="en-US" dirty="0" smtClean="0"/>
              <a:t>Because their capacity to reproduce is limited, women seek a mate with traits, such as earning power and emotional commitment, that help ensure children’s survival and well-being</a:t>
            </a:r>
          </a:p>
          <a:p>
            <a:pPr lvl="1"/>
            <a:r>
              <a:rPr lang="en-US" dirty="0" smtClean="0"/>
              <a:t>Women also typically prefer to take time to achieve psychological intimacy before physical intimacy </a:t>
            </a:r>
          </a:p>
          <a:p>
            <a:pPr lvl="1"/>
            <a:r>
              <a:rPr lang="en-US" dirty="0" smtClean="0"/>
              <a:t>Men look for a mate with traits that signal youth, health, sexual pleasure, and ability to give birth to and care for offspring</a:t>
            </a:r>
          </a:p>
          <a:p>
            <a:pPr lvl="1"/>
            <a:r>
              <a:rPr lang="en-US" dirty="0" smtClean="0"/>
              <a:t>Additionally men often want a relationship to move quickly toward physical intimacy </a:t>
            </a:r>
          </a:p>
          <a:p>
            <a:r>
              <a:rPr lang="en-US" dirty="0" smtClean="0"/>
              <a:t>From a social learning perspective, mate selection is influenced by gender roles</a:t>
            </a:r>
          </a:p>
          <a:p>
            <a:pPr lvl="1"/>
            <a:r>
              <a:rPr lang="en-US" dirty="0" smtClean="0"/>
              <a:t>Men learn to be assertive and independent</a:t>
            </a:r>
          </a:p>
          <a:p>
            <a:pPr lvl="2"/>
            <a:r>
              <a:rPr lang="en-US" dirty="0" smtClean="0"/>
              <a:t>Behaviors needed for success in the work world</a:t>
            </a:r>
          </a:p>
          <a:p>
            <a:pPr lvl="1"/>
            <a:r>
              <a:rPr lang="en-US" dirty="0" smtClean="0"/>
              <a:t>Women acquire nurturant behaviors that facilitate caregiving</a:t>
            </a:r>
          </a:p>
          <a:p>
            <a:pPr lvl="1"/>
            <a:r>
              <a:rPr lang="en-US" dirty="0" smtClean="0"/>
              <a:t>Each sex then learns to value traits in the other that fit with a traditional division of labor</a:t>
            </a:r>
          </a:p>
          <a:p>
            <a:pPr lvl="1"/>
            <a:r>
              <a:rPr lang="en-US" dirty="0" smtClean="0"/>
              <a:t>In cultures and in younger generations experiencing greater gender equity, men and women are more alike in their mate preferences </a:t>
            </a:r>
          </a:p>
          <a:p>
            <a:pPr lvl="1"/>
            <a:r>
              <a:rPr lang="en-US" dirty="0" smtClean="0"/>
              <a:t>Ex. Compared with men in China and Japan, American men place more emphasis on their mate’s financial prospects and less on her domestic skills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smtClean="0"/>
              <a:t>Romantic Love: Selecting a Mate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But neither men nor women put good looks, earning power, and mate’s age relative to their own at the top their wish list</a:t>
            </a:r>
          </a:p>
          <a:p>
            <a:pPr lvl="1"/>
            <a:r>
              <a:rPr lang="en-US" dirty="0" smtClean="0"/>
              <a:t>They place a higher value on relationship satisfaction: mutual attraction, caring, dependability, emotional maturity, and a pleasing disposition</a:t>
            </a:r>
          </a:p>
          <a:p>
            <a:r>
              <a:rPr lang="en-US" dirty="0" smtClean="0"/>
              <a:t>Nevertheless, men continue to value physical attractiveness more than women do</a:t>
            </a:r>
          </a:p>
          <a:p>
            <a:pPr lvl="1"/>
            <a:r>
              <a:rPr lang="en-US" dirty="0" smtClean="0"/>
              <a:t>And women continue to value earning capacity more than men do</a:t>
            </a:r>
          </a:p>
          <a:p>
            <a:r>
              <a:rPr lang="en-US" dirty="0" smtClean="0"/>
              <a:t>Choice of an intimate partner and quality of the intimate relationship are also influenced by timing and by memories of the early parent-child bond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Romantic Love: The Components of Love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Sternberg’s </a:t>
            </a:r>
            <a:r>
              <a:rPr lang="en-US" b="1" dirty="0" smtClean="0"/>
              <a:t>triangular theory of love</a:t>
            </a:r>
            <a:r>
              <a:rPr lang="en-US" dirty="0" smtClean="0"/>
              <a:t> – identifies 3 components – intimacy, passion, and commitment – that </a:t>
            </a:r>
            <a:r>
              <a:rPr lang="en-US" i="1" dirty="0" smtClean="0"/>
              <a:t>shift in emphasis </a:t>
            </a:r>
            <a:r>
              <a:rPr lang="en-US" dirty="0" smtClean="0"/>
              <a:t>as romantic relationships develop</a:t>
            </a:r>
          </a:p>
          <a:p>
            <a:pPr lvl="1"/>
            <a:r>
              <a:rPr lang="en-US" b="1" dirty="0" smtClean="0"/>
              <a:t>Intimacy</a:t>
            </a:r>
            <a:r>
              <a:rPr lang="en-US" dirty="0" smtClean="0"/>
              <a:t> is the emotional component, involves warm, tender communication, expressions of concern about the other’s well-being, and a desire for the partner to reciprocate</a:t>
            </a:r>
          </a:p>
          <a:p>
            <a:pPr lvl="1"/>
            <a:r>
              <a:rPr lang="en-US" b="1" dirty="0" smtClean="0"/>
              <a:t>Passion</a:t>
            </a:r>
            <a:r>
              <a:rPr lang="en-US" dirty="0" smtClean="0"/>
              <a:t>, the desire for sexual activity and romance, is the physical and psychological arousal component</a:t>
            </a:r>
          </a:p>
          <a:p>
            <a:pPr lvl="1"/>
            <a:r>
              <a:rPr lang="en-US" b="1" dirty="0" smtClean="0"/>
              <a:t>Commitment</a:t>
            </a:r>
            <a:r>
              <a:rPr lang="en-US" dirty="0" smtClean="0"/>
              <a:t> is the cognitive component, leading partners to decide that they are in love and to maintain that love </a:t>
            </a:r>
          </a:p>
          <a:p>
            <a:r>
              <a:rPr lang="en-US" b="1" dirty="0" smtClean="0"/>
              <a:t>Passionate love </a:t>
            </a:r>
            <a:r>
              <a:rPr lang="en-US" dirty="0" smtClean="0"/>
              <a:t>– intense sexual attraction</a:t>
            </a:r>
          </a:p>
          <a:p>
            <a:pPr lvl="1"/>
            <a:r>
              <a:rPr lang="en-US" dirty="0" smtClean="0"/>
              <a:t>Is strong at the beginning of a relationship, gradually declines in favor of intimacy and commitment</a:t>
            </a:r>
          </a:p>
          <a:p>
            <a:r>
              <a:rPr lang="en-US" dirty="0" smtClean="0"/>
              <a:t>Intimacy and commitment form the basis of </a:t>
            </a:r>
            <a:r>
              <a:rPr lang="en-US" b="1" dirty="0" smtClean="0"/>
              <a:t>companionate love </a:t>
            </a:r>
            <a:r>
              <a:rPr lang="en-US" dirty="0" smtClean="0"/>
              <a:t>– warm, trusting affection and caregiving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Gradual Transition: Emerging Adulthood</a:t>
            </a:r>
            <a:endParaRPr lang="en-US" dirty="0"/>
          </a:p>
        </p:txBody>
      </p:sp>
      <p:sp>
        <p:nvSpPr>
          <p:cNvPr id="3" name="Content Placeholder 2"/>
          <p:cNvSpPr>
            <a:spLocks noGrp="1"/>
          </p:cNvSpPr>
          <p:nvPr>
            <p:ph idx="1"/>
          </p:nvPr>
        </p:nvSpPr>
        <p:spPr/>
        <p:txBody>
          <a:bodyPr>
            <a:normAutofit lnSpcReduction="10000"/>
          </a:bodyPr>
          <a:lstStyle/>
          <a:p>
            <a:r>
              <a:rPr lang="en-US" dirty="0" smtClean="0"/>
              <a:t>Research shows that in many industrialized nations, most young adults only feel that they are truly adult after reaching their late 20s and early 30s</a:t>
            </a:r>
          </a:p>
          <a:p>
            <a:r>
              <a:rPr lang="en-US" b="1" dirty="0" smtClean="0"/>
              <a:t>Emerging adulthood </a:t>
            </a:r>
            <a:r>
              <a:rPr lang="en-US" dirty="0" smtClean="0"/>
              <a:t>– the lives of many young people today indicate that the transition to adult roles has become so delayed that it has spawned a new transitional period</a:t>
            </a:r>
          </a:p>
          <a:p>
            <a:pPr lvl="1"/>
            <a:r>
              <a:rPr lang="en-US" dirty="0" smtClean="0"/>
              <a:t>extends from the late teens to the mid-20s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Romantic Love: The Components of Love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Important features of higher-quality, long-lasting relationships include consistent expressions of </a:t>
            </a:r>
            <a:r>
              <a:rPr lang="en-US" b="1" dirty="0" smtClean="0"/>
              <a:t>commitment </a:t>
            </a:r>
            <a:r>
              <a:rPr lang="en-US" dirty="0" smtClean="0"/>
              <a:t>and </a:t>
            </a:r>
            <a:r>
              <a:rPr lang="en-US" b="1" dirty="0" smtClean="0"/>
              <a:t>constructive conflict resolution</a:t>
            </a:r>
          </a:p>
          <a:p>
            <a:pPr lvl="1"/>
            <a:r>
              <a:rPr lang="en-US" b="1" dirty="0" smtClean="0"/>
              <a:t>Constructive conflict resolution </a:t>
            </a:r>
            <a:r>
              <a:rPr lang="en-US" dirty="0" smtClean="0"/>
              <a:t>involves directly expressing wishes and needs, listening patiently, asking for clarification, compromising, accepting responsibility, forgiving their partner, and avoiding the escalation of negative interaction sparked by criticism, contempt, defensiveness, and stonewalling</a:t>
            </a:r>
          </a:p>
          <a:p>
            <a:r>
              <a:rPr lang="en-US" dirty="0" smtClean="0"/>
              <a:t>In contrast, negative behavior and a rise in stress hormone levels during conflict have been shown to predict marital dissatisfaction and eventual divorce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457200"/>
          <a:ext cx="8229600" cy="5928360"/>
        </p:xfrm>
        <a:graphic>
          <a:graphicData uri="http://schemas.openxmlformats.org/drawingml/2006/table">
            <a:tbl>
              <a:tblPr firstRow="1" bandRow="1">
                <a:tableStyleId>{5C22544A-7EE6-4342-B048-85BDC9FD1C3A}</a:tableStyleId>
              </a:tblPr>
              <a:tblGrid>
                <a:gridCol w="2895600"/>
                <a:gridCol w="5334000"/>
              </a:tblGrid>
              <a:tr h="370840">
                <a:tc gridSpan="2">
                  <a:txBody>
                    <a:bodyPr/>
                    <a:lstStyle/>
                    <a:p>
                      <a:r>
                        <a:rPr lang="en-US" dirty="0" smtClean="0"/>
                        <a:t>Keeping Love</a:t>
                      </a:r>
                      <a:r>
                        <a:rPr lang="en-US" baseline="0" dirty="0" smtClean="0"/>
                        <a:t> Alive in a Romantic Partnership </a:t>
                      </a:r>
                      <a:endParaRPr lang="en-US" dirty="0"/>
                    </a:p>
                  </a:txBody>
                  <a:tcPr/>
                </a:tc>
                <a:tc hMerge="1">
                  <a:txBody>
                    <a:bodyPr/>
                    <a:lstStyle/>
                    <a:p>
                      <a:endParaRPr lang="en-US"/>
                    </a:p>
                  </a:txBody>
                  <a:tcPr/>
                </a:tc>
              </a:tr>
              <a:tr h="370840">
                <a:tc>
                  <a:txBody>
                    <a:bodyPr/>
                    <a:lstStyle/>
                    <a:p>
                      <a:r>
                        <a:rPr lang="en-US" b="1" dirty="0" smtClean="0"/>
                        <a:t>Suggestion</a:t>
                      </a:r>
                      <a:endParaRPr lang="en-US" b="1" dirty="0"/>
                    </a:p>
                  </a:txBody>
                  <a:tcPr>
                    <a:solidFill>
                      <a:schemeClr val="accent1">
                        <a:lumMod val="60000"/>
                        <a:lumOff val="40000"/>
                      </a:schemeClr>
                    </a:solidFill>
                  </a:tcPr>
                </a:tc>
                <a:tc>
                  <a:txBody>
                    <a:bodyPr/>
                    <a:lstStyle/>
                    <a:p>
                      <a:r>
                        <a:rPr lang="en-US" b="1" dirty="0" smtClean="0"/>
                        <a:t>Description</a:t>
                      </a:r>
                      <a:endParaRPr lang="en-US" b="1" dirty="0"/>
                    </a:p>
                  </a:txBody>
                  <a:tcPr>
                    <a:solidFill>
                      <a:schemeClr val="accent1">
                        <a:lumMod val="60000"/>
                        <a:lumOff val="40000"/>
                      </a:schemeClr>
                    </a:solidFill>
                  </a:tcPr>
                </a:tc>
              </a:tr>
              <a:tr h="370840">
                <a:tc>
                  <a:txBody>
                    <a:bodyPr/>
                    <a:lstStyle/>
                    <a:p>
                      <a:r>
                        <a:rPr lang="en-US" sz="1400" dirty="0" smtClean="0"/>
                        <a:t>Make time for your relationship</a:t>
                      </a:r>
                      <a:endParaRPr lang="en-US" sz="1400" dirty="0"/>
                    </a:p>
                  </a:txBody>
                  <a:tcPr/>
                </a:tc>
                <a:tc>
                  <a:txBody>
                    <a:bodyPr/>
                    <a:lstStyle/>
                    <a:p>
                      <a:r>
                        <a:rPr lang="en-US" sz="1400" dirty="0" smtClean="0"/>
                        <a:t>To foster relationship satisfaction</a:t>
                      </a:r>
                      <a:r>
                        <a:rPr lang="en-US" sz="1400" baseline="0" dirty="0" smtClean="0"/>
                        <a:t> and a sense of being “in love,” plan regular times to be together</a:t>
                      </a:r>
                      <a:endParaRPr lang="en-US" sz="1400" dirty="0"/>
                    </a:p>
                  </a:txBody>
                  <a:tcPr/>
                </a:tc>
              </a:tr>
              <a:tr h="370840">
                <a:tc>
                  <a:txBody>
                    <a:bodyPr/>
                    <a:lstStyle/>
                    <a:p>
                      <a:r>
                        <a:rPr lang="en-US" sz="1400" dirty="0" smtClean="0"/>
                        <a:t>Tell your partner of your love</a:t>
                      </a:r>
                      <a:endParaRPr lang="en-US" sz="1400" dirty="0"/>
                    </a:p>
                  </a:txBody>
                  <a:tcPr/>
                </a:tc>
                <a:tc>
                  <a:txBody>
                    <a:bodyPr/>
                    <a:lstStyle/>
                    <a:p>
                      <a:r>
                        <a:rPr lang="en-US" sz="1400" dirty="0" smtClean="0"/>
                        <a:t>Express affection and caring,</a:t>
                      </a:r>
                      <a:r>
                        <a:rPr lang="en-US" sz="1400" baseline="0" dirty="0" smtClean="0"/>
                        <a:t> including the words “I love you,” at appropriate times, these messages increase perceptions of commitment and encourage your partner to respond in kind</a:t>
                      </a:r>
                      <a:endParaRPr lang="en-US" sz="1400" dirty="0"/>
                    </a:p>
                  </a:txBody>
                  <a:tcPr/>
                </a:tc>
              </a:tr>
              <a:tr h="370840">
                <a:tc>
                  <a:txBody>
                    <a:bodyPr/>
                    <a:lstStyle/>
                    <a:p>
                      <a:r>
                        <a:rPr lang="en-US" sz="1400" dirty="0" smtClean="0"/>
                        <a:t>Be available to your partner in times of need</a:t>
                      </a:r>
                      <a:endParaRPr lang="en-US" sz="1400" dirty="0"/>
                    </a:p>
                  </a:txBody>
                  <a:tcPr/>
                </a:tc>
                <a:tc>
                  <a:txBody>
                    <a:bodyPr/>
                    <a:lstStyle/>
                    <a:p>
                      <a:r>
                        <a:rPr lang="en-US" sz="1400" dirty="0" smtClean="0"/>
                        <a:t>Provide</a:t>
                      </a:r>
                      <a:r>
                        <a:rPr lang="en-US" sz="1400" baseline="0" dirty="0" smtClean="0"/>
                        <a:t> emotional support, giving of yourself when your partner is distressed</a:t>
                      </a:r>
                      <a:endParaRPr lang="en-US" sz="1400" dirty="0"/>
                    </a:p>
                  </a:txBody>
                  <a:tcPr/>
                </a:tc>
              </a:tr>
              <a:tr h="370840">
                <a:tc>
                  <a:txBody>
                    <a:bodyPr/>
                    <a:lstStyle/>
                    <a:p>
                      <a:r>
                        <a:rPr lang="en-US" sz="1400" dirty="0" smtClean="0"/>
                        <a:t>Communicate constructively and positively about relationship problems</a:t>
                      </a:r>
                      <a:endParaRPr lang="en-US" sz="1400" dirty="0"/>
                    </a:p>
                  </a:txBody>
                  <a:tcPr/>
                </a:tc>
                <a:tc>
                  <a:txBody>
                    <a:bodyPr/>
                    <a:lstStyle/>
                    <a:p>
                      <a:r>
                        <a:rPr lang="en-US" sz="1400" dirty="0" smtClean="0"/>
                        <a:t>When your or your partner is dissatisfied,</a:t>
                      </a:r>
                      <a:r>
                        <a:rPr lang="en-US" sz="1400" baseline="0" dirty="0" smtClean="0"/>
                        <a:t> suggest ways of overcoming difficulties and ask your partner to collaborate in choosing and implementing a course of action, avoid the 4 enemies: criticism, contempt, defensiveness, and stonewalling</a:t>
                      </a:r>
                      <a:endParaRPr lang="en-US" sz="1400" dirty="0"/>
                    </a:p>
                  </a:txBody>
                  <a:tcPr/>
                </a:tc>
              </a:tr>
              <a:tr h="370840">
                <a:tc>
                  <a:txBody>
                    <a:bodyPr/>
                    <a:lstStyle/>
                    <a:p>
                      <a:r>
                        <a:rPr lang="en-US" sz="1400" dirty="0" smtClean="0"/>
                        <a:t>Show an interest in important aspects of your partner’s life</a:t>
                      </a:r>
                      <a:endParaRPr lang="en-US" sz="1400" dirty="0"/>
                    </a:p>
                  </a:txBody>
                  <a:tcPr/>
                </a:tc>
                <a:tc>
                  <a:txBody>
                    <a:bodyPr/>
                    <a:lstStyle/>
                    <a:p>
                      <a:r>
                        <a:rPr lang="en-US" sz="1400" dirty="0" smtClean="0"/>
                        <a:t>Ask about your partner’s work, friends, family, and hobbies and express appreciation for his or her special abilities and achievements, in doing so, you grant your partner a sense of being valued</a:t>
                      </a:r>
                      <a:endParaRPr lang="en-US" sz="1400" dirty="0"/>
                    </a:p>
                  </a:txBody>
                  <a:tcPr/>
                </a:tc>
              </a:tr>
              <a:tr h="370840">
                <a:tc>
                  <a:txBody>
                    <a:bodyPr/>
                    <a:lstStyle/>
                    <a:p>
                      <a:r>
                        <a:rPr lang="en-US" sz="1400" dirty="0" smtClean="0"/>
                        <a:t>Confide in your partner</a:t>
                      </a:r>
                      <a:endParaRPr lang="en-US" sz="1400" dirty="0"/>
                    </a:p>
                  </a:txBody>
                  <a:tcPr/>
                </a:tc>
                <a:tc>
                  <a:txBody>
                    <a:bodyPr/>
                    <a:lstStyle/>
                    <a:p>
                      <a:r>
                        <a:rPr lang="en-US" sz="1400" dirty="0" smtClean="0"/>
                        <a:t>Share innermost feelings, keeping intimacy alive</a:t>
                      </a:r>
                      <a:endParaRPr lang="en-US" sz="1400" dirty="0"/>
                    </a:p>
                  </a:txBody>
                  <a:tcPr/>
                </a:tc>
              </a:tr>
              <a:tr h="370840">
                <a:tc>
                  <a:txBody>
                    <a:bodyPr/>
                    <a:lstStyle/>
                    <a:p>
                      <a:r>
                        <a:rPr lang="en-US" sz="1400" dirty="0" smtClean="0"/>
                        <a:t>Forgive minor offenses and try to understand major offenses</a:t>
                      </a:r>
                      <a:endParaRPr lang="en-US" sz="1400" dirty="0"/>
                    </a:p>
                  </a:txBody>
                  <a:tcPr/>
                </a:tc>
                <a:tc>
                  <a:txBody>
                    <a:bodyPr/>
                    <a:lstStyle/>
                    <a:p>
                      <a:r>
                        <a:rPr lang="en-US" sz="1400" dirty="0" smtClean="0"/>
                        <a:t>Whenever possible,</a:t>
                      </a:r>
                      <a:r>
                        <a:rPr lang="en-US" sz="1400" baseline="0" dirty="0" smtClean="0"/>
                        <a:t> overcome feelings of anger through forgiveness, in this way, you acknowledge unjust behavior but avoid becoming preoccupied with it</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and the Experience of Love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Passion and intimacy became the dominant bases for marriage in the 20</a:t>
            </a:r>
            <a:r>
              <a:rPr lang="en-US" baseline="30000" dirty="0" smtClean="0"/>
              <a:t>th</a:t>
            </a:r>
            <a:r>
              <a:rPr lang="en-US" dirty="0" smtClean="0"/>
              <a:t> century Western nations as the value of individualism strengthened</a:t>
            </a:r>
          </a:p>
          <a:p>
            <a:r>
              <a:rPr lang="en-US" dirty="0" smtClean="0"/>
              <a:t>From this vantage point, mature love is based on autonomy, appreciation of the partner’s unique qualities, and intense emotion</a:t>
            </a:r>
          </a:p>
          <a:p>
            <a:pPr lvl="1"/>
            <a:r>
              <a:rPr lang="en-US" dirty="0" smtClean="0"/>
              <a:t>Trying to satisfy dependency needs through an intimate bond is considered immature</a:t>
            </a:r>
          </a:p>
          <a:p>
            <a:r>
              <a:rPr lang="en-US" dirty="0" smtClean="0"/>
              <a:t>In collectivist Eastern cultures, lifelong dependency is viewed positively </a:t>
            </a:r>
          </a:p>
          <a:p>
            <a:pPr lvl="1"/>
            <a:r>
              <a:rPr lang="en-US" dirty="0" smtClean="0"/>
              <a:t>Because the self is defined through role relationships, and affection is distributed across a broad social network, rather than focused intensely on a single person</a:t>
            </a:r>
          </a:p>
          <a:p>
            <a:r>
              <a:rPr lang="en-US" dirty="0" smtClean="0"/>
              <a:t>Even in countries where arranged marriages are still fairly common, parents and prospective brides and grooms consult one another before moving forward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Friendships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Adult friends are usually similar in age, sex, and SES</a:t>
            </a:r>
          </a:p>
          <a:p>
            <a:pPr lvl="1"/>
            <a:r>
              <a:rPr lang="en-US" dirty="0" smtClean="0"/>
              <a:t>Factors that contribute to common interests, experiences, and needs and therefore to the pleasure derived from the relationship</a:t>
            </a:r>
          </a:p>
          <a:p>
            <a:r>
              <a:rPr lang="en-US" dirty="0" smtClean="0"/>
              <a:t>Friends enhance self-esteem through affirmation and acceptance and provide support in times of stress</a:t>
            </a:r>
          </a:p>
          <a:p>
            <a:pPr lvl="1"/>
            <a:r>
              <a:rPr lang="en-US" dirty="0" smtClean="0"/>
              <a:t>Friends also make life more interesting by expanding social opportunities and access to knowledge and points of view</a:t>
            </a:r>
          </a:p>
          <a:p>
            <a:r>
              <a:rPr lang="en-US" dirty="0" smtClean="0"/>
              <a:t>Trust, intimacy, and loyalty continue to be important in adult friendships</a:t>
            </a:r>
          </a:p>
          <a:p>
            <a:r>
              <a:rPr lang="en-US" dirty="0" smtClean="0"/>
              <a:t>Sharing thoughts and feelings is sometimes greater in friendship than in marriage</a:t>
            </a:r>
          </a:p>
          <a:p>
            <a:pPr lvl="1"/>
            <a:r>
              <a:rPr lang="en-US" dirty="0" smtClean="0"/>
              <a:t>Although commitment is less strong as friends come and go over the life course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Same-Sex Friendships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Women have more intimate same-sex friendships than men, and often prefer to “just talk” with friends</a:t>
            </a:r>
          </a:p>
          <a:p>
            <a:pPr lvl="1"/>
            <a:r>
              <a:rPr lang="en-US" dirty="0" smtClean="0"/>
              <a:t>While male friends generally prefer to “do something,” such as play sports</a:t>
            </a:r>
          </a:p>
          <a:p>
            <a:pPr lvl="1"/>
            <a:r>
              <a:rPr lang="en-US" dirty="0" smtClean="0"/>
              <a:t>Barriers to intimacy between male friends include competitiveness, which may make men unwilling to disclose weaknesses, and concern that if they tell about themselves friends won’t reciprocate </a:t>
            </a:r>
          </a:p>
          <a:p>
            <a:r>
              <a:rPr lang="en-US" dirty="0" smtClean="0"/>
              <a:t>For single adults, friends are the preferred companions and confidants</a:t>
            </a:r>
          </a:p>
          <a:p>
            <a:r>
              <a:rPr lang="en-US" dirty="0" smtClean="0"/>
              <a:t>Gay and lesbian romantic relationships often develop out of close same-sex friendships</a:t>
            </a:r>
          </a:p>
          <a:p>
            <a:pPr lvl="1"/>
            <a:r>
              <a:rPr lang="en-US" dirty="0" smtClean="0"/>
              <a:t>With lesbians especially forging compatible friendships based on gratifying communication before becoming involved romantically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Other-Sex Friendships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college years, other-sex friendships are as common as romantic relationships and may include sex without a dating relationship</a:t>
            </a:r>
          </a:p>
          <a:p>
            <a:r>
              <a:rPr lang="en-US" dirty="0" smtClean="0"/>
              <a:t>After marriage, other-sex friendships </a:t>
            </a:r>
            <a:r>
              <a:rPr lang="en-US" u="sng" dirty="0" smtClean="0"/>
              <a:t>decline with age for men</a:t>
            </a:r>
            <a:r>
              <a:rPr lang="en-US" dirty="0" smtClean="0"/>
              <a:t> but </a:t>
            </a:r>
            <a:r>
              <a:rPr lang="en-US" u="sng" dirty="0" smtClean="0"/>
              <a:t>increase for women</a:t>
            </a:r>
            <a:r>
              <a:rPr lang="en-US" dirty="0" smtClean="0"/>
              <a:t>, who tend to form them in the workplace </a:t>
            </a:r>
          </a:p>
          <a:p>
            <a:r>
              <a:rPr lang="en-US" dirty="0" smtClean="0"/>
              <a:t>Many people try to keep other-sex friendships platonic to safeguard their integrity</a:t>
            </a:r>
          </a:p>
          <a:p>
            <a:pPr lvl="1"/>
            <a:r>
              <a:rPr lang="en-US" dirty="0" smtClean="0"/>
              <a:t>But when sexual attraction does develop, the relationship often changes into a romantic bond</a:t>
            </a:r>
          </a:p>
          <a:p>
            <a:pPr lvl="1"/>
            <a:r>
              <a:rPr lang="en-US" dirty="0" smtClean="0"/>
              <a:t>Men are</a:t>
            </a:r>
            <a:r>
              <a:rPr lang="en-US" u="sng" dirty="0" smtClean="0"/>
              <a:t> more likely </a:t>
            </a:r>
            <a:r>
              <a:rPr lang="en-US" dirty="0" smtClean="0"/>
              <a:t>than women to feel sexually attracted to an other-sex friend</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399032"/>
          </a:xfrm>
        </p:spPr>
        <p:txBody>
          <a:bodyPr/>
          <a:lstStyle/>
          <a:p>
            <a:r>
              <a:rPr lang="en-US" dirty="0" smtClean="0"/>
              <a:t>The Family Life Cycle</a:t>
            </a:r>
            <a:endParaRPr lang="en-US" dirty="0"/>
          </a:p>
        </p:txBody>
      </p:sp>
      <p:sp>
        <p:nvSpPr>
          <p:cNvPr id="3" name="Content Placeholder 2"/>
          <p:cNvSpPr>
            <a:spLocks noGrp="1"/>
          </p:cNvSpPr>
          <p:nvPr>
            <p:ph idx="1"/>
          </p:nvPr>
        </p:nvSpPr>
        <p:spPr>
          <a:xfrm>
            <a:off x="457200" y="1447800"/>
            <a:ext cx="8229600" cy="5007008"/>
          </a:xfrm>
        </p:spPr>
        <p:txBody>
          <a:bodyPr>
            <a:normAutofit fontScale="70000" lnSpcReduction="20000"/>
          </a:bodyPr>
          <a:lstStyle/>
          <a:p>
            <a:r>
              <a:rPr lang="en-US" b="1" dirty="0" smtClean="0"/>
              <a:t>The family life cycle </a:t>
            </a:r>
            <a:r>
              <a:rPr lang="en-US" dirty="0" smtClean="0"/>
              <a:t>– a sequence of phases characterizing the development of most families around the world</a:t>
            </a:r>
          </a:p>
          <a:p>
            <a:r>
              <a:rPr lang="en-US" dirty="0" smtClean="0"/>
              <a:t>In early adulthood, people typically live on their own, marry, and bear and rear children</a:t>
            </a:r>
          </a:p>
          <a:p>
            <a:r>
              <a:rPr lang="en-US" dirty="0" smtClean="0"/>
              <a:t>In middle-age, their children leave home, and their parenting responsibilities diminish</a:t>
            </a:r>
          </a:p>
          <a:p>
            <a:r>
              <a:rPr lang="en-US" dirty="0" smtClean="0"/>
              <a:t>Late adulthood brings retirement, growing old, and death of one’s spouse</a:t>
            </a:r>
          </a:p>
          <a:p>
            <a:r>
              <a:rPr lang="en-US" dirty="0" smtClean="0"/>
              <a:t>We have to be careful not to view the family life cycle as a fixed progression</a:t>
            </a:r>
          </a:p>
          <a:p>
            <a:pPr lvl="1"/>
            <a:r>
              <a:rPr lang="en-US" dirty="0" smtClean="0"/>
              <a:t>Today, wide variations exist in the sequence and timing of its phases</a:t>
            </a:r>
          </a:p>
          <a:p>
            <a:pPr lvl="1"/>
            <a:r>
              <a:rPr lang="en-US" dirty="0" smtClean="0"/>
              <a:t>High rates of out-of-wedlock births, delayed marriage and childbearing, divorce, and remarriage all contribute, just to name a few</a:t>
            </a:r>
          </a:p>
          <a:p>
            <a:pPr lvl="1"/>
            <a:r>
              <a:rPr lang="en-US" b="1" dirty="0" smtClean="0"/>
              <a:t>And some people, voluntarily or involuntarily, do not experience all the family life-cycle phases </a:t>
            </a:r>
            <a:endParaRPr lang="en-US"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458200" cy="1399032"/>
          </a:xfrm>
        </p:spPr>
        <p:txBody>
          <a:bodyPr/>
          <a:lstStyle/>
          <a:p>
            <a:r>
              <a:rPr lang="en-US" dirty="0" smtClean="0"/>
              <a:t>Joining of Families in Marriage</a:t>
            </a:r>
            <a:endParaRPr lang="en-US" dirty="0"/>
          </a:p>
        </p:txBody>
      </p:sp>
      <p:sp>
        <p:nvSpPr>
          <p:cNvPr id="3" name="Content Placeholder 2"/>
          <p:cNvSpPr>
            <a:spLocks noGrp="1"/>
          </p:cNvSpPr>
          <p:nvPr>
            <p:ph idx="1"/>
          </p:nvPr>
        </p:nvSpPr>
        <p:spPr>
          <a:xfrm>
            <a:off x="457200" y="1524000"/>
            <a:ext cx="8229600" cy="4930808"/>
          </a:xfrm>
        </p:spPr>
        <p:txBody>
          <a:bodyPr>
            <a:normAutofit fontScale="62500" lnSpcReduction="20000"/>
          </a:bodyPr>
          <a:lstStyle/>
          <a:p>
            <a:r>
              <a:rPr lang="en-US" dirty="0" smtClean="0"/>
              <a:t>The average age of first marriage in the U.S. has risen</a:t>
            </a:r>
          </a:p>
          <a:p>
            <a:pPr lvl="1"/>
            <a:r>
              <a:rPr lang="en-US" dirty="0" smtClean="0"/>
              <a:t>About age 20 for women and 23 for men in 1950</a:t>
            </a:r>
          </a:p>
          <a:p>
            <a:pPr lvl="1"/>
            <a:r>
              <a:rPr lang="en-US" dirty="0" smtClean="0"/>
              <a:t>Today, about age 25 ½ for women and 27 ½ for men</a:t>
            </a:r>
          </a:p>
          <a:p>
            <a:r>
              <a:rPr lang="en-US" dirty="0" smtClean="0"/>
              <a:t>90% of Americans marry at least once</a:t>
            </a:r>
          </a:p>
          <a:p>
            <a:r>
              <a:rPr lang="en-US" dirty="0" smtClean="0"/>
              <a:t>Same sex marriages are recognized nationwide in Argentina, Belgium, Canada, Denmark, Iceland, Netherlands, Norway, Portugal, Spain, South Africa, Sweden</a:t>
            </a:r>
          </a:p>
          <a:p>
            <a:pPr lvl="1"/>
            <a:r>
              <a:rPr lang="en-US" dirty="0" smtClean="0"/>
              <a:t>In the U.S., Connecticut, Iowa, Massachusetts, New Hampshire, New York</a:t>
            </a:r>
            <a:r>
              <a:rPr lang="en-US" dirty="0" smtClean="0"/>
              <a:t>, New Jersey, New Mexico, </a:t>
            </a:r>
            <a:r>
              <a:rPr lang="en-US" dirty="0" smtClean="0"/>
              <a:t>Washington </a:t>
            </a:r>
            <a:r>
              <a:rPr lang="en-US" dirty="0" smtClean="0"/>
              <a:t>D.C, California, Delaware, Hawaii, Illinois*, Minnesota, Rhode Island, Maine, Maryland, Washington, </a:t>
            </a:r>
            <a:r>
              <a:rPr lang="en-US" dirty="0" smtClean="0"/>
              <a:t>and Vermont have legalized same-sex marriage</a:t>
            </a:r>
          </a:p>
          <a:p>
            <a:pPr lvl="2"/>
            <a:r>
              <a:rPr lang="en-US" dirty="0" smtClean="0"/>
              <a:t>Evidence </a:t>
            </a:r>
            <a:r>
              <a:rPr lang="en-US" dirty="0" smtClean="0"/>
              <a:t>on cohabitating same-sex couples suggests that the factors that contribute to happiness in other-sex marriages also do so in same-sex unions</a:t>
            </a:r>
          </a:p>
          <a:p>
            <a:r>
              <a:rPr lang="en-US" dirty="0" smtClean="0"/>
              <a:t>But, marriage is more than just the union of two individuals, it also requires that the spouses’ two family systems adapt and overlap to create a new subsystem</a:t>
            </a:r>
          </a:p>
          <a:p>
            <a:pPr lvl="1"/>
            <a:r>
              <a:rPr lang="en-US" dirty="0" smtClean="0"/>
              <a:t>Among same-sex couples, acceptance of the relationship by parents, inclusion of the partner in family events, and living in a supportive community where they can be open about their bond benefit relationship satisfaction and durability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Marital Roles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Contemporary alterations in the context of marriage, including changing gender roles and living farther away from family members, mean that couples must work harder than in the past to define their relationships</a:t>
            </a:r>
          </a:p>
          <a:p>
            <a:r>
              <a:rPr lang="en-US" dirty="0" smtClean="0"/>
              <a:t>Although partners are usually similar in religious and ethnic background, “mixed” marriages are increasingly common</a:t>
            </a:r>
          </a:p>
          <a:p>
            <a:pPr lvl="1"/>
            <a:r>
              <a:rPr lang="en-US" dirty="0" smtClean="0"/>
              <a:t>Ex. Nearly half of American Jews who marry today select a non-Jewish spouse</a:t>
            </a:r>
          </a:p>
          <a:p>
            <a:pPr lvl="1"/>
            <a:r>
              <a:rPr lang="en-US" dirty="0" smtClean="0"/>
              <a:t>Ex. Other-race unions now account for </a:t>
            </a:r>
            <a:r>
              <a:rPr lang="en-US" dirty="0" smtClean="0"/>
              <a:t>15.1</a:t>
            </a:r>
            <a:r>
              <a:rPr lang="en-US" dirty="0" smtClean="0"/>
              <a:t>% </a:t>
            </a:r>
            <a:r>
              <a:rPr lang="en-US" dirty="0" smtClean="0"/>
              <a:t>of the married population in the U.S. </a:t>
            </a:r>
          </a:p>
          <a:p>
            <a:r>
              <a:rPr lang="en-US" b="1" dirty="0" smtClean="0"/>
              <a:t>Age of marriage </a:t>
            </a:r>
            <a:r>
              <a:rPr lang="en-US" dirty="0" smtClean="0"/>
              <a:t>is the most consistent predictor of marital stability</a:t>
            </a:r>
          </a:p>
          <a:p>
            <a:pPr lvl="1"/>
            <a:r>
              <a:rPr lang="en-US" dirty="0" smtClean="0"/>
              <a:t>Young people who marry in their teens and early 20s are far more likely to divorce than those who marry later</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Marital Roles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Despite progress in the area of women’s rights </a:t>
            </a:r>
            <a:r>
              <a:rPr lang="en-US" b="1" dirty="0" smtClean="0"/>
              <a:t>traditional marriages</a:t>
            </a:r>
            <a:r>
              <a:rPr lang="en-US" dirty="0" smtClean="0"/>
              <a:t> – involving clear division of husband’s and wife’s roles, still exist in Western nations</a:t>
            </a:r>
          </a:p>
          <a:p>
            <a:pPr lvl="1"/>
            <a:r>
              <a:rPr lang="en-US" dirty="0" smtClean="0"/>
              <a:t>The man is the head of household and his primary responsibility is the economic well-being of his family </a:t>
            </a:r>
          </a:p>
          <a:p>
            <a:pPr lvl="1"/>
            <a:r>
              <a:rPr lang="en-US" dirty="0" smtClean="0"/>
              <a:t>The woman devotes herself to caring for her husband and children and to creating a nurturant, comfortable home</a:t>
            </a:r>
          </a:p>
          <a:p>
            <a:pPr lvl="1"/>
            <a:r>
              <a:rPr lang="en-US" dirty="0" smtClean="0"/>
              <a:t>In recent decades these marriages have changed, with many women who focused on motherhood while their children were young returning to the work force later</a:t>
            </a:r>
          </a:p>
          <a:p>
            <a:r>
              <a:rPr lang="en-US" dirty="0" smtClean="0"/>
              <a:t>In </a:t>
            </a:r>
            <a:r>
              <a:rPr lang="en-US" b="1" dirty="0" smtClean="0"/>
              <a:t>egalitarian marriages</a:t>
            </a:r>
            <a:r>
              <a:rPr lang="en-US" dirty="0" smtClean="0"/>
              <a:t> – partners relate as equals, sharing power and authority</a:t>
            </a:r>
          </a:p>
          <a:p>
            <a:pPr lvl="1"/>
            <a:r>
              <a:rPr lang="en-US" dirty="0" smtClean="0"/>
              <a:t>Both try to balance the time and energy they devote to their occupations, their children, and their relationship</a:t>
            </a:r>
          </a:p>
          <a:p>
            <a:pPr lvl="1"/>
            <a:r>
              <a:rPr lang="en-US" dirty="0" smtClean="0"/>
              <a:t>Most well-educated, career-oriented women expect this form of marriage</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Emerging Adulthood: Unprecedented Exploration and Advances in Identity</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Emerging adulthood greatly prolongs identity development</a:t>
            </a:r>
          </a:p>
          <a:p>
            <a:pPr lvl="1"/>
            <a:r>
              <a:rPr lang="en-US" dirty="0" smtClean="0"/>
              <a:t>Released from the oversight of parents but not yet immersed in adult roles, 18-25 year olds can engage in activities of the widest possible scope</a:t>
            </a:r>
          </a:p>
          <a:p>
            <a:r>
              <a:rPr lang="en-US" dirty="0" smtClean="0"/>
              <a:t>Routes to adult responsibilities are highly diverse in timing and order across individuals, with little that is normative or socially expected </a:t>
            </a:r>
          </a:p>
          <a:p>
            <a:pPr lvl="1"/>
            <a:r>
              <a:rPr lang="en-US" dirty="0" smtClean="0"/>
              <a:t>Ex. Many more college students than in past generations pursue their education in a drawn-out, nonlinear way – changing majors as they explore career options, taking courses while working part-time, or interrupting school to work or travel</a:t>
            </a:r>
          </a:p>
          <a:p>
            <a:r>
              <a:rPr lang="en-US" dirty="0" smtClean="0"/>
              <a:t>During the college years, young people refine their approach to constructing an identity</a:t>
            </a:r>
          </a:p>
          <a:p>
            <a:pPr lvl="1"/>
            <a:r>
              <a:rPr lang="en-US" dirty="0" smtClean="0"/>
              <a:t>Besides exploring in </a:t>
            </a:r>
            <a:r>
              <a:rPr lang="en-US" i="1" dirty="0" smtClean="0"/>
              <a:t>breadth</a:t>
            </a:r>
            <a:r>
              <a:rPr lang="en-US" dirty="0" smtClean="0"/>
              <a:t> (weighing multiple possibilities), they also explore in </a:t>
            </a:r>
            <a:r>
              <a:rPr lang="en-US" i="1" dirty="0" smtClean="0"/>
              <a:t>depth</a:t>
            </a:r>
            <a:r>
              <a:rPr lang="en-US" dirty="0" smtClean="0"/>
              <a:t> (evaluating existing commitments)</a:t>
            </a:r>
          </a:p>
          <a:p>
            <a:pPr lvl="1"/>
            <a:r>
              <a:rPr lang="en-US" dirty="0" smtClean="0"/>
              <a:t>Ex. Before students choose a major they usually take classes in multiple areas, and once a decision on a major has been made, students usually evaluate in depth the field they have selected, reflecting on their interests, motivation, and performance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Marital Satisfaction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Factors related to marital satisfaction include family backgrounds, age at marriage, relationship to extended family, and personality characteristics</a:t>
            </a:r>
          </a:p>
          <a:p>
            <a:r>
              <a:rPr lang="en-US" dirty="0" smtClean="0"/>
              <a:t>Quality of the marital relationship predicts mental health similarly for men and women</a:t>
            </a:r>
          </a:p>
          <a:p>
            <a:pPr lvl="1"/>
            <a:r>
              <a:rPr lang="en-US" dirty="0" smtClean="0"/>
              <a:t>However men tend to report feeling slightly happier with their marriages than do women</a:t>
            </a:r>
          </a:p>
          <a:p>
            <a:pPr lvl="1"/>
            <a:r>
              <a:rPr lang="en-US" dirty="0" smtClean="0"/>
              <a:t>Women tend to feel particularly dissatisfied with marriage when the demands of husband, children, housework, and career are overwhelming </a:t>
            </a:r>
          </a:p>
          <a:p>
            <a:r>
              <a:rPr lang="en-US" dirty="0" smtClean="0"/>
              <a:t>Research in both Western and non-Western industrialized nations reveals that equal power in the relationship and sharing of family responsibilities usually enhances both men’s and women’s satisfaction</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Marital Satisfaction</a:t>
            </a:r>
            <a:endParaRPr lang="en-US" dirty="0"/>
          </a:p>
        </p:txBody>
      </p:sp>
      <p:graphicFrame>
        <p:nvGraphicFramePr>
          <p:cNvPr id="4" name="Content Placeholder 3"/>
          <p:cNvGraphicFramePr>
            <a:graphicFrameLocks noGrp="1"/>
          </p:cNvGraphicFramePr>
          <p:nvPr>
            <p:ph idx="1"/>
          </p:nvPr>
        </p:nvGraphicFramePr>
        <p:xfrm>
          <a:off x="457200" y="1219200"/>
          <a:ext cx="8229600" cy="5166360"/>
        </p:xfrm>
        <a:graphic>
          <a:graphicData uri="http://schemas.openxmlformats.org/drawingml/2006/table">
            <a:tbl>
              <a:tblPr firstRow="1" bandRow="1">
                <a:tableStyleId>{5C22544A-7EE6-4342-B048-85BDC9FD1C3A}</a:tableStyleId>
              </a:tblPr>
              <a:tblGrid>
                <a:gridCol w="2514600"/>
                <a:gridCol w="2743200"/>
                <a:gridCol w="2971800"/>
              </a:tblGrid>
              <a:tr h="370840">
                <a:tc>
                  <a:txBody>
                    <a:bodyPr/>
                    <a:lstStyle/>
                    <a:p>
                      <a:r>
                        <a:rPr lang="en-US" dirty="0" smtClean="0"/>
                        <a:t>Factor</a:t>
                      </a:r>
                      <a:endParaRPr lang="en-US" dirty="0"/>
                    </a:p>
                  </a:txBody>
                  <a:tcPr/>
                </a:tc>
                <a:tc>
                  <a:txBody>
                    <a:bodyPr/>
                    <a:lstStyle/>
                    <a:p>
                      <a:r>
                        <a:rPr lang="en-US" dirty="0" smtClean="0"/>
                        <a:t>Happy Marriage</a:t>
                      </a:r>
                      <a:endParaRPr lang="en-US" dirty="0"/>
                    </a:p>
                  </a:txBody>
                  <a:tcPr/>
                </a:tc>
                <a:tc>
                  <a:txBody>
                    <a:bodyPr/>
                    <a:lstStyle/>
                    <a:p>
                      <a:r>
                        <a:rPr lang="en-US" dirty="0" smtClean="0"/>
                        <a:t>Unhappy</a:t>
                      </a:r>
                      <a:r>
                        <a:rPr lang="en-US" baseline="0" dirty="0" smtClean="0"/>
                        <a:t> Marriage</a:t>
                      </a:r>
                      <a:endParaRPr lang="en-US" dirty="0"/>
                    </a:p>
                  </a:txBody>
                  <a:tcPr/>
                </a:tc>
              </a:tr>
              <a:tr h="370840">
                <a:tc>
                  <a:txBody>
                    <a:bodyPr/>
                    <a:lstStyle/>
                    <a:p>
                      <a:r>
                        <a:rPr lang="en-US" sz="1400" dirty="0" smtClean="0"/>
                        <a:t>Family backgrounds</a:t>
                      </a:r>
                      <a:endParaRPr lang="en-US" sz="1400" dirty="0"/>
                    </a:p>
                  </a:txBody>
                  <a:tcPr/>
                </a:tc>
                <a:tc>
                  <a:txBody>
                    <a:bodyPr/>
                    <a:lstStyle/>
                    <a:p>
                      <a:r>
                        <a:rPr lang="en-US" sz="1400" dirty="0" smtClean="0"/>
                        <a:t>Partners similar in SES,</a:t>
                      </a:r>
                      <a:r>
                        <a:rPr lang="en-US" sz="1400" baseline="0" dirty="0" smtClean="0"/>
                        <a:t> education, religion, and age</a:t>
                      </a:r>
                      <a:endParaRPr lang="en-US" sz="1400" dirty="0"/>
                    </a:p>
                  </a:txBody>
                  <a:tcPr/>
                </a:tc>
                <a:tc>
                  <a:txBody>
                    <a:bodyPr/>
                    <a:lstStyle/>
                    <a:p>
                      <a:r>
                        <a:rPr lang="en-US" sz="1400" dirty="0" smtClean="0"/>
                        <a:t>Partners very different in SES, education, religion, and</a:t>
                      </a:r>
                      <a:r>
                        <a:rPr lang="en-US" sz="1400" baseline="0" dirty="0" smtClean="0"/>
                        <a:t> age</a:t>
                      </a:r>
                      <a:endParaRPr lang="en-US" sz="1400" dirty="0"/>
                    </a:p>
                  </a:txBody>
                  <a:tcPr/>
                </a:tc>
              </a:tr>
              <a:tr h="370840">
                <a:tc>
                  <a:txBody>
                    <a:bodyPr/>
                    <a:lstStyle/>
                    <a:p>
                      <a:r>
                        <a:rPr lang="en-US" sz="1400" dirty="0" smtClean="0"/>
                        <a:t>Age at marriage</a:t>
                      </a:r>
                      <a:endParaRPr lang="en-US" sz="1400" dirty="0"/>
                    </a:p>
                  </a:txBody>
                  <a:tcPr/>
                </a:tc>
                <a:tc>
                  <a:txBody>
                    <a:bodyPr/>
                    <a:lstStyle/>
                    <a:p>
                      <a:r>
                        <a:rPr lang="en-US" sz="1400" dirty="0" smtClean="0"/>
                        <a:t>After age 23</a:t>
                      </a:r>
                      <a:endParaRPr lang="en-US" sz="1400" dirty="0"/>
                    </a:p>
                  </a:txBody>
                  <a:tcPr/>
                </a:tc>
                <a:tc>
                  <a:txBody>
                    <a:bodyPr/>
                    <a:lstStyle/>
                    <a:p>
                      <a:r>
                        <a:rPr lang="en-US" sz="1400" dirty="0" smtClean="0"/>
                        <a:t>Before</a:t>
                      </a:r>
                      <a:r>
                        <a:rPr lang="en-US" sz="1400" baseline="0" dirty="0" smtClean="0"/>
                        <a:t> age 23</a:t>
                      </a:r>
                      <a:endParaRPr lang="en-US" sz="1400" dirty="0"/>
                    </a:p>
                  </a:txBody>
                  <a:tcPr/>
                </a:tc>
              </a:tr>
              <a:tr h="370840">
                <a:tc>
                  <a:txBody>
                    <a:bodyPr/>
                    <a:lstStyle/>
                    <a:p>
                      <a:r>
                        <a:rPr lang="en-US" sz="1400" dirty="0" smtClean="0"/>
                        <a:t>Length of courtship</a:t>
                      </a:r>
                      <a:endParaRPr lang="en-US" sz="1400" dirty="0"/>
                    </a:p>
                  </a:txBody>
                  <a:tcPr/>
                </a:tc>
                <a:tc>
                  <a:txBody>
                    <a:bodyPr/>
                    <a:lstStyle/>
                    <a:p>
                      <a:r>
                        <a:rPr lang="en-US" sz="1400" dirty="0" smtClean="0"/>
                        <a:t>At least 6 months</a:t>
                      </a:r>
                      <a:endParaRPr lang="en-US" sz="1400" dirty="0"/>
                    </a:p>
                  </a:txBody>
                  <a:tcPr/>
                </a:tc>
                <a:tc>
                  <a:txBody>
                    <a:bodyPr/>
                    <a:lstStyle/>
                    <a:p>
                      <a:r>
                        <a:rPr lang="en-US" sz="1400" dirty="0" smtClean="0"/>
                        <a:t>Less than 6 months</a:t>
                      </a:r>
                      <a:endParaRPr lang="en-US" sz="1400" dirty="0"/>
                    </a:p>
                  </a:txBody>
                  <a:tcPr/>
                </a:tc>
              </a:tr>
              <a:tr h="370840">
                <a:tc>
                  <a:txBody>
                    <a:bodyPr/>
                    <a:lstStyle/>
                    <a:p>
                      <a:r>
                        <a:rPr lang="en-US" sz="1400" dirty="0" smtClean="0"/>
                        <a:t>Timing of first pregnancy</a:t>
                      </a:r>
                      <a:endParaRPr lang="en-US" sz="1400" dirty="0"/>
                    </a:p>
                  </a:txBody>
                  <a:tcPr/>
                </a:tc>
                <a:tc>
                  <a:txBody>
                    <a:bodyPr/>
                    <a:lstStyle/>
                    <a:p>
                      <a:r>
                        <a:rPr lang="en-US" sz="1400" dirty="0" smtClean="0"/>
                        <a:t>After first year of</a:t>
                      </a:r>
                      <a:r>
                        <a:rPr lang="en-US" sz="1400" baseline="0" dirty="0" smtClean="0"/>
                        <a:t> marriage</a:t>
                      </a:r>
                      <a:endParaRPr lang="en-US" sz="1400" dirty="0"/>
                    </a:p>
                  </a:txBody>
                  <a:tcPr/>
                </a:tc>
                <a:tc>
                  <a:txBody>
                    <a:bodyPr/>
                    <a:lstStyle/>
                    <a:p>
                      <a:r>
                        <a:rPr lang="en-US" sz="1400" dirty="0" smtClean="0"/>
                        <a:t>Before or within first year of marriage</a:t>
                      </a:r>
                      <a:endParaRPr lang="en-US" sz="1400" dirty="0"/>
                    </a:p>
                  </a:txBody>
                  <a:tcPr/>
                </a:tc>
              </a:tr>
              <a:tr h="370840">
                <a:tc>
                  <a:txBody>
                    <a:bodyPr/>
                    <a:lstStyle/>
                    <a:p>
                      <a:r>
                        <a:rPr lang="en-US" sz="1400" dirty="0" smtClean="0"/>
                        <a:t>Relationship to extended family</a:t>
                      </a:r>
                      <a:endParaRPr lang="en-US" sz="1400" dirty="0"/>
                    </a:p>
                  </a:txBody>
                  <a:tcPr/>
                </a:tc>
                <a:tc>
                  <a:txBody>
                    <a:bodyPr/>
                    <a:lstStyle/>
                    <a:p>
                      <a:r>
                        <a:rPr lang="en-US" sz="1400" dirty="0" smtClean="0"/>
                        <a:t>Warm and positive</a:t>
                      </a:r>
                      <a:endParaRPr lang="en-US" sz="1400" dirty="0"/>
                    </a:p>
                  </a:txBody>
                  <a:tcPr/>
                </a:tc>
                <a:tc>
                  <a:txBody>
                    <a:bodyPr/>
                    <a:lstStyle/>
                    <a:p>
                      <a:r>
                        <a:rPr lang="en-US" sz="1400" dirty="0" smtClean="0"/>
                        <a:t>Negative; wish to maintain distance</a:t>
                      </a:r>
                      <a:endParaRPr lang="en-US" sz="1400" dirty="0"/>
                    </a:p>
                  </a:txBody>
                  <a:tcPr/>
                </a:tc>
              </a:tr>
              <a:tr h="370840">
                <a:tc>
                  <a:txBody>
                    <a:bodyPr/>
                    <a:lstStyle/>
                    <a:p>
                      <a:r>
                        <a:rPr lang="en-US" sz="1400" dirty="0" smtClean="0"/>
                        <a:t>Marital patterns in extended family</a:t>
                      </a:r>
                      <a:endParaRPr lang="en-US" sz="1400" dirty="0"/>
                    </a:p>
                  </a:txBody>
                  <a:tcPr/>
                </a:tc>
                <a:tc>
                  <a:txBody>
                    <a:bodyPr/>
                    <a:lstStyle/>
                    <a:p>
                      <a:r>
                        <a:rPr lang="en-US" sz="1400" dirty="0" smtClean="0"/>
                        <a:t>Stable</a:t>
                      </a:r>
                      <a:endParaRPr lang="en-US" sz="1400" dirty="0"/>
                    </a:p>
                  </a:txBody>
                  <a:tcPr/>
                </a:tc>
                <a:tc>
                  <a:txBody>
                    <a:bodyPr/>
                    <a:lstStyle/>
                    <a:p>
                      <a:r>
                        <a:rPr lang="en-US" sz="1400" dirty="0" smtClean="0"/>
                        <a:t>Unstable; frequent separations</a:t>
                      </a:r>
                      <a:r>
                        <a:rPr lang="en-US" sz="1400" baseline="0" dirty="0" smtClean="0"/>
                        <a:t> and divorces</a:t>
                      </a:r>
                      <a:endParaRPr lang="en-US" sz="1400" dirty="0"/>
                    </a:p>
                  </a:txBody>
                  <a:tcPr/>
                </a:tc>
              </a:tr>
              <a:tr h="370840">
                <a:tc>
                  <a:txBody>
                    <a:bodyPr/>
                    <a:lstStyle/>
                    <a:p>
                      <a:r>
                        <a:rPr lang="en-US" sz="1400" dirty="0" smtClean="0"/>
                        <a:t>Financial and employment status</a:t>
                      </a:r>
                      <a:endParaRPr lang="en-US" sz="1400" dirty="0"/>
                    </a:p>
                  </a:txBody>
                  <a:tcPr/>
                </a:tc>
                <a:tc>
                  <a:txBody>
                    <a:bodyPr/>
                    <a:lstStyle/>
                    <a:p>
                      <a:r>
                        <a:rPr lang="en-US" sz="1400" dirty="0" smtClean="0"/>
                        <a:t>Secure</a:t>
                      </a:r>
                      <a:endParaRPr lang="en-US" sz="1400" dirty="0"/>
                    </a:p>
                  </a:txBody>
                  <a:tcPr/>
                </a:tc>
                <a:tc>
                  <a:txBody>
                    <a:bodyPr/>
                    <a:lstStyle/>
                    <a:p>
                      <a:r>
                        <a:rPr lang="en-US" sz="1400" dirty="0" smtClean="0"/>
                        <a:t>Insecure</a:t>
                      </a:r>
                      <a:endParaRPr lang="en-US" sz="1400" dirty="0"/>
                    </a:p>
                  </a:txBody>
                  <a:tcPr/>
                </a:tc>
              </a:tr>
              <a:tr h="370840">
                <a:tc>
                  <a:txBody>
                    <a:bodyPr/>
                    <a:lstStyle/>
                    <a:p>
                      <a:r>
                        <a:rPr lang="en-US" sz="1400" dirty="0" smtClean="0"/>
                        <a:t>Family responsibilities</a:t>
                      </a:r>
                      <a:endParaRPr lang="en-US" sz="1400" dirty="0"/>
                    </a:p>
                  </a:txBody>
                  <a:tcPr/>
                </a:tc>
                <a:tc>
                  <a:txBody>
                    <a:bodyPr/>
                    <a:lstStyle/>
                    <a:p>
                      <a:r>
                        <a:rPr lang="en-US" sz="1400" dirty="0" smtClean="0"/>
                        <a:t>Shared; perception of fairness</a:t>
                      </a:r>
                      <a:endParaRPr lang="en-US" sz="1400" dirty="0"/>
                    </a:p>
                  </a:txBody>
                  <a:tcPr/>
                </a:tc>
                <a:tc>
                  <a:txBody>
                    <a:bodyPr/>
                    <a:lstStyle/>
                    <a:p>
                      <a:r>
                        <a:rPr lang="en-US" sz="1400" dirty="0" smtClean="0"/>
                        <a:t>Largely the woman’s responsibility</a:t>
                      </a:r>
                      <a:r>
                        <a:rPr lang="en-US" sz="1400" baseline="0" dirty="0" smtClean="0"/>
                        <a:t>; perception of unfairness</a:t>
                      </a:r>
                      <a:endParaRPr lang="en-US" sz="1400" dirty="0"/>
                    </a:p>
                  </a:txBody>
                  <a:tcPr/>
                </a:tc>
              </a:tr>
              <a:tr h="370840">
                <a:tc>
                  <a:txBody>
                    <a:bodyPr/>
                    <a:lstStyle/>
                    <a:p>
                      <a:r>
                        <a:rPr lang="en-US" sz="1400" dirty="0" smtClean="0"/>
                        <a:t>Personality characteristics</a:t>
                      </a:r>
                      <a:endParaRPr lang="en-US" sz="1400" dirty="0"/>
                    </a:p>
                  </a:txBody>
                  <a:tcPr/>
                </a:tc>
                <a:tc>
                  <a:txBody>
                    <a:bodyPr/>
                    <a:lstStyle/>
                    <a:p>
                      <a:r>
                        <a:rPr lang="en-US" sz="1400" dirty="0" smtClean="0"/>
                        <a:t>Emotionally positive; good conflict-resolution skills</a:t>
                      </a:r>
                      <a:endParaRPr lang="en-US" sz="1400" dirty="0"/>
                    </a:p>
                  </a:txBody>
                  <a:tcPr/>
                </a:tc>
                <a:tc>
                  <a:txBody>
                    <a:bodyPr/>
                    <a:lstStyle/>
                    <a:p>
                      <a:r>
                        <a:rPr lang="en-US" sz="1400" dirty="0" smtClean="0"/>
                        <a:t>Emotionally negative and impulsive; poor conflict-resolution</a:t>
                      </a:r>
                      <a:r>
                        <a:rPr lang="en-US" sz="1400" baseline="0" dirty="0" smtClean="0"/>
                        <a:t> skills</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991600" cy="1399032"/>
          </a:xfrm>
        </p:spPr>
        <p:txBody>
          <a:bodyPr/>
          <a:lstStyle/>
          <a:p>
            <a:r>
              <a:rPr lang="en-US" dirty="0" smtClean="0"/>
              <a:t>Marital Expectations and Myths</a:t>
            </a:r>
            <a:endParaRPr lang="en-US" dirty="0"/>
          </a:p>
        </p:txBody>
      </p:sp>
      <p:sp>
        <p:nvSpPr>
          <p:cNvPr id="3" name="Content Placeholder 2"/>
          <p:cNvSpPr>
            <a:spLocks noGrp="1"/>
          </p:cNvSpPr>
          <p:nvPr>
            <p:ph idx="1"/>
          </p:nvPr>
        </p:nvSpPr>
        <p:spPr>
          <a:xfrm>
            <a:off x="457200" y="1371600"/>
            <a:ext cx="8229600" cy="5083208"/>
          </a:xfrm>
        </p:spPr>
        <p:txBody>
          <a:bodyPr>
            <a:normAutofit fontScale="62500" lnSpcReduction="20000"/>
          </a:bodyPr>
          <a:lstStyle/>
          <a:p>
            <a:r>
              <a:rPr lang="en-US" dirty="0" smtClean="0"/>
              <a:t>In one study 50 happily married couples were interviewed about their marriages</a:t>
            </a:r>
          </a:p>
          <a:p>
            <a:pPr lvl="1"/>
            <a:r>
              <a:rPr lang="en-US" dirty="0" smtClean="0"/>
              <a:t>Each participant reported both good times and bad, and many admitted to having moments when they wanted out</a:t>
            </a:r>
          </a:p>
          <a:p>
            <a:r>
              <a:rPr lang="en-US" dirty="0" smtClean="0"/>
              <a:t>Clearly, marital happiness was no “rose garden”</a:t>
            </a:r>
          </a:p>
          <a:p>
            <a:pPr lvl="1"/>
            <a:r>
              <a:rPr lang="en-US" dirty="0" smtClean="0"/>
              <a:t>Rather, it was grounded in mutual respect, pleasure and comfort in each other’s company, and joint problem solving</a:t>
            </a:r>
          </a:p>
          <a:p>
            <a:pPr lvl="1"/>
            <a:r>
              <a:rPr lang="en-US" dirty="0" smtClean="0"/>
              <a:t>All couples emphasized the need to reshape their relationship in response to new circumstances and to each partner’s changing needs and desires</a:t>
            </a:r>
          </a:p>
          <a:p>
            <a:r>
              <a:rPr lang="en-US" dirty="0" smtClean="0"/>
              <a:t>Yet many young people have a mythical image of marital bliss, based more on TV romantic comedies and dramas than on reality</a:t>
            </a:r>
          </a:p>
          <a:p>
            <a:pPr lvl="1"/>
            <a:r>
              <a:rPr lang="en-US" dirty="0" smtClean="0"/>
              <a:t>Ex. A substantial number of young adults endorse these beliefs, all unsupported by facts</a:t>
            </a:r>
          </a:p>
          <a:p>
            <a:pPr lvl="2"/>
            <a:r>
              <a:rPr lang="en-US" dirty="0" smtClean="0"/>
              <a:t>The best single predictor of marital satisfaction is the quality of a couple’s sex life</a:t>
            </a:r>
          </a:p>
          <a:p>
            <a:pPr lvl="2"/>
            <a:r>
              <a:rPr lang="en-US" dirty="0" smtClean="0"/>
              <a:t>If my spouse loves me, he/she should instinctively know what I want and need to be happy</a:t>
            </a:r>
          </a:p>
          <a:p>
            <a:pPr lvl="2"/>
            <a:r>
              <a:rPr lang="en-US" dirty="0" smtClean="0"/>
              <a:t>No matter how I behave, my spouse should love me simply because he/she is my spouse</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Parenthood</a:t>
            </a:r>
            <a:endParaRPr lang="en-US" dirty="0"/>
          </a:p>
        </p:txBody>
      </p:sp>
      <p:sp>
        <p:nvSpPr>
          <p:cNvPr id="3" name="Content Placeholder 2"/>
          <p:cNvSpPr>
            <a:spLocks noGrp="1"/>
          </p:cNvSpPr>
          <p:nvPr>
            <p:ph idx="1"/>
          </p:nvPr>
        </p:nvSpPr>
        <p:spPr>
          <a:xfrm>
            <a:off x="457200" y="1752600"/>
            <a:ext cx="8229600" cy="4702208"/>
          </a:xfrm>
        </p:spPr>
        <p:txBody>
          <a:bodyPr>
            <a:normAutofit fontScale="70000" lnSpcReduction="20000"/>
          </a:bodyPr>
          <a:lstStyle/>
          <a:p>
            <a:r>
              <a:rPr lang="en-US" dirty="0" smtClean="0"/>
              <a:t>For many adults, the decision to have children used to be “a biological given” or “an unavoidable cultural demand”</a:t>
            </a:r>
          </a:p>
          <a:p>
            <a:r>
              <a:rPr lang="en-US" dirty="0" smtClean="0"/>
              <a:t>Today, in Western industrialized nations, parenthood is a matter of true individual choice</a:t>
            </a:r>
          </a:p>
          <a:p>
            <a:r>
              <a:rPr lang="en-US" dirty="0" smtClean="0"/>
              <a:t>Effective birth control techniques enable adults to avoid having children in most instances</a:t>
            </a:r>
          </a:p>
          <a:p>
            <a:r>
              <a:rPr lang="en-US" dirty="0" smtClean="0"/>
              <a:t>Changing cultural values allow people to remain childless with less fear of social criticism and rejection than a generation or two ago</a:t>
            </a:r>
          </a:p>
          <a:p>
            <a:pPr lvl="1"/>
            <a:r>
              <a:rPr lang="en-US" dirty="0" smtClean="0"/>
              <a:t>In 1950, 78% of American married couples were parents</a:t>
            </a:r>
          </a:p>
          <a:p>
            <a:pPr lvl="1"/>
            <a:r>
              <a:rPr lang="en-US" dirty="0" smtClean="0"/>
              <a:t>Today, 70% bear children, and they tend to be older when they have their first child</a:t>
            </a:r>
          </a:p>
          <a:p>
            <a:r>
              <a:rPr lang="en-US" dirty="0" smtClean="0"/>
              <a:t>Family size in industrialized nations has declined since 1950</a:t>
            </a:r>
          </a:p>
          <a:p>
            <a:pPr lvl="1"/>
            <a:r>
              <a:rPr lang="en-US" dirty="0" smtClean="0"/>
              <a:t>In 1950, the average number of children per couple was 3.1</a:t>
            </a:r>
          </a:p>
          <a:p>
            <a:pPr lvl="1"/>
            <a:r>
              <a:rPr lang="en-US" dirty="0" smtClean="0"/>
              <a:t>Today it is 1.8 in the U.S. (not really sure how you can have .1 or .8 kids…)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67494"/>
            <a:ext cx="8458200" cy="1399032"/>
          </a:xfrm>
        </p:spPr>
        <p:txBody>
          <a:bodyPr/>
          <a:lstStyle/>
          <a:p>
            <a:r>
              <a:rPr lang="en-US" dirty="0" smtClean="0"/>
              <a:t>The Decision to Have Children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choice of parenthood is affected by a combination of factors</a:t>
            </a:r>
          </a:p>
          <a:p>
            <a:pPr lvl="1"/>
            <a:r>
              <a:rPr lang="en-US" dirty="0" smtClean="0"/>
              <a:t>Including financial circumstances, personal and religious values, and health conditions</a:t>
            </a:r>
          </a:p>
          <a:p>
            <a:r>
              <a:rPr lang="en-US" dirty="0" smtClean="0"/>
              <a:t>Women with traditional gender identities usually decide to have children</a:t>
            </a:r>
          </a:p>
          <a:p>
            <a:r>
              <a:rPr lang="en-US" dirty="0" smtClean="0"/>
              <a:t>Whether a woman is employed or not has less impact on childbearing than the nature of her occupation</a:t>
            </a:r>
          </a:p>
          <a:p>
            <a:pPr lvl="1"/>
            <a:r>
              <a:rPr lang="en-US" dirty="0" smtClean="0"/>
              <a:t>Women with high-status, demanding careers less often choose parenthood and, when they do, more often delay it than women with less consuming jobs </a:t>
            </a:r>
          </a:p>
          <a:p>
            <a:r>
              <a:rPr lang="en-US" dirty="0" smtClean="0"/>
              <a:t>The most important reasons given for having children include the warm, affectionate relationship and the stimulation and fun that children provide </a:t>
            </a:r>
          </a:p>
          <a:p>
            <a:r>
              <a:rPr lang="en-US" dirty="0" smtClean="0"/>
              <a:t>The most commonly mentioned disadvantages of parenthood include “loss of freedom” and “financial strain”</a:t>
            </a:r>
          </a:p>
          <a:p>
            <a:pPr lvl="1"/>
            <a:r>
              <a:rPr lang="en-US" dirty="0" smtClean="0"/>
              <a:t>According to a conservative estimate raising a child in the U.S. from birth to age 18 costs about $200,000… and that’s before college tuition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to Parenthood</a:t>
            </a:r>
            <a:endParaRPr lang="en-US" dirty="0"/>
          </a:p>
        </p:txBody>
      </p:sp>
      <p:sp>
        <p:nvSpPr>
          <p:cNvPr id="3" name="Content Placeholder 2"/>
          <p:cNvSpPr>
            <a:spLocks noGrp="1"/>
          </p:cNvSpPr>
          <p:nvPr>
            <p:ph idx="1"/>
          </p:nvPr>
        </p:nvSpPr>
        <p:spPr/>
        <p:txBody>
          <a:bodyPr>
            <a:normAutofit lnSpcReduction="10000"/>
          </a:bodyPr>
          <a:lstStyle/>
          <a:p>
            <a:r>
              <a:rPr lang="en-US" dirty="0" smtClean="0"/>
              <a:t>The early weeks after a baby enters the family are full of profound change</a:t>
            </a:r>
          </a:p>
          <a:p>
            <a:pPr lvl="1"/>
            <a:r>
              <a:rPr lang="en-US" dirty="0" smtClean="0"/>
              <a:t>Constant caregiving, added financial responsibilities, and less time for the couple’s relationship</a:t>
            </a:r>
          </a:p>
          <a:p>
            <a:r>
              <a:rPr lang="en-US" dirty="0" smtClean="0"/>
              <a:t>These demands usually cause the gender roles of husband and wife to become more traditional</a:t>
            </a:r>
          </a:p>
          <a:p>
            <a:pPr lvl="1"/>
            <a:r>
              <a:rPr lang="en-US" dirty="0" smtClean="0"/>
              <a:t>Even for couples who are strongly committed to gender equality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and Second Births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For most new parents the arrival of a baby does not cause significant marital strain</a:t>
            </a:r>
          </a:p>
          <a:p>
            <a:pPr lvl="1"/>
            <a:r>
              <a:rPr lang="en-US" dirty="0" smtClean="0"/>
              <a:t>But troubled marriages usually become more unhappy and distressed</a:t>
            </a:r>
          </a:p>
          <a:p>
            <a:r>
              <a:rPr lang="en-US" dirty="0" smtClean="0"/>
              <a:t>When expectant couples anticipate lack of partner support in parenting, their prediction generally becomes reality</a:t>
            </a:r>
          </a:p>
          <a:p>
            <a:pPr lvl="1"/>
            <a:r>
              <a:rPr lang="en-US" dirty="0" smtClean="0"/>
              <a:t>Causing an especially difficult post-birth adjustment</a:t>
            </a:r>
          </a:p>
          <a:p>
            <a:r>
              <a:rPr lang="en-US" dirty="0" smtClean="0"/>
              <a:t>In dual-earner marriages, the larger the difference in men’s and women’s caregiving responsibilities, the greater the decline in marital satisfaction after childbirth</a:t>
            </a:r>
          </a:p>
          <a:p>
            <a:pPr lvl="1"/>
            <a:r>
              <a:rPr lang="en-US" dirty="0" smtClean="0"/>
              <a:t>Especially for women, with negative consequences for parent-infant interaction</a:t>
            </a:r>
          </a:p>
          <a:p>
            <a:r>
              <a:rPr lang="en-US" dirty="0" smtClean="0"/>
              <a:t>Sharing caregiving predicts greater parental happiness and sensitivity to the baby </a:t>
            </a:r>
          </a:p>
          <a:p>
            <a:pPr lvl="1"/>
            <a:r>
              <a:rPr lang="en-US" dirty="0" smtClean="0"/>
              <a:t>But there is an exception, for employed lower-SES women who endorse traditional gender roles</a:t>
            </a:r>
          </a:p>
          <a:p>
            <a:pPr lvl="1"/>
            <a:r>
              <a:rPr lang="en-US" dirty="0" smtClean="0"/>
              <a:t>When their husbands take on considerable child-care responsibilities, these mothers tend to report more distress, perhaps because of disappointment at being unable to fulfill their desire to do most of the caregiving </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and Second Births </a:t>
            </a:r>
            <a:endParaRPr lang="en-US" dirty="0"/>
          </a:p>
        </p:txBody>
      </p:sp>
      <p:sp>
        <p:nvSpPr>
          <p:cNvPr id="3" name="Content Placeholder 2"/>
          <p:cNvSpPr>
            <a:spLocks noGrp="1"/>
          </p:cNvSpPr>
          <p:nvPr>
            <p:ph idx="1"/>
          </p:nvPr>
        </p:nvSpPr>
        <p:spPr/>
        <p:txBody>
          <a:bodyPr>
            <a:normAutofit fontScale="92500"/>
          </a:bodyPr>
          <a:lstStyle/>
          <a:p>
            <a:r>
              <a:rPr lang="en-US" dirty="0" smtClean="0"/>
              <a:t>A second birth typically requires that fathers take an even more active role in parenting</a:t>
            </a:r>
          </a:p>
          <a:p>
            <a:pPr lvl="1"/>
            <a:r>
              <a:rPr lang="en-US" dirty="0" smtClean="0"/>
              <a:t>By caring for the firstborn while the mother is recuperating and by sharing the high demands of tending to both a baby and a young child</a:t>
            </a:r>
          </a:p>
          <a:p>
            <a:r>
              <a:rPr lang="en-US" dirty="0" smtClean="0"/>
              <a:t>Consequently, well-functioning families with a newborn second child typically pull back form the traditional division of responsibilities that occurred after the first birth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Cultural Change, Cultural Variation, and Emerging Adulthood</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Emerging adulthood is limited to cultures that postpone entry into adult roles until the 20s</a:t>
            </a:r>
          </a:p>
          <a:p>
            <a:pPr lvl="1"/>
            <a:r>
              <a:rPr lang="en-US" dirty="0" smtClean="0"/>
              <a:t>In developing nations, only a few individuals experience emerging adulthood, usually the individuals from wealthy families who are admitted to universities </a:t>
            </a:r>
          </a:p>
          <a:p>
            <a:r>
              <a:rPr lang="en-US" dirty="0" smtClean="0"/>
              <a:t>In industrialized countries, where many benefit from these transitional years, young people vary in their beliefs about what it means to become an adult </a:t>
            </a:r>
          </a:p>
          <a:p>
            <a:pPr lvl="1"/>
            <a:r>
              <a:rPr lang="en-US" dirty="0" smtClean="0"/>
              <a:t>Young adults from diverse cultures, ethnicities, and religions emphasize psychological qualities, especially self-sufficiency, as well as deciding on personal beliefs and values, establishing an equal relationship with parents, and becoming financially independent</a:t>
            </a:r>
          </a:p>
          <a:p>
            <a:pPr lvl="1"/>
            <a:r>
              <a:rPr lang="en-US" dirty="0" smtClean="0"/>
              <a:t>Young adults from collectivist minority groups also attach a great importance to becoming more considerate of others, to attaining certain roles, and to self-control</a:t>
            </a:r>
          </a:p>
          <a:p>
            <a:r>
              <a:rPr lang="en-US" dirty="0" smtClean="0"/>
              <a:t>Emerging adulthood is limited for low SES young people in Western nations</a:t>
            </a:r>
          </a:p>
          <a:p>
            <a:pPr lvl="1"/>
            <a:r>
              <a:rPr lang="en-US" dirty="0" smtClean="0"/>
              <a:t>Low SES is limited by early parenthood, dropping out of high school, and no access to vocational training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and Resilience in Emerging Adulthood</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Emerging adults play a more active role in their own development than at any earlier time</a:t>
            </a:r>
          </a:p>
          <a:p>
            <a:pPr lvl="1"/>
            <a:r>
              <a:rPr lang="en-US" dirty="0" smtClean="0"/>
              <a:t>They choose and coordinate demanding life roles and acquire the skills necessary to succeed in those roles </a:t>
            </a:r>
          </a:p>
          <a:p>
            <a:pPr lvl="1"/>
            <a:r>
              <a:rPr lang="en-US" dirty="0" smtClean="0"/>
              <a:t>As they experiment, they often encounter disappointments in love and work that require them to adjust, and sometimes radically change, their life path</a:t>
            </a:r>
          </a:p>
          <a:p>
            <a:r>
              <a:rPr lang="en-US" dirty="0" smtClean="0"/>
              <a:t>Emerging adults’ explorations also extend to earlier risks, including unprotected sexual activity, substance use, and hazardous driving behavior</a:t>
            </a:r>
          </a:p>
          <a:p>
            <a:pPr lvl="1"/>
            <a:r>
              <a:rPr lang="en-US" dirty="0" smtClean="0"/>
              <a:t>Certain types of risks also increase</a:t>
            </a:r>
          </a:p>
          <a:p>
            <a:pPr lvl="1"/>
            <a:r>
              <a:rPr lang="en-US" dirty="0" smtClean="0"/>
              <a:t>Ex. Drug taking peaks between ages 19-22</a:t>
            </a:r>
          </a:p>
          <a:p>
            <a:r>
              <a:rPr lang="en-US" dirty="0" smtClean="0"/>
              <a:t>Research shows that personal attributes, such as planning and decision making, and social supports, including a secure parent-emerging adult bond, foster</a:t>
            </a:r>
            <a:r>
              <a:rPr lang="en-US" b="1" dirty="0" smtClean="0"/>
              <a:t> </a:t>
            </a:r>
            <a:r>
              <a:rPr lang="en-US" b="1" i="1" dirty="0" smtClean="0"/>
              <a:t>resilience</a:t>
            </a:r>
            <a:r>
              <a:rPr lang="en-US" b="1" dirty="0" smtClean="0"/>
              <a:t> </a:t>
            </a:r>
            <a:r>
              <a:rPr lang="en-US" dirty="0" smtClean="0"/>
              <a:t>(the capacity to overcome challenge and adversity) and a successful passage through these years </a:t>
            </a:r>
          </a:p>
          <a:p>
            <a:pPr lvl="1"/>
            <a:r>
              <a:rPr lang="en-US" dirty="0" smtClean="0"/>
              <a:t>See chart on page 468 of text for a list of cognitive, emotional and social attributes and social supports that foster resilience in emerging adulthood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Erikson’s Theory: Intimacy versus Isolation</a:t>
            </a:r>
            <a:endParaRPr lang="en-US" dirty="0"/>
          </a:p>
        </p:txBody>
      </p:sp>
      <p:sp>
        <p:nvSpPr>
          <p:cNvPr id="3" name="Content Placeholder 2"/>
          <p:cNvSpPr>
            <a:spLocks noGrp="1"/>
          </p:cNvSpPr>
          <p:nvPr>
            <p:ph idx="1"/>
          </p:nvPr>
        </p:nvSpPr>
        <p:spPr>
          <a:xfrm>
            <a:off x="457200" y="1828800"/>
            <a:ext cx="8229600" cy="4778408"/>
          </a:xfrm>
        </p:spPr>
        <p:txBody>
          <a:bodyPr>
            <a:normAutofit fontScale="55000" lnSpcReduction="20000"/>
          </a:bodyPr>
          <a:lstStyle/>
          <a:p>
            <a:r>
              <a:rPr lang="en-US" b="1" dirty="0" smtClean="0"/>
              <a:t>Intimacy versus Isolation </a:t>
            </a:r>
            <a:r>
              <a:rPr lang="en-US" dirty="0" smtClean="0"/>
              <a:t>reflects the young person’s thoughts and feelings about making a permanent commitment to an intimate partner</a:t>
            </a:r>
          </a:p>
          <a:p>
            <a:pPr lvl="1"/>
            <a:r>
              <a:rPr lang="en-US" dirty="0" smtClean="0"/>
              <a:t>Maturity involves balancing the desire for self-determination with the desire for intimacy </a:t>
            </a:r>
          </a:p>
          <a:p>
            <a:pPr lvl="1"/>
            <a:endParaRPr lang="en-US" dirty="0" smtClean="0"/>
          </a:p>
          <a:p>
            <a:r>
              <a:rPr lang="en-US" dirty="0" smtClean="0"/>
              <a:t>A secure identity fosters attainment of intimacy </a:t>
            </a:r>
          </a:p>
          <a:p>
            <a:pPr lvl="1"/>
            <a:r>
              <a:rPr lang="en-US" dirty="0" smtClean="0"/>
              <a:t>For both men and women, identity achievement is positively correlated with fidelity and love, while identity moratorium is negatively associated with fidelity and love</a:t>
            </a:r>
          </a:p>
          <a:p>
            <a:pPr lvl="1"/>
            <a:r>
              <a:rPr lang="en-US" dirty="0" smtClean="0"/>
              <a:t>For women, coordination of identity and intimacy is more complex than for men, because women are more likely to consider the impact of their personal goals on important relationships </a:t>
            </a:r>
          </a:p>
          <a:p>
            <a:pPr lvl="1"/>
            <a:endParaRPr lang="en-US" dirty="0" smtClean="0"/>
          </a:p>
          <a:p>
            <a:r>
              <a:rPr lang="en-US" dirty="0" smtClean="0"/>
              <a:t>Young people who have achieved intimacy are more cooperative, tolerant, and accepting of differences in background and values in their friendships and work ties</a:t>
            </a:r>
          </a:p>
          <a:p>
            <a:pPr lvl="1"/>
            <a:r>
              <a:rPr lang="en-US" dirty="0" smtClean="0"/>
              <a:t>In contrast, people with a sense of isolation hesitate to form close ties because they fear loss of their own identity, tend to compete rather than cooperate, are not accepting of differences, and are easily threatened when others get too close</a:t>
            </a:r>
          </a:p>
          <a:p>
            <a:pPr lvl="1"/>
            <a:endParaRPr lang="en-US" dirty="0" smtClean="0"/>
          </a:p>
          <a:p>
            <a:r>
              <a:rPr lang="en-US" dirty="0" smtClean="0"/>
              <a:t>Erikson believed that successful resolution of intimacy versus isolation prepares the individual for the middle adulthood stage</a:t>
            </a:r>
          </a:p>
          <a:p>
            <a:pPr lvl="1"/>
            <a:r>
              <a:rPr lang="en-US" dirty="0" err="1" smtClean="0"/>
              <a:t>Generativity</a:t>
            </a:r>
            <a:r>
              <a:rPr lang="en-US" dirty="0" smtClean="0"/>
              <a:t> – caring for the next generation and helping to improve society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Theories of Adult Psychosocial Development</a:t>
            </a:r>
            <a:endParaRPr lang="en-US" dirty="0"/>
          </a:p>
        </p:txBody>
      </p:sp>
      <p:sp>
        <p:nvSpPr>
          <p:cNvPr id="3" name="Content Placeholder 2"/>
          <p:cNvSpPr>
            <a:spLocks noGrp="1"/>
          </p:cNvSpPr>
          <p:nvPr>
            <p:ph idx="1"/>
          </p:nvPr>
        </p:nvSpPr>
        <p:spPr/>
        <p:txBody>
          <a:bodyPr/>
          <a:lstStyle/>
          <a:p>
            <a:r>
              <a:rPr lang="en-US" dirty="0" smtClean="0"/>
              <a:t>In the 1970s, growing interest in adult development led to several widely read books on the topic</a:t>
            </a:r>
          </a:p>
          <a:p>
            <a:pPr lvl="1"/>
            <a:r>
              <a:rPr lang="en-US" dirty="0" smtClean="0"/>
              <a:t>Daniel Levinson’s </a:t>
            </a:r>
            <a:r>
              <a:rPr lang="en-US" i="1" dirty="0" smtClean="0"/>
              <a:t>The Seasons of a Man’s Life</a:t>
            </a:r>
            <a:endParaRPr lang="en-US" dirty="0" smtClean="0"/>
          </a:p>
          <a:p>
            <a:pPr lvl="1"/>
            <a:r>
              <a:rPr lang="en-US" dirty="0" smtClean="0"/>
              <a:t>George </a:t>
            </a:r>
            <a:r>
              <a:rPr lang="en-US" dirty="0" err="1" smtClean="0"/>
              <a:t>Vaillant’s</a:t>
            </a:r>
            <a:r>
              <a:rPr lang="en-US" dirty="0" smtClean="0"/>
              <a:t> </a:t>
            </a:r>
            <a:r>
              <a:rPr lang="en-US" i="1" dirty="0" smtClean="0"/>
              <a:t>Adaptation to Life</a:t>
            </a:r>
            <a:endParaRPr lang="en-US" dirty="0" smtClean="0"/>
          </a:p>
          <a:p>
            <a:pPr lvl="1"/>
            <a:r>
              <a:rPr lang="en-US" i="1" dirty="0" smtClean="0"/>
              <a:t>Aging Well</a:t>
            </a:r>
            <a:r>
              <a:rPr lang="en-US" dirty="0" smtClean="0"/>
              <a:t> </a:t>
            </a:r>
            <a:r>
              <a:rPr lang="en-US" dirty="0" smtClean="0"/>
              <a:t>presents </a:t>
            </a:r>
            <a:r>
              <a:rPr lang="en-US" dirty="0" smtClean="0"/>
              <a:t>psychosocial theories in the tradition of Erikson</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Levinson’s Seasons of Life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Conducted in-depth biographical interviews with men and women age 35-45</a:t>
            </a:r>
          </a:p>
          <a:p>
            <a:pPr lvl="1"/>
            <a:r>
              <a:rPr lang="en-US" dirty="0" smtClean="0"/>
              <a:t>Identified a common path of change within which men and women approach developmental tasks in somewhat different ways </a:t>
            </a:r>
          </a:p>
          <a:p>
            <a:r>
              <a:rPr lang="en-US" dirty="0" smtClean="0"/>
              <a:t>Like Erikson, Levinson saw development as a sequence of qualitatively distinct stages</a:t>
            </a:r>
          </a:p>
          <a:p>
            <a:pPr lvl="1"/>
            <a:r>
              <a:rPr lang="en-US" dirty="0" smtClean="0"/>
              <a:t>Each stage begins with a </a:t>
            </a:r>
            <a:r>
              <a:rPr lang="en-US" b="1" dirty="0" smtClean="0"/>
              <a:t>transition</a:t>
            </a:r>
          </a:p>
          <a:p>
            <a:pPr lvl="1"/>
            <a:r>
              <a:rPr lang="en-US" dirty="0" smtClean="0"/>
              <a:t>Followed by a stable phase during which individuals build a life structure aimed at balancing inner personal demands and outside social demands</a:t>
            </a:r>
          </a:p>
          <a:p>
            <a:pPr lvl="1"/>
            <a:r>
              <a:rPr lang="en-US" dirty="0" smtClean="0"/>
              <a:t>Eventually people question the current structure, and a new transition occurs </a:t>
            </a:r>
          </a:p>
          <a:p>
            <a:r>
              <a:rPr lang="en-US" dirty="0" smtClean="0"/>
              <a:t>A key concept in Levinson’s theory is the </a:t>
            </a:r>
            <a:r>
              <a:rPr lang="en-US" b="1" dirty="0" smtClean="0"/>
              <a:t>life structure</a:t>
            </a:r>
            <a:r>
              <a:rPr lang="en-US" dirty="0" smtClean="0"/>
              <a:t> – the underlying design of a person’s life, consisting of relationships with significant individuals, groups, and institutions </a:t>
            </a:r>
          </a:p>
          <a:p>
            <a:r>
              <a:rPr lang="en-US" dirty="0" smtClean="0"/>
              <a:t>Men’s and women’s accounts of their lives confirm Levinson’s description of development</a:t>
            </a:r>
          </a:p>
          <a:p>
            <a:pPr lvl="1"/>
            <a:r>
              <a:rPr lang="en-US" dirty="0" smtClean="0"/>
              <a:t>They also reveal that early adulthood is the era of “greatest energy and abundance, contradiction and stress”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Levinson’s Seasons of Life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Levinson found that during the early adult transition, most people construct a </a:t>
            </a:r>
            <a:r>
              <a:rPr lang="en-US" b="1" i="1" dirty="0" smtClean="0"/>
              <a:t>dream</a:t>
            </a:r>
            <a:r>
              <a:rPr lang="en-US" dirty="0" smtClean="0"/>
              <a:t> – an image of themselves in the adult world that guides their decision making </a:t>
            </a:r>
          </a:p>
          <a:p>
            <a:pPr lvl="1"/>
            <a:r>
              <a:rPr lang="en-US" dirty="0" smtClean="0"/>
              <a:t>For men, the dream usually emphasizes an independent achiever in an occupational role</a:t>
            </a:r>
          </a:p>
          <a:p>
            <a:pPr lvl="1"/>
            <a:r>
              <a:rPr lang="en-US" dirty="0" smtClean="0"/>
              <a:t>Most career-oriented women display </a:t>
            </a:r>
            <a:r>
              <a:rPr lang="en-US" b="1" dirty="0" smtClean="0"/>
              <a:t>“split dreams” </a:t>
            </a:r>
            <a:r>
              <a:rPr lang="en-US" dirty="0" smtClean="0"/>
              <a:t>involving both marriage and career</a:t>
            </a:r>
          </a:p>
          <a:p>
            <a:r>
              <a:rPr lang="en-US" dirty="0" smtClean="0"/>
              <a:t>Young adults also form a relationship with a </a:t>
            </a:r>
            <a:r>
              <a:rPr lang="en-US" b="1" i="1" dirty="0" smtClean="0"/>
              <a:t>mentor</a:t>
            </a:r>
            <a:r>
              <a:rPr lang="en-US" dirty="0" smtClean="0"/>
              <a:t> who facilitates realization of their dream – often a senior colleague at work</a:t>
            </a:r>
          </a:p>
          <a:p>
            <a:pPr lvl="1"/>
            <a:r>
              <a:rPr lang="en-US" dirty="0" smtClean="0"/>
              <a:t>Finding a supportive mentor is easier for men than for women</a:t>
            </a:r>
          </a:p>
          <a:p>
            <a:pPr lvl="1"/>
            <a:r>
              <a:rPr lang="en-US" dirty="0" smtClean="0"/>
              <a:t>Men oriented toward high-status careers spend their 20s acquiring professional skills, values, and credentials</a:t>
            </a:r>
          </a:p>
          <a:p>
            <a:pPr lvl="1"/>
            <a:r>
              <a:rPr lang="en-US" dirty="0" smtClean="0"/>
              <a:t>For many women, by contrast, career development often extends into middle age</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2261</TotalTime>
  <Words>4691</Words>
  <Application>Microsoft Office PowerPoint</Application>
  <PresentationFormat>On-screen Show (4:3)</PresentationFormat>
  <Paragraphs>318</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Verve</vt:lpstr>
      <vt:lpstr>Emotional and Social Development in Early Adulthood</vt:lpstr>
      <vt:lpstr>A Gradual Transition: Emerging Adulthood</vt:lpstr>
      <vt:lpstr>Emerging Adulthood: Unprecedented Exploration and Advances in Identity</vt:lpstr>
      <vt:lpstr>Cultural Change, Cultural Variation, and Emerging Adulthood</vt:lpstr>
      <vt:lpstr>Risk and Resilience in Emerging Adulthood</vt:lpstr>
      <vt:lpstr>Erikson’s Theory: Intimacy versus Isolation</vt:lpstr>
      <vt:lpstr>Other Theories of Adult Psychosocial Development</vt:lpstr>
      <vt:lpstr>Levinson’s Seasons of Life</vt:lpstr>
      <vt:lpstr>Levinson’s Seasons of Life</vt:lpstr>
      <vt:lpstr>Levinson’s Seasons of Life</vt:lpstr>
      <vt:lpstr>Vaillant’s Adaptation to Life</vt:lpstr>
      <vt:lpstr>Vaillant’s Adaptation to Life</vt:lpstr>
      <vt:lpstr>Limitations of Levinson’s and Villant’s Theories</vt:lpstr>
      <vt:lpstr>The Social Clock</vt:lpstr>
      <vt:lpstr>Close Relationships</vt:lpstr>
      <vt:lpstr>Romantic Love: Selecting a Mate</vt:lpstr>
      <vt:lpstr>Romantic Love: Selecting a Mate</vt:lpstr>
      <vt:lpstr>Romantic Love: Selecting a Mate</vt:lpstr>
      <vt:lpstr>Romantic Love: The Components of Love</vt:lpstr>
      <vt:lpstr>Romantic Love: The Components of Love</vt:lpstr>
      <vt:lpstr>PowerPoint Presentation</vt:lpstr>
      <vt:lpstr>Culture and the Experience of Love</vt:lpstr>
      <vt:lpstr>Friendships</vt:lpstr>
      <vt:lpstr>Same-Sex Friendships </vt:lpstr>
      <vt:lpstr>Other-Sex Friendships</vt:lpstr>
      <vt:lpstr>The Family Life Cycle</vt:lpstr>
      <vt:lpstr>Joining of Families in Marriage</vt:lpstr>
      <vt:lpstr>Marital Roles</vt:lpstr>
      <vt:lpstr>Marital Roles</vt:lpstr>
      <vt:lpstr>Marital Satisfaction</vt:lpstr>
      <vt:lpstr>Marital Satisfaction</vt:lpstr>
      <vt:lpstr>Marital Expectations and Myths</vt:lpstr>
      <vt:lpstr>Parenthood</vt:lpstr>
      <vt:lpstr>The Decision to Have Children</vt:lpstr>
      <vt:lpstr>Transition to Parenthood</vt:lpstr>
      <vt:lpstr>First and Second Births </vt:lpstr>
      <vt:lpstr>First and Second Births </vt:lpstr>
    </vt:vector>
  </TitlesOfParts>
  <Company>Western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and Social Development in Early Adulthood</dc:title>
  <dc:creator>Ashton Caroline Southard</dc:creator>
  <cp:lastModifiedBy>Ashton C. Southard</cp:lastModifiedBy>
  <cp:revision>35</cp:revision>
  <dcterms:created xsi:type="dcterms:W3CDTF">2011-11-05T20:30:09Z</dcterms:created>
  <dcterms:modified xsi:type="dcterms:W3CDTF">2014-04-01T15:29:19Z</dcterms:modified>
</cp:coreProperties>
</file>