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 id="272" r:id="rId18"/>
    <p:sldId id="273" r:id="rId19"/>
    <p:sldId id="274" r:id="rId20"/>
    <p:sldId id="338" r:id="rId21"/>
    <p:sldId id="275" r:id="rId22"/>
    <p:sldId id="276" r:id="rId23"/>
    <p:sldId id="277" r:id="rId24"/>
    <p:sldId id="278" r:id="rId25"/>
    <p:sldId id="279" r:id="rId26"/>
    <p:sldId id="280" r:id="rId27"/>
    <p:sldId id="281" r:id="rId28"/>
    <p:sldId id="282" r:id="rId29"/>
    <p:sldId id="283" r:id="rId30"/>
    <p:sldId id="337" r:id="rId31"/>
    <p:sldId id="284" r:id="rId32"/>
    <p:sldId id="285" r:id="rId33"/>
    <p:sldId id="286" r:id="rId34"/>
    <p:sldId id="287" r:id="rId35"/>
    <p:sldId id="288" r:id="rId36"/>
    <p:sldId id="289" r:id="rId37"/>
    <p:sldId id="290" r:id="rId38"/>
    <p:sldId id="291" r:id="rId39"/>
    <p:sldId id="339" r:id="rId40"/>
    <p:sldId id="292" r:id="rId41"/>
    <p:sldId id="293" r:id="rId42"/>
    <p:sldId id="296" r:id="rId43"/>
    <p:sldId id="297" r:id="rId44"/>
    <p:sldId id="294" r:id="rId45"/>
    <p:sldId id="295" r:id="rId46"/>
    <p:sldId id="298" r:id="rId47"/>
    <p:sldId id="299" r:id="rId48"/>
    <p:sldId id="300" r:id="rId49"/>
    <p:sldId id="301" r:id="rId50"/>
    <p:sldId id="303" r:id="rId51"/>
    <p:sldId id="302" r:id="rId52"/>
    <p:sldId id="304" r:id="rId53"/>
    <p:sldId id="305" r:id="rId54"/>
    <p:sldId id="306" r:id="rId55"/>
    <p:sldId id="307" r:id="rId56"/>
    <p:sldId id="308" r:id="rId57"/>
    <p:sldId id="336"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Middle and junior high</c:v>
                </c:pt>
              </c:strCache>
            </c:strRef>
          </c:tx>
          <c:marker>
            <c:symbol val="none"/>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2</c:v>
                </c:pt>
                <c:pt idx="1">
                  <c:v>3.8</c:v>
                </c:pt>
                <c:pt idx="2">
                  <c:v>2.1</c:v>
                </c:pt>
                <c:pt idx="3">
                  <c:v>3</c:v>
                </c:pt>
                <c:pt idx="4">
                  <c:v>5</c:v>
                </c:pt>
                <c:pt idx="5">
                  <c:v>4.9000000000000004</c:v>
                </c:pt>
                <c:pt idx="6">
                  <c:v>0.9</c:v>
                </c:pt>
              </c:numCache>
            </c:numRef>
          </c:val>
          <c:smooth val="0"/>
        </c:ser>
        <c:ser>
          <c:idx val="1"/>
          <c:order val="1"/>
          <c:tx>
            <c:strRef>
              <c:f>Sheet1!$C$1</c:f>
              <c:strCache>
                <c:ptCount val="1"/>
                <c:pt idx="0">
                  <c:v>High school</c:v>
                </c:pt>
              </c:strCache>
            </c:strRef>
          </c:tx>
          <c:marker>
            <c:symbol val="none"/>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General</c:formatCode>
                <c:ptCount val="7"/>
                <c:pt idx="0">
                  <c:v>1.8</c:v>
                </c:pt>
                <c:pt idx="1">
                  <c:v>2.1</c:v>
                </c:pt>
                <c:pt idx="2">
                  <c:v>0.5</c:v>
                </c:pt>
                <c:pt idx="3">
                  <c:v>0.8</c:v>
                </c:pt>
                <c:pt idx="4">
                  <c:v>5.9</c:v>
                </c:pt>
                <c:pt idx="5">
                  <c:v>6.1</c:v>
                </c:pt>
                <c:pt idx="6">
                  <c:v>3.2</c:v>
                </c:pt>
              </c:numCache>
            </c:numRef>
          </c:val>
          <c:smooth val="0"/>
        </c:ser>
        <c:dLbls>
          <c:showLegendKey val="0"/>
          <c:showVal val="0"/>
          <c:showCatName val="0"/>
          <c:showSerName val="0"/>
          <c:showPercent val="0"/>
          <c:showBubbleSize val="0"/>
        </c:dLbls>
        <c:smooth val="0"/>
        <c:axId val="147396208"/>
        <c:axId val="147396592"/>
      </c:lineChart>
      <c:catAx>
        <c:axId val="147396208"/>
        <c:scaling>
          <c:orientation val="minMax"/>
        </c:scaling>
        <c:delete val="0"/>
        <c:axPos val="b"/>
        <c:numFmt formatCode="General" sourceLinked="0"/>
        <c:majorTickMark val="out"/>
        <c:minorTickMark val="none"/>
        <c:tickLblPos val="nextTo"/>
        <c:crossAx val="147396592"/>
        <c:crosses val="autoZero"/>
        <c:auto val="1"/>
        <c:lblAlgn val="ctr"/>
        <c:lblOffset val="100"/>
        <c:noMultiLvlLbl val="0"/>
      </c:catAx>
      <c:valAx>
        <c:axId val="147396592"/>
        <c:scaling>
          <c:orientation val="minMax"/>
        </c:scaling>
        <c:delete val="0"/>
        <c:axPos val="l"/>
        <c:majorGridlines/>
        <c:numFmt formatCode="General" sourceLinked="1"/>
        <c:majorTickMark val="out"/>
        <c:minorTickMark val="none"/>
        <c:tickLblPos val="nextTo"/>
        <c:crossAx val="1473962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51CC456-26B6-4E3E-8E85-A86F83CF34EF}" type="datetimeFigureOut">
              <a:rPr lang="en-US" smtClean="0"/>
              <a:pPr/>
              <a:t>10/28/2013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5C13D04-D58A-44EC-B034-4012C5F08F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1CC456-26B6-4E3E-8E85-A86F83CF34EF}"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13D04-D58A-44EC-B034-4012C5F08F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1CC456-26B6-4E3E-8E85-A86F83CF34EF}"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13D04-D58A-44EC-B034-4012C5F08F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51CC456-26B6-4E3E-8E85-A86F83CF34EF}" type="datetimeFigureOut">
              <a:rPr lang="en-US" smtClean="0"/>
              <a:pPr/>
              <a:t>10/28/2013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A5C13D04-D58A-44EC-B034-4012C5F08F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C51CC456-26B6-4E3E-8E85-A86F83CF34EF}" type="datetimeFigureOut">
              <a:rPr lang="en-US" smtClean="0"/>
              <a:pPr/>
              <a:t>10/28/2013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A5C13D04-D58A-44EC-B034-4012C5F08F55}"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51CC456-26B6-4E3E-8E85-A86F83CF34EF}" type="datetimeFigureOut">
              <a:rPr lang="en-US" smtClean="0"/>
              <a:pPr/>
              <a:t>10/28/2013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A5C13D04-D58A-44EC-B034-4012C5F08F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51CC456-26B6-4E3E-8E85-A86F83CF34EF}" type="datetimeFigureOut">
              <a:rPr lang="en-US" smtClean="0"/>
              <a:pPr/>
              <a:t>10/28/2013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A5C13D04-D58A-44EC-B034-4012C5F08F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51CC456-26B6-4E3E-8E85-A86F83CF34EF}" type="datetimeFigureOut">
              <a:rPr lang="en-US" smtClean="0"/>
              <a:pPr/>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13D04-D58A-44EC-B034-4012C5F08F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51CC456-26B6-4E3E-8E85-A86F83CF34EF}" type="datetimeFigureOut">
              <a:rPr lang="en-US" smtClean="0"/>
              <a:pPr/>
              <a:t>10/28/2013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A5C13D04-D58A-44EC-B034-4012C5F08F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51CC456-26B6-4E3E-8E85-A86F83CF34EF}" type="datetimeFigureOut">
              <a:rPr lang="en-US" smtClean="0"/>
              <a:pPr/>
              <a:t>10/28/2013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A5C13D04-D58A-44EC-B034-4012C5F08F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51CC456-26B6-4E3E-8E85-A86F83CF34EF}" type="datetimeFigureOut">
              <a:rPr lang="en-US" smtClean="0"/>
              <a:pPr/>
              <a:t>10/28/2013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A5C13D04-D58A-44EC-B034-4012C5F08F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51CC456-26B6-4E3E-8E85-A86F83CF34EF}" type="datetimeFigureOut">
              <a:rPr lang="en-US" smtClean="0"/>
              <a:pPr/>
              <a:t>10/28/2013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5C13D04-D58A-44EC-B034-4012C5F08F5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youtube.com/watch?v=jFhqNNfNKR4"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Physical and Cognitive Development in Adolescence </a:t>
            </a:r>
            <a:endParaRPr lang="en-US" dirty="0"/>
          </a:p>
        </p:txBody>
      </p:sp>
      <p:sp>
        <p:nvSpPr>
          <p:cNvPr id="3" name="Subtitle 2"/>
          <p:cNvSpPr>
            <a:spLocks noGrp="1"/>
          </p:cNvSpPr>
          <p:nvPr>
            <p:ph type="subTitle" idx="1"/>
          </p:nvPr>
        </p:nvSpPr>
        <p:spPr/>
        <p:txBody>
          <a:bodyPr/>
          <a:lstStyle/>
          <a:p>
            <a:pPr algn="ctr"/>
            <a:r>
              <a:rPr lang="en-US" dirty="0" smtClean="0"/>
              <a:t>Chapter 11</a:t>
            </a:r>
          </a:p>
          <a:p>
            <a:pPr algn="ctr"/>
            <a:r>
              <a:rPr lang="en-US" dirty="0" smtClean="0"/>
              <a:t>Page 363-390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Moodiness</a:t>
            </a:r>
            <a:endParaRPr lang="en-US" dirty="0"/>
          </a:p>
        </p:txBody>
      </p:sp>
      <p:sp>
        <p:nvSpPr>
          <p:cNvPr id="3" name="Content Placeholder 2"/>
          <p:cNvSpPr>
            <a:spLocks noGrp="1"/>
          </p:cNvSpPr>
          <p:nvPr>
            <p:ph idx="1"/>
          </p:nvPr>
        </p:nvSpPr>
        <p:spPr>
          <a:xfrm>
            <a:off x="457200" y="1676400"/>
            <a:ext cx="8229600" cy="4572000"/>
          </a:xfrm>
        </p:spPr>
        <p:txBody>
          <a:bodyPr>
            <a:normAutofit fontScale="70000" lnSpcReduction="20000"/>
          </a:bodyPr>
          <a:lstStyle/>
          <a:p>
            <a:r>
              <a:rPr lang="en-US" dirty="0" smtClean="0"/>
              <a:t>Compared with the moods of older adolescents and adults, those of younger adolescents (ages 12-16) were less stable</a:t>
            </a:r>
          </a:p>
          <a:p>
            <a:pPr lvl="1"/>
            <a:r>
              <a:rPr lang="en-US" dirty="0" smtClean="0"/>
              <a:t>Often shifting from cheerful to sad and back again</a:t>
            </a:r>
          </a:p>
          <a:p>
            <a:r>
              <a:rPr lang="en-US" dirty="0" smtClean="0"/>
              <a:t>These mood swings were strongly related to situational changes</a:t>
            </a:r>
          </a:p>
          <a:p>
            <a:pPr lvl="1"/>
            <a:r>
              <a:rPr lang="en-US" dirty="0" smtClean="0"/>
              <a:t>High points of adolescents’ days were times spent with peers and in self-chosen leisure activities </a:t>
            </a:r>
          </a:p>
          <a:p>
            <a:pPr lvl="1"/>
            <a:r>
              <a:rPr lang="en-US" dirty="0" smtClean="0"/>
              <a:t>Low points tended to occur in adult-structured settings (class, job, and religious services)</a:t>
            </a:r>
          </a:p>
          <a:p>
            <a:pPr lvl="1"/>
            <a:r>
              <a:rPr lang="en-US" dirty="0" smtClean="0"/>
              <a:t>Further, emotional highs coincided with Friday and Saturday evenings, especially in high school</a:t>
            </a:r>
          </a:p>
          <a:p>
            <a:r>
              <a:rPr lang="en-US" dirty="0" smtClean="0"/>
              <a:t>Going out with friends and romantic partners increases so dramatically during adolescence that it becomes a “cultural script” for what is </a:t>
            </a:r>
            <a:r>
              <a:rPr lang="en-US" i="1" dirty="0" smtClean="0"/>
              <a:t>supposed</a:t>
            </a:r>
            <a:r>
              <a:rPr lang="en-US" dirty="0" smtClean="0"/>
              <a:t> to happen</a:t>
            </a:r>
          </a:p>
          <a:p>
            <a:pPr lvl="1"/>
            <a:r>
              <a:rPr lang="en-US" dirty="0" smtClean="0"/>
              <a:t>Consequently, teenagers who spend weekend evenings at home often feel profoundly lonely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Younger and older adolescents’ emotional experiences across the week.</a:t>
            </a:r>
            <a:endParaRPr lang="en-US" dirty="0"/>
          </a:p>
        </p:txBody>
      </p:sp>
      <p:graphicFrame>
        <p:nvGraphicFramePr>
          <p:cNvPr id="4" name="Content Placeholder 3"/>
          <p:cNvGraphicFramePr>
            <a:graphicFrameLocks noGrp="1"/>
          </p:cNvGraphicFramePr>
          <p:nvPr>
            <p:ph idx="1"/>
          </p:nvPr>
        </p:nvGraphicFramePr>
        <p:xfrm>
          <a:off x="457200" y="1882775"/>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Moodiness</a:t>
            </a:r>
            <a:endParaRPr lang="en-US" dirty="0"/>
          </a:p>
        </p:txBody>
      </p:sp>
      <p:sp>
        <p:nvSpPr>
          <p:cNvPr id="3" name="Content Placeholder 2"/>
          <p:cNvSpPr>
            <a:spLocks noGrp="1"/>
          </p:cNvSpPr>
          <p:nvPr>
            <p:ph idx="1"/>
          </p:nvPr>
        </p:nvSpPr>
        <p:spPr/>
        <p:txBody>
          <a:bodyPr/>
          <a:lstStyle/>
          <a:p>
            <a:r>
              <a:rPr lang="en-US" dirty="0" smtClean="0"/>
              <a:t>In summary </a:t>
            </a:r>
          </a:p>
          <a:p>
            <a:pPr lvl="1"/>
            <a:r>
              <a:rPr lang="en-US" dirty="0" smtClean="0"/>
              <a:t>Biological, psychological, and social forces combine to make adolescence a time of more emotional extremes (higher highs and lower lows)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Parent-Child Relationships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Research in diverse cultures shows a rise in parent-child conflict at puberty</a:t>
            </a:r>
          </a:p>
          <a:p>
            <a:r>
              <a:rPr lang="en-US" dirty="0" smtClean="0"/>
              <a:t>Frequency of arguing is surprisingly similar across North American subcultures</a:t>
            </a:r>
          </a:p>
          <a:p>
            <a:pPr lvl="1"/>
            <a:r>
              <a:rPr lang="en-US" dirty="0" smtClean="0"/>
              <a:t>Occurring as often in families of European descent as in immigrant Asian and Hispanic families whose traditions emphasize respect for parental authority</a:t>
            </a:r>
          </a:p>
          <a:p>
            <a:r>
              <a:rPr lang="en-US" dirty="0" smtClean="0"/>
              <a:t>Why should a child’s more </a:t>
            </a:r>
            <a:r>
              <a:rPr lang="en-US" dirty="0" err="1" smtClean="0"/>
              <a:t>adultlike</a:t>
            </a:r>
            <a:r>
              <a:rPr lang="en-US" dirty="0" smtClean="0"/>
              <a:t> appearance trigger these disputes?</a:t>
            </a:r>
          </a:p>
          <a:p>
            <a:pPr lvl="1"/>
            <a:r>
              <a:rPr lang="en-US" dirty="0" smtClean="0"/>
              <a:t>It may be adaptive</a:t>
            </a:r>
          </a:p>
          <a:p>
            <a:pPr lvl="1"/>
            <a:r>
              <a:rPr lang="en-US" dirty="0" smtClean="0"/>
              <a:t>Among nonhuman primates, the young typically leave the family group around the time of puberty and the same is true in many </a:t>
            </a:r>
            <a:r>
              <a:rPr lang="en-US" dirty="0" err="1" smtClean="0"/>
              <a:t>nonindustrialized</a:t>
            </a:r>
            <a:r>
              <a:rPr lang="en-US" dirty="0" smtClean="0"/>
              <a:t> cultures </a:t>
            </a:r>
          </a:p>
          <a:p>
            <a:pPr lvl="1"/>
            <a:r>
              <a:rPr lang="en-US" dirty="0" smtClean="0"/>
              <a:t>Departure of young people discourages sexual relations between close blood relatives</a:t>
            </a:r>
          </a:p>
          <a:p>
            <a:r>
              <a:rPr lang="en-US" dirty="0" smtClean="0"/>
              <a:t>In industrialized nations, adolescents are still economically dependent on parents and cannot leave the family</a:t>
            </a:r>
          </a:p>
          <a:p>
            <a:pPr lvl="1"/>
            <a:r>
              <a:rPr lang="en-US" dirty="0" smtClean="0"/>
              <a:t>Consequently, </a:t>
            </a:r>
            <a:r>
              <a:rPr lang="en-US" b="1" dirty="0" smtClean="0"/>
              <a:t>a modern substitute for leaving the home seems to have emerged: psychological distancing</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Parent-Child Relationships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As children become physically mature, they demand to be treated in </a:t>
            </a:r>
            <a:r>
              <a:rPr lang="en-US" dirty="0" err="1" smtClean="0"/>
              <a:t>adultlike</a:t>
            </a:r>
            <a:r>
              <a:rPr lang="en-US" dirty="0" smtClean="0"/>
              <a:t> ways </a:t>
            </a:r>
          </a:p>
          <a:p>
            <a:pPr lvl="1"/>
            <a:r>
              <a:rPr lang="en-US" dirty="0" smtClean="0"/>
              <a:t>And, adolescents’ new powers of reasoning may also contribute to a rise in family tensions</a:t>
            </a:r>
          </a:p>
          <a:p>
            <a:pPr lvl="1"/>
            <a:endParaRPr lang="en-US" dirty="0" smtClean="0"/>
          </a:p>
          <a:p>
            <a:r>
              <a:rPr lang="en-US" dirty="0" smtClean="0"/>
              <a:t>Parent-adolescent disagreements focus largely on everyday matters such as driving, dating partners, and curfews</a:t>
            </a:r>
          </a:p>
          <a:p>
            <a:endParaRPr lang="en-US" dirty="0" smtClean="0"/>
          </a:p>
          <a:p>
            <a:r>
              <a:rPr lang="en-US" dirty="0" smtClean="0"/>
              <a:t>But, beneath these disputes lie serious concerns: parental efforts to protect teenagers from substance abuse, auto accidents, and early sex</a:t>
            </a:r>
          </a:p>
          <a:p>
            <a:endParaRPr lang="en-US" dirty="0" smtClean="0"/>
          </a:p>
          <a:p>
            <a:r>
              <a:rPr lang="en-US" dirty="0" smtClean="0"/>
              <a:t>The larger the gap between parents’ and adolescents’ views of teenagers’ readiness for new responsibilities, the more quarreling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Parent-Child Relationships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Parent-daughter conflict tends to be more intense than conflict with sons</a:t>
            </a:r>
          </a:p>
          <a:p>
            <a:pPr lvl="1"/>
            <a:r>
              <a:rPr lang="en-US" dirty="0" smtClean="0"/>
              <a:t>Maybe because parents place more restrictions on girls</a:t>
            </a:r>
          </a:p>
          <a:p>
            <a:pPr lvl="1"/>
            <a:endParaRPr lang="en-US" dirty="0" smtClean="0"/>
          </a:p>
          <a:p>
            <a:r>
              <a:rPr lang="en-US" dirty="0" smtClean="0"/>
              <a:t>But gender disparity varies with culture</a:t>
            </a:r>
          </a:p>
          <a:p>
            <a:pPr lvl="1"/>
            <a:r>
              <a:rPr lang="en-US" dirty="0" smtClean="0"/>
              <a:t>Ex. The disparity between conflict with sons and conflict with daughters is less evident in Canada than in Italy, where gender-role attitudes are more traditional</a:t>
            </a:r>
          </a:p>
          <a:p>
            <a:pPr lvl="1"/>
            <a:endParaRPr lang="en-US" dirty="0" smtClean="0"/>
          </a:p>
          <a:p>
            <a:r>
              <a:rPr lang="en-US" dirty="0" smtClean="0"/>
              <a:t>Still, most disputes are mild</a:t>
            </a:r>
          </a:p>
          <a:p>
            <a:pPr lvl="1"/>
            <a:r>
              <a:rPr lang="en-US" dirty="0" smtClean="0"/>
              <a:t>Parents and teenagers display both conflict and affection, and they usually agree on important values, such as honesty and the importance of education</a:t>
            </a:r>
          </a:p>
          <a:p>
            <a:pPr lvl="1"/>
            <a:endParaRPr lang="en-US" dirty="0" smtClean="0"/>
          </a:p>
          <a:p>
            <a:r>
              <a:rPr lang="en-US" dirty="0" smtClean="0"/>
              <a:t>Although separation from parents is adaptive, both generations benefit from warm, protective family bonds throughout the lifespan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Pubertal Timing: Boys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Early-maturing boys</a:t>
            </a:r>
          </a:p>
          <a:p>
            <a:pPr lvl="1"/>
            <a:r>
              <a:rPr lang="en-US" dirty="0" smtClean="0"/>
              <a:t>Viewed by both adults and peers as relaxed, independent, self-confident, and physically attractive </a:t>
            </a:r>
          </a:p>
          <a:p>
            <a:pPr lvl="1"/>
            <a:r>
              <a:rPr lang="en-US" dirty="0" smtClean="0"/>
              <a:t>Popular with agemates and tend to hold leadership positions in school and be athletic stars</a:t>
            </a:r>
          </a:p>
          <a:p>
            <a:pPr lvl="1"/>
            <a:r>
              <a:rPr lang="en-US" dirty="0" smtClean="0"/>
              <a:t>But, also more likely to report slightly more psychological stress and problem behaviors (sexual activity, smoking, drinking, delinquency)</a:t>
            </a:r>
          </a:p>
          <a:p>
            <a:r>
              <a:rPr lang="en-US" dirty="0" smtClean="0"/>
              <a:t>Late-maturing boys</a:t>
            </a:r>
          </a:p>
          <a:p>
            <a:pPr lvl="1"/>
            <a:r>
              <a:rPr lang="en-US" dirty="0" smtClean="0"/>
              <a:t>Viewed by both adults and peers as anxious, overly talkative, and attention-seeking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Pubertal Timing: Girls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Early-maturing girls</a:t>
            </a:r>
          </a:p>
          <a:p>
            <a:pPr lvl="1"/>
            <a:r>
              <a:rPr lang="en-US" dirty="0" smtClean="0"/>
              <a:t>In contrast to early-maturing boys, girls are viewed as unpopular, withdrawn, lacking in self-confidence, anxious, and prone to depression, and hold few leadership positions </a:t>
            </a:r>
          </a:p>
          <a:p>
            <a:pPr lvl="1"/>
            <a:r>
              <a:rPr lang="en-US" dirty="0" smtClean="0"/>
              <a:t>More involved in deviant behavior (getting drunk, participating in early sexual activity) and achieve less well in school</a:t>
            </a:r>
          </a:p>
          <a:p>
            <a:r>
              <a:rPr lang="en-US" dirty="0" smtClean="0"/>
              <a:t>Late-maturing girls</a:t>
            </a:r>
          </a:p>
          <a:p>
            <a:pPr lvl="1"/>
            <a:r>
              <a:rPr lang="en-US" dirty="0" smtClean="0"/>
              <a:t>Regarded as physically attractive, lively, sociable, and leaders at school</a:t>
            </a:r>
          </a:p>
          <a:p>
            <a:r>
              <a:rPr lang="en-US" dirty="0" smtClean="0"/>
              <a:t>One study of 8</a:t>
            </a:r>
            <a:r>
              <a:rPr lang="en-US" baseline="30000" dirty="0" smtClean="0"/>
              <a:t>th</a:t>
            </a:r>
            <a:r>
              <a:rPr lang="en-US" dirty="0" smtClean="0"/>
              <a:t> graders found that negative effects of early maturation were not evident in African-American girls</a:t>
            </a:r>
          </a:p>
          <a:p>
            <a:pPr lvl="1"/>
            <a:r>
              <a:rPr lang="en-US" dirty="0" smtClean="0"/>
              <a:t>Possibly because their families and friends tend to be more unconditionally welcoming of pubertal changes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Pubertal Timing</a:t>
            </a:r>
            <a:endParaRPr lang="en-US" dirty="0"/>
          </a:p>
        </p:txBody>
      </p:sp>
      <p:sp>
        <p:nvSpPr>
          <p:cNvPr id="3" name="Content Placeholder 2"/>
          <p:cNvSpPr>
            <a:spLocks noGrp="1"/>
          </p:cNvSpPr>
          <p:nvPr>
            <p:ph idx="1"/>
          </p:nvPr>
        </p:nvSpPr>
        <p:spPr/>
        <p:txBody>
          <a:bodyPr/>
          <a:lstStyle/>
          <a:p>
            <a:r>
              <a:rPr lang="en-US" dirty="0" smtClean="0"/>
              <a:t>2 factors account for the observed trends in early and late maturing adolescents </a:t>
            </a:r>
          </a:p>
          <a:p>
            <a:pPr lvl="1"/>
            <a:r>
              <a:rPr lang="en-US" dirty="0" smtClean="0"/>
              <a:t>How closely the adolescent’s body matches cultural ideals of physical attractiveness</a:t>
            </a:r>
          </a:p>
          <a:p>
            <a:pPr lvl="1"/>
            <a:r>
              <a:rPr lang="en-US" dirty="0" smtClean="0"/>
              <a:t>How well young people fit in physically, with their peers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399032"/>
          </a:xfrm>
        </p:spPr>
        <p:txBody>
          <a:bodyPr>
            <a:normAutofit/>
          </a:bodyPr>
          <a:lstStyle/>
          <a:p>
            <a:r>
              <a:rPr lang="en-US" sz="3600" dirty="0" smtClean="0"/>
              <a:t>The Role of Physical Attractiveness</a:t>
            </a:r>
            <a:endParaRPr lang="en-US" sz="3600" dirty="0"/>
          </a:p>
        </p:txBody>
      </p:sp>
      <p:sp>
        <p:nvSpPr>
          <p:cNvPr id="3" name="Content Placeholder 2"/>
          <p:cNvSpPr>
            <a:spLocks noGrp="1"/>
          </p:cNvSpPr>
          <p:nvPr>
            <p:ph idx="1"/>
          </p:nvPr>
        </p:nvSpPr>
        <p:spPr>
          <a:xfrm>
            <a:off x="457200" y="1447800"/>
            <a:ext cx="8229600" cy="5083208"/>
          </a:xfrm>
        </p:spPr>
        <p:txBody>
          <a:bodyPr>
            <a:normAutofit fontScale="62500" lnSpcReduction="20000"/>
          </a:bodyPr>
          <a:lstStyle/>
          <a:p>
            <a:r>
              <a:rPr lang="en-US" dirty="0" smtClean="0"/>
              <a:t>Our societies view of attractiveness</a:t>
            </a:r>
          </a:p>
          <a:p>
            <a:pPr lvl="1"/>
            <a:r>
              <a:rPr lang="en-US" dirty="0" smtClean="0"/>
              <a:t>Attractive females are thin and long-legged</a:t>
            </a:r>
          </a:p>
          <a:p>
            <a:pPr lvl="2"/>
            <a:r>
              <a:rPr lang="en-US" dirty="0" smtClean="0"/>
              <a:t>Female image of a girlish shape favors late-developers</a:t>
            </a:r>
          </a:p>
          <a:p>
            <a:pPr lvl="1"/>
            <a:r>
              <a:rPr lang="en-US" dirty="0" smtClean="0"/>
              <a:t>Attractive males are tall, broad-shouldered, and muscular</a:t>
            </a:r>
          </a:p>
          <a:p>
            <a:pPr lvl="2"/>
            <a:r>
              <a:rPr lang="en-US" dirty="0" smtClean="0"/>
              <a:t>Male image fits early maturing boys</a:t>
            </a:r>
          </a:p>
          <a:p>
            <a:pPr lvl="2"/>
            <a:endParaRPr lang="en-US" dirty="0" smtClean="0"/>
          </a:p>
          <a:p>
            <a:r>
              <a:rPr lang="en-US" dirty="0" smtClean="0"/>
              <a:t>Consistent with these preferences, early-maturing Caucasian girls tend to report a less positive </a:t>
            </a:r>
            <a:r>
              <a:rPr lang="en-US" b="1" dirty="0" smtClean="0"/>
              <a:t>body image</a:t>
            </a:r>
            <a:r>
              <a:rPr lang="en-US" dirty="0" smtClean="0"/>
              <a:t> – conception of and attitude toward their physical appearance</a:t>
            </a:r>
          </a:p>
          <a:p>
            <a:pPr lvl="1"/>
            <a:r>
              <a:rPr lang="en-US" dirty="0" smtClean="0"/>
              <a:t>Compared with African-American and Hispanic girls, Caucasian girls are more likely to have internalized the cultural ideal of female attractiveness: Most want to be thinner</a:t>
            </a:r>
          </a:p>
          <a:p>
            <a:pPr lvl="1"/>
            <a:endParaRPr lang="en-US" dirty="0" smtClean="0"/>
          </a:p>
          <a:p>
            <a:r>
              <a:rPr lang="en-US" dirty="0" smtClean="0"/>
              <a:t>Although boys are less consistent, early, rapid maturers are more likely to be satisfied with their physical characteristics </a:t>
            </a:r>
          </a:p>
          <a:p>
            <a:endParaRPr lang="en-US" dirty="0" smtClean="0"/>
          </a:p>
          <a:p>
            <a:r>
              <a:rPr lang="en-US" dirty="0" smtClean="0"/>
              <a:t>Body image is a strong predictor of young people’s self-esteem</a:t>
            </a:r>
          </a:p>
          <a:p>
            <a:pPr lvl="1"/>
            <a:r>
              <a:rPr lang="en-US" dirty="0" smtClean="0"/>
              <a:t>But, the negative effects of pubertal timing on body image and emotional adjustment are greatly amplified when accompanied by other stressors </a:t>
            </a:r>
          </a:p>
          <a:p>
            <a:pPr lvl="2"/>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Psychological Impact of Pubertal Events</a:t>
            </a:r>
            <a:endParaRPr lang="en-US" dirty="0"/>
          </a:p>
        </p:txBody>
      </p:sp>
      <p:sp>
        <p:nvSpPr>
          <p:cNvPr id="3" name="Content Placeholder 2"/>
          <p:cNvSpPr>
            <a:spLocks noGrp="1"/>
          </p:cNvSpPr>
          <p:nvPr>
            <p:ph idx="1"/>
          </p:nvPr>
        </p:nvSpPr>
        <p:spPr/>
        <p:txBody>
          <a:bodyPr/>
          <a:lstStyle/>
          <a:p>
            <a:r>
              <a:rPr lang="en-US" dirty="0" smtClean="0"/>
              <a:t>Research shows that pubertal events affect adolescents’ self-image, mood, and interaction with parents and peers</a:t>
            </a:r>
          </a:p>
          <a:p>
            <a:r>
              <a:rPr lang="en-US" dirty="0" smtClean="0"/>
              <a:t>Some outcomes are a response to dramatic physical change, whenever it occurs</a:t>
            </a:r>
          </a:p>
          <a:p>
            <a:r>
              <a:rPr lang="en-US" dirty="0" smtClean="0"/>
              <a:t>Others have to do with pubertal timing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267494"/>
            <a:ext cx="2143125" cy="2143125"/>
          </a:xfrm>
          <a:prstGeom prst="rect">
            <a:avLst/>
          </a:prstGeom>
        </p:spPr>
      </p:pic>
      <p:pic>
        <p:nvPicPr>
          <p:cNvPr id="5" name="Picture 4"/>
          <p:cNvPicPr>
            <a:picLocks noChangeAspect="1"/>
          </p:cNvPicPr>
          <p:nvPr/>
        </p:nvPicPr>
        <p:blipFill>
          <a:blip r:embed="rId3"/>
          <a:stretch>
            <a:fillRect/>
          </a:stretch>
        </p:blipFill>
        <p:spPr>
          <a:xfrm>
            <a:off x="2772966" y="267494"/>
            <a:ext cx="1714500" cy="2667000"/>
          </a:xfrm>
          <a:prstGeom prst="rect">
            <a:avLst/>
          </a:prstGeom>
        </p:spPr>
      </p:pic>
      <p:pic>
        <p:nvPicPr>
          <p:cNvPr id="6" name="Picture 5"/>
          <p:cNvPicPr>
            <a:picLocks noChangeAspect="1"/>
          </p:cNvPicPr>
          <p:nvPr/>
        </p:nvPicPr>
        <p:blipFill>
          <a:blip r:embed="rId4"/>
          <a:stretch>
            <a:fillRect/>
          </a:stretch>
        </p:blipFill>
        <p:spPr>
          <a:xfrm>
            <a:off x="4551528" y="267494"/>
            <a:ext cx="1847850" cy="2466975"/>
          </a:xfrm>
          <a:prstGeom prst="rect">
            <a:avLst/>
          </a:prstGeom>
        </p:spPr>
      </p:pic>
      <p:pic>
        <p:nvPicPr>
          <p:cNvPr id="7" name="Picture 6"/>
          <p:cNvPicPr>
            <a:picLocks noChangeAspect="1"/>
          </p:cNvPicPr>
          <p:nvPr/>
        </p:nvPicPr>
        <p:blipFill>
          <a:blip r:embed="rId5"/>
          <a:stretch>
            <a:fillRect/>
          </a:stretch>
        </p:blipFill>
        <p:spPr>
          <a:xfrm>
            <a:off x="228600" y="3102228"/>
            <a:ext cx="1809750" cy="2533650"/>
          </a:xfrm>
          <a:prstGeom prst="rect">
            <a:avLst/>
          </a:prstGeom>
        </p:spPr>
      </p:pic>
      <p:pic>
        <p:nvPicPr>
          <p:cNvPr id="8" name="Picture 7"/>
          <p:cNvPicPr>
            <a:picLocks noChangeAspect="1"/>
          </p:cNvPicPr>
          <p:nvPr/>
        </p:nvPicPr>
        <p:blipFill>
          <a:blip r:embed="rId6"/>
          <a:stretch>
            <a:fillRect/>
          </a:stretch>
        </p:blipFill>
        <p:spPr>
          <a:xfrm>
            <a:off x="6388894" y="724694"/>
            <a:ext cx="2705100" cy="1685925"/>
          </a:xfrm>
          <a:prstGeom prst="rect">
            <a:avLst/>
          </a:prstGeom>
        </p:spPr>
      </p:pic>
      <p:pic>
        <p:nvPicPr>
          <p:cNvPr id="9" name="Picture 8"/>
          <p:cNvPicPr>
            <a:picLocks noChangeAspect="1"/>
          </p:cNvPicPr>
          <p:nvPr/>
        </p:nvPicPr>
        <p:blipFill>
          <a:blip r:embed="rId7"/>
          <a:stretch>
            <a:fillRect/>
          </a:stretch>
        </p:blipFill>
        <p:spPr>
          <a:xfrm>
            <a:off x="2298066" y="3122489"/>
            <a:ext cx="1743075" cy="2628900"/>
          </a:xfrm>
          <a:prstGeom prst="rect">
            <a:avLst/>
          </a:prstGeom>
        </p:spPr>
      </p:pic>
      <p:pic>
        <p:nvPicPr>
          <p:cNvPr id="10" name="Picture 9"/>
          <p:cNvPicPr>
            <a:picLocks noChangeAspect="1"/>
          </p:cNvPicPr>
          <p:nvPr/>
        </p:nvPicPr>
        <p:blipFill>
          <a:blip r:embed="rId8"/>
          <a:stretch>
            <a:fillRect/>
          </a:stretch>
        </p:blipFill>
        <p:spPr>
          <a:xfrm>
            <a:off x="4269741" y="3122489"/>
            <a:ext cx="1524000" cy="3000375"/>
          </a:xfrm>
          <a:prstGeom prst="rect">
            <a:avLst/>
          </a:prstGeom>
        </p:spPr>
      </p:pic>
      <p:pic>
        <p:nvPicPr>
          <p:cNvPr id="11" name="Picture 10"/>
          <p:cNvPicPr>
            <a:picLocks noChangeAspect="1"/>
          </p:cNvPicPr>
          <p:nvPr/>
        </p:nvPicPr>
        <p:blipFill>
          <a:blip r:embed="rId9"/>
          <a:stretch>
            <a:fillRect/>
          </a:stretch>
        </p:blipFill>
        <p:spPr>
          <a:xfrm>
            <a:off x="6022341" y="3589751"/>
            <a:ext cx="2705100" cy="1685925"/>
          </a:xfrm>
          <a:prstGeom prst="rect">
            <a:avLst/>
          </a:prstGeom>
        </p:spPr>
      </p:pic>
    </p:spTree>
    <p:extLst>
      <p:ext uri="{BB962C8B-B14F-4D97-AF65-F5344CB8AC3E}">
        <p14:creationId xmlns:p14="http://schemas.microsoft.com/office/powerpoint/2010/main" val="2971867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Fitting In With Peers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Physical status in relation to peers also explains differences in adjustment between early and later maturers</a:t>
            </a:r>
          </a:p>
          <a:p>
            <a:pPr lvl="1"/>
            <a:r>
              <a:rPr lang="en-US" dirty="0" smtClean="0"/>
              <a:t>Early-maturing girls and late-maturing boys have difficulty because they fall at the extremes of physical development and feel “out of place” when with their </a:t>
            </a:r>
            <a:r>
              <a:rPr lang="en-US" dirty="0" err="1" smtClean="0"/>
              <a:t>agemates</a:t>
            </a:r>
            <a:endParaRPr lang="en-US" dirty="0" smtClean="0"/>
          </a:p>
          <a:p>
            <a:pPr lvl="1"/>
            <a:endParaRPr lang="en-US" dirty="0" smtClean="0"/>
          </a:p>
          <a:p>
            <a:r>
              <a:rPr lang="en-US" dirty="0" smtClean="0"/>
              <a:t>Not surprisingly, adolescents feel most comfortable with peers who</a:t>
            </a:r>
            <a:r>
              <a:rPr lang="en-US" b="1" dirty="0" smtClean="0"/>
              <a:t> match their own level of biological maturity </a:t>
            </a:r>
          </a:p>
          <a:p>
            <a:endParaRPr lang="en-US" dirty="0" smtClean="0"/>
          </a:p>
          <a:p>
            <a:r>
              <a:rPr lang="en-US" dirty="0" smtClean="0"/>
              <a:t>Because few agemates of the same pubertal status are available, early-maturing adolescents of both sexes seek out older companions</a:t>
            </a:r>
          </a:p>
          <a:p>
            <a:pPr lvl="1"/>
            <a:r>
              <a:rPr lang="en-US" dirty="0" smtClean="0"/>
              <a:t>They are often encouraged by older friends to participate in activities they are not ready to handle emotionally (sexual activity, drug and alcohol use, and minor delinquent acts)</a:t>
            </a:r>
          </a:p>
          <a:p>
            <a:pPr lvl="1"/>
            <a:r>
              <a:rPr lang="en-US" dirty="0" smtClean="0"/>
              <a:t>Perhaps as a result, early maturers of both sexes report feeling emotionally stressed and show declines in academic performance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Fitting In With Peers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the same time, context greatly increases the likelihood that early pubertal timing will lead to negative outcomes</a:t>
            </a:r>
          </a:p>
          <a:p>
            <a:r>
              <a:rPr lang="en-US" dirty="0" smtClean="0"/>
              <a:t>In economically disadvantaged neighborhoods</a:t>
            </a:r>
          </a:p>
          <a:p>
            <a:pPr lvl="1"/>
            <a:r>
              <a:rPr lang="en-US" dirty="0" smtClean="0"/>
              <a:t>Early maturers are especially vulnerable to establishing ties with deviant peers, which increases their defiant, hostile behavior</a:t>
            </a:r>
          </a:p>
          <a:p>
            <a:pPr lvl="1"/>
            <a:r>
              <a:rPr lang="en-US" dirty="0" smtClean="0"/>
              <a:t>Families in such neighborhoods tend to be exposed to chronic, severe stressors and to have few social supports</a:t>
            </a:r>
          </a:p>
          <a:p>
            <a:pPr lvl="2"/>
            <a:r>
              <a:rPr lang="en-US" dirty="0" smtClean="0"/>
              <a:t>Thus, early maturers are also more likely to experience harsh, inconsistent parenting, which predicts both deviant peer associations and antisocial behavior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Consequences</a:t>
            </a:r>
            <a:endParaRPr lang="en-US" dirty="0"/>
          </a:p>
        </p:txBody>
      </p:sp>
      <p:sp>
        <p:nvSpPr>
          <p:cNvPr id="3" name="Content Placeholder 2"/>
          <p:cNvSpPr>
            <a:spLocks noGrp="1"/>
          </p:cNvSpPr>
          <p:nvPr>
            <p:ph idx="1"/>
          </p:nvPr>
        </p:nvSpPr>
        <p:spPr>
          <a:xfrm>
            <a:off x="457200" y="1524000"/>
            <a:ext cx="8229600" cy="4930808"/>
          </a:xfrm>
        </p:spPr>
        <p:txBody>
          <a:bodyPr>
            <a:normAutofit fontScale="62500" lnSpcReduction="20000"/>
          </a:bodyPr>
          <a:lstStyle/>
          <a:p>
            <a:r>
              <a:rPr lang="en-US" dirty="0" smtClean="0"/>
              <a:t>Early-maturing girls, especially, are prone to lasting difficulties</a:t>
            </a:r>
          </a:p>
          <a:p>
            <a:pPr lvl="1"/>
            <a:r>
              <a:rPr lang="en-US" dirty="0" smtClean="0"/>
              <a:t>In one study, depression in early-maturing boys subsided by age 13 but tended to persist in early-maturing girls</a:t>
            </a:r>
          </a:p>
          <a:p>
            <a:pPr lvl="1"/>
            <a:r>
              <a:rPr lang="en-US" dirty="0" smtClean="0"/>
              <a:t>In another study, young people were followed from ages 14-24</a:t>
            </a:r>
          </a:p>
          <a:p>
            <a:pPr lvl="2"/>
            <a:r>
              <a:rPr lang="en-US" dirty="0" smtClean="0"/>
              <a:t>Early-maturing boys again showed good adjustment</a:t>
            </a:r>
          </a:p>
          <a:p>
            <a:pPr lvl="2"/>
            <a:r>
              <a:rPr lang="en-US" dirty="0" smtClean="0"/>
              <a:t>But, early-maturing girls reported poorer quality relationships with family and friends, smaller social networks, and lower life satisfaction into early adulthood than girls who matured on time</a:t>
            </a:r>
          </a:p>
          <a:p>
            <a:pPr lvl="2"/>
            <a:endParaRPr lang="en-US" dirty="0" smtClean="0"/>
          </a:p>
          <a:p>
            <a:r>
              <a:rPr lang="en-US" dirty="0" smtClean="0"/>
              <a:t>Childhood family conflict and harsh parenting are linked to earlier pubertal timing, more so for girls than boys</a:t>
            </a:r>
          </a:p>
          <a:p>
            <a:pPr lvl="1"/>
            <a:r>
              <a:rPr lang="en-US" dirty="0" smtClean="0"/>
              <a:t>Perhaps many early maturing girls enter adolescence with emotional and social difficulties already</a:t>
            </a:r>
          </a:p>
          <a:p>
            <a:pPr lvl="1"/>
            <a:r>
              <a:rPr lang="en-US" dirty="0" smtClean="0"/>
              <a:t>As the stresses of puberty interfere with school performance and lead to unfavorable peer pressures, poor adjustment extends and deepens</a:t>
            </a:r>
          </a:p>
          <a:p>
            <a:pPr lvl="1"/>
            <a:endParaRPr lang="en-US" dirty="0" smtClean="0"/>
          </a:p>
          <a:p>
            <a:r>
              <a:rPr lang="en-US" dirty="0" smtClean="0"/>
              <a:t>Clearly, interventions that target at-risk early-maturing youths are needed</a:t>
            </a:r>
          </a:p>
          <a:p>
            <a:pPr lvl="1"/>
            <a:r>
              <a:rPr lang="en-US" dirty="0" smtClean="0"/>
              <a:t>These include educating parents and teachers and providing adolescents with counseling and social supports so they will be better prepared to handle the emotional and social challenges of the transition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Issues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arrival of puberty brings new health issues related to the young person’s efforts to meet physical and psychological needs</a:t>
            </a:r>
          </a:p>
          <a:p>
            <a:r>
              <a:rPr lang="en-US" dirty="0" smtClean="0"/>
              <a:t>As adolescents attain greater autonomy, their personal decision making becomes important, in health as well as other areas</a:t>
            </a:r>
          </a:p>
          <a:p>
            <a:r>
              <a:rPr lang="en-US" b="1" dirty="0" smtClean="0"/>
              <a:t>None</a:t>
            </a:r>
            <a:r>
              <a:rPr lang="en-US" dirty="0" smtClean="0"/>
              <a:t> of the health concerns we’re about to talk about can be traced to a </a:t>
            </a:r>
            <a:r>
              <a:rPr lang="en-US" b="1" dirty="0" smtClean="0"/>
              <a:t>single cause</a:t>
            </a:r>
          </a:p>
          <a:p>
            <a:pPr lvl="1"/>
            <a:r>
              <a:rPr lang="en-US" dirty="0" smtClean="0"/>
              <a:t>Rather, biological, psychological, family, peer, and cultural factors jointly contribute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Needs </a:t>
            </a:r>
            <a:endParaRPr lang="en-US" dirty="0"/>
          </a:p>
        </p:txBody>
      </p:sp>
      <p:sp>
        <p:nvSpPr>
          <p:cNvPr id="3" name="Content Placeholder 2"/>
          <p:cNvSpPr>
            <a:spLocks noGrp="1"/>
          </p:cNvSpPr>
          <p:nvPr>
            <p:ph idx="1"/>
          </p:nvPr>
        </p:nvSpPr>
        <p:spPr>
          <a:xfrm>
            <a:off x="457200" y="1600200"/>
            <a:ext cx="8229600" cy="4854608"/>
          </a:xfrm>
        </p:spPr>
        <p:txBody>
          <a:bodyPr>
            <a:normAutofit fontScale="62500" lnSpcReduction="20000"/>
          </a:bodyPr>
          <a:lstStyle/>
          <a:p>
            <a:r>
              <a:rPr lang="en-US" dirty="0" smtClean="0"/>
              <a:t>Rapid body growth leads to a dramatic rise in food intake</a:t>
            </a:r>
          </a:p>
          <a:p>
            <a:endParaRPr lang="en-US" dirty="0" smtClean="0"/>
          </a:p>
          <a:p>
            <a:r>
              <a:rPr lang="en-US" dirty="0" smtClean="0"/>
              <a:t>During the growth spurt, boys require about 2,700 calories a day and much more protein than they did earlier</a:t>
            </a:r>
          </a:p>
          <a:p>
            <a:pPr lvl="1"/>
            <a:r>
              <a:rPr lang="en-US" dirty="0" smtClean="0"/>
              <a:t>Girls require about 2,200 calories but somewhat less protein than boys because of their smaller size and muscle mass</a:t>
            </a:r>
          </a:p>
          <a:p>
            <a:pPr lvl="1"/>
            <a:endParaRPr lang="en-US" dirty="0" smtClean="0"/>
          </a:p>
          <a:p>
            <a:r>
              <a:rPr lang="en-US" dirty="0" smtClean="0"/>
              <a:t>Increase in nutritional requirements comes at a time when diets of many young people are the poorest </a:t>
            </a:r>
          </a:p>
          <a:p>
            <a:pPr lvl="1"/>
            <a:r>
              <a:rPr lang="en-US" dirty="0" smtClean="0"/>
              <a:t>Of all age groups, adolescents are the most likely to skip breakfast (which is related to obesity), eat on the run, and consume empty calories rather than nutrient rich fruits and vegetables </a:t>
            </a:r>
          </a:p>
          <a:p>
            <a:pPr lvl="1"/>
            <a:r>
              <a:rPr lang="en-US" dirty="0" smtClean="0"/>
              <a:t>Fast-food restaurants, where teenagers often gather, have begun to offer some healthy choices, but adolescents need guidance in choosing these alternatives </a:t>
            </a:r>
          </a:p>
          <a:p>
            <a:pPr lvl="1"/>
            <a:r>
              <a:rPr lang="en-US" dirty="0" smtClean="0"/>
              <a:t>Eating fast food and school purchases from snack bars and vending machines is strongly associated with consuming high-fat foods and soft drinks</a:t>
            </a:r>
          </a:p>
          <a:p>
            <a:pPr lvl="2"/>
            <a:r>
              <a:rPr lang="en-US" dirty="0" smtClean="0"/>
              <a:t>Indicating that teenagers often make unhealthy food choices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Needs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a:t>
            </a:r>
            <a:r>
              <a:rPr lang="en-US" b="1" dirty="0" smtClean="0"/>
              <a:t>most common</a:t>
            </a:r>
            <a:r>
              <a:rPr lang="en-US" dirty="0" smtClean="0"/>
              <a:t> nutritional problem of adolescence is </a:t>
            </a:r>
            <a:r>
              <a:rPr lang="en-US" b="1" dirty="0" smtClean="0"/>
              <a:t>iron deficiency</a:t>
            </a:r>
          </a:p>
          <a:p>
            <a:pPr lvl="1"/>
            <a:r>
              <a:rPr lang="en-US" dirty="0" smtClean="0"/>
              <a:t>Iron requirements increase to a maximum during the growth spurt and remain high for girls because of iron loss during menstruation </a:t>
            </a:r>
          </a:p>
          <a:p>
            <a:pPr lvl="1"/>
            <a:r>
              <a:rPr lang="en-US" dirty="0" smtClean="0"/>
              <a:t>A tired, irritable teenager may be suffering from anemia rather than unhappiness and should have a medical checkup</a:t>
            </a:r>
          </a:p>
          <a:p>
            <a:pPr lvl="1"/>
            <a:endParaRPr lang="en-US" dirty="0" smtClean="0"/>
          </a:p>
          <a:p>
            <a:r>
              <a:rPr lang="en-US" dirty="0" smtClean="0"/>
              <a:t>Most teenagers get too little calcium, and are also deficient in riboflavin (vitamin B2), and magnesium</a:t>
            </a:r>
          </a:p>
          <a:p>
            <a:pPr lvl="1"/>
            <a:r>
              <a:rPr lang="en-US" dirty="0" smtClean="0"/>
              <a:t>Which support metabolism</a:t>
            </a:r>
          </a:p>
          <a:p>
            <a:pPr lvl="1"/>
            <a:endParaRPr lang="en-US" dirty="0" smtClean="0"/>
          </a:p>
          <a:p>
            <a:r>
              <a:rPr lang="en-US" dirty="0" smtClean="0"/>
              <a:t>Frequency of family meals is strongly associated with greater intake of fruits, vegetables, grains, and calcium-rich foods and reduced soft drink consumption by teenagers </a:t>
            </a:r>
          </a:p>
          <a:p>
            <a:pPr lvl="1"/>
            <a:r>
              <a:rPr lang="en-US" dirty="0" smtClean="0"/>
              <a:t>But compared to families with younger children, those with adolescents eat fewer meals together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Needs</a:t>
            </a:r>
            <a:endParaRPr lang="en-US" dirty="0"/>
          </a:p>
        </p:txBody>
      </p:sp>
      <p:sp>
        <p:nvSpPr>
          <p:cNvPr id="3" name="Content Placeholder 2"/>
          <p:cNvSpPr>
            <a:spLocks noGrp="1"/>
          </p:cNvSpPr>
          <p:nvPr>
            <p:ph idx="1"/>
          </p:nvPr>
        </p:nvSpPr>
        <p:spPr/>
        <p:txBody>
          <a:bodyPr/>
          <a:lstStyle/>
          <a:p>
            <a:r>
              <a:rPr lang="en-US" dirty="0" smtClean="0"/>
              <a:t>Adolescents, especially girls concerned about their weight, tend to be attracted to fad diets </a:t>
            </a:r>
          </a:p>
          <a:p>
            <a:r>
              <a:rPr lang="en-US" dirty="0" smtClean="0"/>
              <a:t>Unfortunately, most are too limited in nutrients and calories to be healthy for fast-growing, active teenagers</a:t>
            </a:r>
          </a:p>
          <a:p>
            <a:r>
              <a:rPr lang="en-US" dirty="0" smtClean="0"/>
              <a:t>Parents should encourage young people to consult a doctor or dietitian before trying any special diet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Disorders</a:t>
            </a:r>
            <a:endParaRPr lang="en-US" dirty="0"/>
          </a:p>
        </p:txBody>
      </p:sp>
      <p:sp>
        <p:nvSpPr>
          <p:cNvPr id="3" name="Content Placeholder 2"/>
          <p:cNvSpPr>
            <a:spLocks noGrp="1"/>
          </p:cNvSpPr>
          <p:nvPr>
            <p:ph idx="1"/>
          </p:nvPr>
        </p:nvSpPr>
        <p:spPr/>
        <p:txBody>
          <a:bodyPr/>
          <a:lstStyle/>
          <a:p>
            <a:r>
              <a:rPr lang="en-US" dirty="0" smtClean="0"/>
              <a:t>Girls who reach puberty early, who are very dissatisfied with their body image, and who grow up in homes where concern with weight and thinness is high are at risk for serious eating problems</a:t>
            </a:r>
          </a:p>
          <a:p>
            <a:r>
              <a:rPr lang="en-US" b="1" dirty="0" smtClean="0"/>
              <a:t>Severe dieting </a:t>
            </a:r>
            <a:r>
              <a:rPr lang="en-US" dirty="0" smtClean="0"/>
              <a:t>is the strongest predictor of the onset of an eating disorder</a:t>
            </a:r>
          </a:p>
          <a:p>
            <a:r>
              <a:rPr lang="en-US" dirty="0" smtClean="0"/>
              <a:t>The two most serious are anorexia nervosa and bulimia nervosa </a:t>
            </a:r>
            <a:endParaRPr lang="en-US" dirty="0"/>
          </a:p>
        </p:txBody>
      </p:sp>
      <p:pic>
        <p:nvPicPr>
          <p:cNvPr id="3074" name="Picture 2" descr="http://t2.gstatic.com/images?q=tbn:ANd9GcTUYzXlY6br67cAoSZmLEQ8cey3hHjveum4btZtNX5HNdXthlvBuw"/>
          <p:cNvPicPr>
            <a:picLocks noChangeAspect="1" noChangeArrowheads="1"/>
          </p:cNvPicPr>
          <p:nvPr/>
        </p:nvPicPr>
        <p:blipFill>
          <a:blip r:embed="rId2" cstate="print"/>
          <a:srcRect/>
          <a:stretch>
            <a:fillRect/>
          </a:stretch>
        </p:blipFill>
        <p:spPr bwMode="auto">
          <a:xfrm>
            <a:off x="6629400" y="152400"/>
            <a:ext cx="1685925" cy="168592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0487"/>
            <a:ext cx="8229600" cy="1399032"/>
          </a:xfrm>
        </p:spPr>
        <p:txBody>
          <a:bodyPr/>
          <a:lstStyle/>
          <a:p>
            <a:r>
              <a:rPr lang="en-US" dirty="0" smtClean="0"/>
              <a:t>Anorexia Nervosa</a:t>
            </a:r>
            <a:endParaRPr lang="en-US" dirty="0"/>
          </a:p>
        </p:txBody>
      </p:sp>
      <p:sp>
        <p:nvSpPr>
          <p:cNvPr id="3" name="Content Placeholder 2"/>
          <p:cNvSpPr>
            <a:spLocks noGrp="1"/>
          </p:cNvSpPr>
          <p:nvPr>
            <p:ph idx="1"/>
          </p:nvPr>
        </p:nvSpPr>
        <p:spPr>
          <a:xfrm>
            <a:off x="381000" y="1905000"/>
            <a:ext cx="8534400" cy="4648200"/>
          </a:xfrm>
        </p:spPr>
        <p:txBody>
          <a:bodyPr>
            <a:normAutofit fontScale="55000" lnSpcReduction="20000"/>
          </a:bodyPr>
          <a:lstStyle/>
          <a:p>
            <a:r>
              <a:rPr lang="en-US" b="1" dirty="0" smtClean="0"/>
              <a:t>Anorexia nervosa </a:t>
            </a:r>
            <a:r>
              <a:rPr lang="en-US" dirty="0" smtClean="0"/>
              <a:t>– tragic eating disturbance in which young people starve themselves because of a compulsive fear of getting fat</a:t>
            </a:r>
          </a:p>
          <a:p>
            <a:endParaRPr lang="en-US" dirty="0" smtClean="0"/>
          </a:p>
          <a:p>
            <a:r>
              <a:rPr lang="en-US" dirty="0" smtClean="0"/>
              <a:t>About 1% of North American and Western European teenage girls are affected</a:t>
            </a:r>
          </a:p>
          <a:p>
            <a:pPr lvl="1"/>
            <a:r>
              <a:rPr lang="en-US" dirty="0" smtClean="0"/>
              <a:t>3</a:t>
            </a:r>
            <a:r>
              <a:rPr lang="en-US" baseline="30000" dirty="0" smtClean="0"/>
              <a:t>rd</a:t>
            </a:r>
            <a:r>
              <a:rPr lang="en-US" dirty="0" smtClean="0"/>
              <a:t> most common chronic illness in adolescents </a:t>
            </a:r>
          </a:p>
          <a:p>
            <a:endParaRPr lang="en-US" dirty="0" smtClean="0"/>
          </a:p>
          <a:p>
            <a:r>
              <a:rPr lang="en-US" dirty="0" smtClean="0"/>
              <a:t>During the past half century, cultural admiration of female thinness has fueled a sharp increase in cases </a:t>
            </a:r>
          </a:p>
          <a:p>
            <a:endParaRPr lang="en-US" dirty="0" smtClean="0"/>
          </a:p>
          <a:p>
            <a:r>
              <a:rPr lang="en-US" dirty="0" smtClean="0"/>
              <a:t>Anorexia is equally common in all SES groups</a:t>
            </a:r>
          </a:p>
          <a:p>
            <a:pPr lvl="1"/>
            <a:r>
              <a:rPr lang="en-US" dirty="0" smtClean="0"/>
              <a:t>But Asian-American, Caucasian-American, and Hispanic girls are at greater risk than African-American girls, who tent to be more satisfied with their size and shape </a:t>
            </a:r>
          </a:p>
          <a:p>
            <a:pPr lvl="1"/>
            <a:endParaRPr lang="en-US" dirty="0" smtClean="0"/>
          </a:p>
          <a:p>
            <a:r>
              <a:rPr lang="en-US" dirty="0" smtClean="0"/>
              <a:t>Boys account for about 5-10% of cases of anorexia</a:t>
            </a:r>
          </a:p>
          <a:p>
            <a:pPr lvl="1"/>
            <a:r>
              <a:rPr lang="en-US" dirty="0" smtClean="0"/>
              <a:t>About half of these are homosexual or bisexual young people who are uncomfortable with a strong, muscular appearance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340" y="197644"/>
            <a:ext cx="119879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6624130" y="147478"/>
            <a:ext cx="1131627" cy="1700532"/>
          </a:xfrm>
          <a:prstGeom prst="rect">
            <a:avLst/>
          </a:prstGeom>
        </p:spPr>
      </p:pic>
      <p:pic>
        <p:nvPicPr>
          <p:cNvPr id="5" name="Picture 4"/>
          <p:cNvPicPr>
            <a:picLocks noChangeAspect="1"/>
          </p:cNvPicPr>
          <p:nvPr/>
        </p:nvPicPr>
        <p:blipFill>
          <a:blip r:embed="rId4"/>
          <a:stretch>
            <a:fillRect/>
          </a:stretch>
        </p:blipFill>
        <p:spPr>
          <a:xfrm>
            <a:off x="7755757" y="104775"/>
            <a:ext cx="1303802" cy="17859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lstStyle/>
          <a:p>
            <a:r>
              <a:rPr lang="en-US" dirty="0" smtClean="0"/>
              <a:t>Reactions to Pubertal Changes: Girls</a:t>
            </a:r>
            <a:endParaRPr lang="en-US" dirty="0"/>
          </a:p>
        </p:txBody>
      </p:sp>
      <p:sp>
        <p:nvSpPr>
          <p:cNvPr id="3" name="Content Placeholder 2"/>
          <p:cNvSpPr>
            <a:spLocks noGrp="1"/>
          </p:cNvSpPr>
          <p:nvPr>
            <p:ph idx="1"/>
          </p:nvPr>
        </p:nvSpPr>
        <p:spPr>
          <a:xfrm>
            <a:off x="304800" y="1600200"/>
            <a:ext cx="8610600" cy="4854608"/>
          </a:xfrm>
        </p:spPr>
        <p:txBody>
          <a:bodyPr>
            <a:normAutofit fontScale="62500" lnSpcReduction="20000"/>
          </a:bodyPr>
          <a:lstStyle/>
          <a:p>
            <a:r>
              <a:rPr lang="en-US" dirty="0" smtClean="0"/>
              <a:t>Menarche (the first menstruation) typically occurs around age 12 ½ for North American girls </a:t>
            </a:r>
          </a:p>
          <a:p>
            <a:r>
              <a:rPr lang="en-US" dirty="0" smtClean="0"/>
              <a:t>Today, girls commonly react with “surprise,” undoubtedly due to the sudden onset of the event </a:t>
            </a:r>
          </a:p>
          <a:p>
            <a:pPr lvl="1"/>
            <a:r>
              <a:rPr lang="en-US" dirty="0" smtClean="0"/>
              <a:t>A mixture of positive and negative emotions are typically reported</a:t>
            </a:r>
          </a:p>
          <a:p>
            <a:r>
              <a:rPr lang="en-US" dirty="0" smtClean="0"/>
              <a:t>Yet, wide individual differences exist that depend on prior knowledge and support from family members, which in turn are influenced by cultural attitudes toward puberty and sexuality </a:t>
            </a:r>
          </a:p>
          <a:p>
            <a:pPr lvl="1"/>
            <a:r>
              <a:rPr lang="en-US" dirty="0" smtClean="0"/>
              <a:t>For girls who have no advance information, menarche can be shocking and disturbing</a:t>
            </a:r>
          </a:p>
          <a:p>
            <a:pPr lvl="2"/>
            <a:r>
              <a:rPr lang="en-US" dirty="0" smtClean="0"/>
              <a:t>In the 1950s, up to 50% of girls received no prior warning, and of those who did, many were given “grin-and-bear-it” messages </a:t>
            </a:r>
          </a:p>
          <a:p>
            <a:pPr lvl="1"/>
            <a:r>
              <a:rPr lang="en-US" dirty="0" smtClean="0"/>
              <a:t>Today, few girls are uninformed</a:t>
            </a:r>
          </a:p>
          <a:p>
            <a:pPr lvl="2"/>
            <a:r>
              <a:rPr lang="en-US" dirty="0" smtClean="0"/>
              <a:t>Probably because of parents’ greater willingness to discuss sexual matters and the spread of health education classes </a:t>
            </a:r>
          </a:p>
          <a:p>
            <a:pPr lvl="2"/>
            <a:r>
              <a:rPr lang="en-US" dirty="0" smtClean="0"/>
              <a:t>Almost all girls get some information from their mothers</a:t>
            </a:r>
          </a:p>
          <a:p>
            <a:pPr lvl="2"/>
            <a:r>
              <a:rPr lang="en-US" dirty="0" smtClean="0"/>
              <a:t>Some evidence suggests that compared with Caucasian-American families, African-American families may better prepare girls for menarche, leading African-American girls tend to react more favorably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Anorexia Nervosa</a:t>
            </a:r>
          </a:p>
        </p:txBody>
      </p:sp>
      <p:sp>
        <p:nvSpPr>
          <p:cNvPr id="3" name="Content Placeholder 2"/>
          <p:cNvSpPr>
            <a:spLocks noGrp="1"/>
          </p:cNvSpPr>
          <p:nvPr>
            <p:ph idx="1"/>
          </p:nvPr>
        </p:nvSpPr>
        <p:spPr/>
        <p:txBody>
          <a:bodyPr>
            <a:normAutofit fontScale="70000" lnSpcReduction="20000"/>
          </a:bodyPr>
          <a:lstStyle/>
          <a:p>
            <a:r>
              <a:rPr lang="en-US" dirty="0" smtClean="0"/>
              <a:t>Sad Facts…</a:t>
            </a:r>
          </a:p>
          <a:p>
            <a:pPr lvl="1"/>
            <a:r>
              <a:rPr lang="en-US" dirty="0"/>
              <a:t>Almost 50% of people with eating disorders meet the criteria for </a:t>
            </a:r>
            <a:r>
              <a:rPr lang="en-US" dirty="0" smtClean="0"/>
              <a:t>depression</a:t>
            </a:r>
          </a:p>
          <a:p>
            <a:pPr lvl="1"/>
            <a:r>
              <a:rPr lang="en-US" dirty="0"/>
              <a:t>Only 1 in 10 men and women with eating disorders receive </a:t>
            </a:r>
            <a:r>
              <a:rPr lang="en-US" dirty="0" smtClean="0"/>
              <a:t>treatment</a:t>
            </a:r>
          </a:p>
          <a:p>
            <a:pPr lvl="1"/>
            <a:r>
              <a:rPr lang="en-US" dirty="0"/>
              <a:t>91% of women surveyed on a college campus had attempted to control their weight through dieting. 22% dieted “often” or “always</a:t>
            </a:r>
            <a:r>
              <a:rPr lang="en-US" dirty="0" smtClean="0"/>
              <a:t>.”</a:t>
            </a:r>
          </a:p>
          <a:p>
            <a:pPr lvl="1"/>
            <a:r>
              <a:rPr lang="en-US" dirty="0"/>
              <a:t>95% of those who have eating disorders are between the ages of 12 and </a:t>
            </a:r>
            <a:r>
              <a:rPr lang="en-US" dirty="0" smtClean="0"/>
              <a:t>25</a:t>
            </a:r>
          </a:p>
          <a:p>
            <a:pPr lvl="1"/>
            <a:r>
              <a:rPr lang="en-US" dirty="0"/>
              <a:t>In a survey of 185 female students on a college campus, 58% felt pressure to be a certain weight, and of the 83% that dieted for weight loss, 44% were of normal </a:t>
            </a:r>
            <a:r>
              <a:rPr lang="en-US" dirty="0" smtClean="0"/>
              <a:t>weight.</a:t>
            </a:r>
          </a:p>
          <a:p>
            <a:pPr lvl="1"/>
            <a:r>
              <a:rPr lang="en-US" dirty="0"/>
              <a:t>47% of girls in 5th-12th grade reported wanting to lose weight because of magazine </a:t>
            </a:r>
            <a:r>
              <a:rPr lang="en-US" dirty="0" smtClean="0"/>
              <a:t>pictures</a:t>
            </a:r>
          </a:p>
          <a:p>
            <a:pPr lvl="1"/>
            <a:r>
              <a:rPr lang="en-US" dirty="0"/>
              <a:t>42% of 1st-3rd grade girls want to be thinner </a:t>
            </a:r>
            <a:endParaRPr lang="en-US" dirty="0" smtClean="0"/>
          </a:p>
          <a:p>
            <a:pPr lvl="1"/>
            <a:r>
              <a:rPr lang="en-US" dirty="0"/>
              <a:t>81% of 10 year olds are afraid of being fat</a:t>
            </a:r>
          </a:p>
        </p:txBody>
      </p:sp>
    </p:spTree>
    <p:extLst>
      <p:ext uri="{BB962C8B-B14F-4D97-AF65-F5344CB8AC3E}">
        <p14:creationId xmlns:p14="http://schemas.microsoft.com/office/powerpoint/2010/main" val="4168371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lstStyle/>
          <a:p>
            <a:r>
              <a:rPr lang="en-US" dirty="0" smtClean="0"/>
              <a:t>Anorexia</a:t>
            </a:r>
            <a:br>
              <a:rPr lang="en-US" dirty="0" smtClean="0"/>
            </a:br>
            <a:r>
              <a:rPr lang="en-US" dirty="0" smtClean="0"/>
              <a:t>Nervosa</a:t>
            </a:r>
            <a:endParaRPr lang="en-US" dirty="0"/>
          </a:p>
        </p:txBody>
      </p:sp>
      <p:sp>
        <p:nvSpPr>
          <p:cNvPr id="3" name="Content Placeholder 2"/>
          <p:cNvSpPr>
            <a:spLocks noGrp="1"/>
          </p:cNvSpPr>
          <p:nvPr>
            <p:ph idx="1"/>
          </p:nvPr>
        </p:nvSpPr>
        <p:spPr>
          <a:xfrm>
            <a:off x="304800" y="2129547"/>
            <a:ext cx="8229600" cy="4397408"/>
          </a:xfrm>
        </p:spPr>
        <p:txBody>
          <a:bodyPr>
            <a:normAutofit fontScale="77500" lnSpcReduction="20000"/>
          </a:bodyPr>
          <a:lstStyle/>
          <a:p>
            <a:r>
              <a:rPr lang="en-US" dirty="0" smtClean="0"/>
              <a:t>Anorexics have an extremely distorted body image</a:t>
            </a:r>
          </a:p>
          <a:p>
            <a:pPr lvl="1"/>
            <a:r>
              <a:rPr lang="en-US" dirty="0" smtClean="0"/>
              <a:t>Even after they become severely underweight, they see themselves as too heavy</a:t>
            </a:r>
          </a:p>
          <a:p>
            <a:pPr lvl="1"/>
            <a:endParaRPr lang="en-US" dirty="0" smtClean="0"/>
          </a:p>
          <a:p>
            <a:r>
              <a:rPr lang="en-US" dirty="0" smtClean="0"/>
              <a:t>Most go on self-imposed diets so strict that they struggle to avoid eating in response to hunger</a:t>
            </a:r>
          </a:p>
          <a:p>
            <a:endParaRPr lang="en-US" dirty="0" smtClean="0"/>
          </a:p>
          <a:p>
            <a:r>
              <a:rPr lang="en-US" dirty="0" smtClean="0"/>
              <a:t>To enhance weight loss, they exercise strenuously </a:t>
            </a:r>
          </a:p>
          <a:p>
            <a:endParaRPr lang="en-US" dirty="0" smtClean="0"/>
          </a:p>
          <a:p>
            <a:r>
              <a:rPr lang="en-US" dirty="0" smtClean="0"/>
              <a:t>In their attempt to reach “perfect” thinness anorexics lose between 25-50% of their body weight</a:t>
            </a:r>
          </a:p>
          <a:p>
            <a:pPr lvl="1"/>
            <a:r>
              <a:rPr lang="en-US" dirty="0" smtClean="0"/>
              <a:t>Because a normal menstrual cycle requires about 15% body fat, either menstruation does not begin or menstrual periods stop</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2091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en-US" dirty="0" smtClean="0"/>
              <a:t>Anorexia Nervosa</a:t>
            </a:r>
            <a:endParaRPr lang="en-US" dirty="0"/>
          </a:p>
        </p:txBody>
      </p:sp>
      <p:sp>
        <p:nvSpPr>
          <p:cNvPr id="3" name="Content Placeholder 2"/>
          <p:cNvSpPr>
            <a:spLocks noGrp="1"/>
          </p:cNvSpPr>
          <p:nvPr>
            <p:ph idx="1"/>
          </p:nvPr>
        </p:nvSpPr>
        <p:spPr>
          <a:xfrm>
            <a:off x="0" y="1104900"/>
            <a:ext cx="6934200" cy="3276600"/>
          </a:xfrm>
        </p:spPr>
        <p:txBody>
          <a:bodyPr>
            <a:normAutofit fontScale="77500" lnSpcReduction="20000"/>
          </a:bodyPr>
          <a:lstStyle/>
          <a:p>
            <a:r>
              <a:rPr lang="en-US" dirty="0" smtClean="0"/>
              <a:t>Malnutrition causes pale skin, brittle discolored nails, fine dark hairs all over the body, and extreme sensitivity to cold</a:t>
            </a:r>
          </a:p>
          <a:p>
            <a:r>
              <a:rPr lang="en-US" dirty="0" smtClean="0"/>
              <a:t>If it continues, the heart muscle can shrink, the kidneys can fail, and irreversible brain damage and loss of bone mass can occur</a:t>
            </a:r>
          </a:p>
          <a:p>
            <a:r>
              <a:rPr lang="en-US" dirty="0" smtClean="0"/>
              <a:t>About 20% of anorexics die of the disorder, as a result of either physical complications (ex. Heart or organ failure) or suicide </a:t>
            </a:r>
          </a:p>
          <a:p>
            <a:endParaRPr lang="en-US" dirty="0"/>
          </a:p>
        </p:txBody>
      </p:sp>
      <p:pic>
        <p:nvPicPr>
          <p:cNvPr id="4" name="Picture 2" descr="http://t1.gstatic.com/images?q=tbn:ANd9GcQeVzfIK0JimSmxOfXkCc7VZnXRXn8479VR4DmkyYDsCWa2o6NS"/>
          <p:cNvPicPr>
            <a:picLocks noChangeAspect="1" noChangeArrowheads="1"/>
          </p:cNvPicPr>
          <p:nvPr/>
        </p:nvPicPr>
        <p:blipFill>
          <a:blip r:embed="rId2" cstate="print"/>
          <a:srcRect/>
          <a:stretch>
            <a:fillRect/>
          </a:stretch>
        </p:blipFill>
        <p:spPr bwMode="auto">
          <a:xfrm>
            <a:off x="6781800" y="365442"/>
            <a:ext cx="1982902" cy="1478915"/>
          </a:xfrm>
          <a:prstGeom prst="rect">
            <a:avLst/>
          </a:prstGeom>
          <a:noFill/>
        </p:spPr>
      </p:pic>
      <p:pic>
        <p:nvPicPr>
          <p:cNvPr id="43010" name="Picture 2" descr="http://t3.gstatic.com/images?q=tbn:ANd9GcSGYH_w4LglAFue9KcHmLDh1jy0vPWgcsNk80R31dTHzEYI2OAQVQ"/>
          <p:cNvPicPr>
            <a:picLocks noChangeAspect="1" noChangeArrowheads="1"/>
          </p:cNvPicPr>
          <p:nvPr/>
        </p:nvPicPr>
        <p:blipFill>
          <a:blip r:embed="rId3" cstate="print"/>
          <a:srcRect/>
          <a:stretch>
            <a:fillRect/>
          </a:stretch>
        </p:blipFill>
        <p:spPr bwMode="auto">
          <a:xfrm>
            <a:off x="7467600" y="2743200"/>
            <a:ext cx="1501980" cy="2057400"/>
          </a:xfrm>
          <a:prstGeom prst="rect">
            <a:avLst/>
          </a:prstGeom>
          <a:noFill/>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167754"/>
            <a:ext cx="2743200" cy="247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198103"/>
            <a:ext cx="2286000" cy="237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399032"/>
          </a:xfrm>
        </p:spPr>
        <p:txBody>
          <a:bodyPr/>
          <a:lstStyle/>
          <a:p>
            <a:r>
              <a:rPr lang="en-US" dirty="0" smtClean="0"/>
              <a:t>Anorexia Nervosa</a:t>
            </a:r>
            <a:endParaRPr lang="en-US" dirty="0"/>
          </a:p>
        </p:txBody>
      </p:sp>
      <p:sp>
        <p:nvSpPr>
          <p:cNvPr id="3" name="Content Placeholder 2"/>
          <p:cNvSpPr>
            <a:spLocks noGrp="1"/>
          </p:cNvSpPr>
          <p:nvPr>
            <p:ph idx="1"/>
          </p:nvPr>
        </p:nvSpPr>
        <p:spPr>
          <a:xfrm>
            <a:off x="381000" y="2514600"/>
            <a:ext cx="8229600" cy="4142293"/>
          </a:xfrm>
        </p:spPr>
        <p:txBody>
          <a:bodyPr>
            <a:normAutofit fontScale="77500" lnSpcReduction="20000"/>
          </a:bodyPr>
          <a:lstStyle/>
          <a:p>
            <a:r>
              <a:rPr lang="en-US" dirty="0" smtClean="0"/>
              <a:t>Forces within the person, the family, and the larger culture combine to the development of anorexia</a:t>
            </a:r>
          </a:p>
          <a:p>
            <a:r>
              <a:rPr lang="en-US" dirty="0" smtClean="0"/>
              <a:t>Identical twins share the disorder more often than fraternal twins</a:t>
            </a:r>
          </a:p>
          <a:p>
            <a:pPr lvl="1"/>
            <a:r>
              <a:rPr lang="en-US" dirty="0" smtClean="0"/>
              <a:t>Indicating a genetic influence</a:t>
            </a:r>
          </a:p>
          <a:p>
            <a:pPr lvl="1"/>
            <a:r>
              <a:rPr lang="en-US" dirty="0" smtClean="0"/>
              <a:t>Abnormalities in neurotransmitters in the brain, linked to anxiety and impulse control, may make some individuals more susceptible</a:t>
            </a:r>
          </a:p>
          <a:p>
            <a:r>
              <a:rPr lang="en-US" dirty="0" smtClean="0"/>
              <a:t>Many anorexics have extremely high standards for their own behavior and performance, are emotionally inhibited, and avoid intimate ties outside the family</a:t>
            </a:r>
          </a:p>
          <a:p>
            <a:pPr lvl="1"/>
            <a:r>
              <a:rPr lang="en-US" dirty="0" smtClean="0"/>
              <a:t>Consequently, they are often excellent students who are responsible and well-behaved </a:t>
            </a:r>
          </a:p>
          <a:p>
            <a:endParaRPr lang="en-US" dirty="0" smtClean="0"/>
          </a:p>
        </p:txBody>
      </p:sp>
      <p:pic>
        <p:nvPicPr>
          <p:cNvPr id="45060" name="Picture 4" descr="http://t3.gstatic.com/images?q=tbn:ANd9GcQzK2tQchR64eU_cpO96oMGE2wTa0irp2slAPX1qWRs7cJdqCQXUA"/>
          <p:cNvPicPr>
            <a:picLocks noChangeAspect="1" noChangeArrowheads="1"/>
          </p:cNvPicPr>
          <p:nvPr/>
        </p:nvPicPr>
        <p:blipFill>
          <a:blip r:embed="rId2" cstate="print"/>
          <a:srcRect/>
          <a:stretch>
            <a:fillRect/>
          </a:stretch>
        </p:blipFill>
        <p:spPr bwMode="auto">
          <a:xfrm>
            <a:off x="6248400" y="100751"/>
            <a:ext cx="1600200" cy="23104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30" y="-13648"/>
            <a:ext cx="8229600" cy="1399032"/>
          </a:xfrm>
        </p:spPr>
        <p:txBody>
          <a:bodyPr/>
          <a:lstStyle/>
          <a:p>
            <a:r>
              <a:rPr lang="en-US" dirty="0" smtClean="0"/>
              <a:t>Anorexia </a:t>
            </a:r>
            <a:br>
              <a:rPr lang="en-US" dirty="0" smtClean="0"/>
            </a:br>
            <a:r>
              <a:rPr lang="en-US" dirty="0" smtClean="0"/>
              <a:t>Nervosa</a:t>
            </a:r>
            <a:endParaRPr lang="en-US" dirty="0"/>
          </a:p>
        </p:txBody>
      </p:sp>
      <p:sp>
        <p:nvSpPr>
          <p:cNvPr id="3" name="Content Placeholder 2"/>
          <p:cNvSpPr>
            <a:spLocks noGrp="1"/>
          </p:cNvSpPr>
          <p:nvPr>
            <p:ph idx="1"/>
          </p:nvPr>
        </p:nvSpPr>
        <p:spPr>
          <a:xfrm>
            <a:off x="152400" y="2438400"/>
            <a:ext cx="8839200" cy="4702208"/>
          </a:xfrm>
        </p:spPr>
        <p:txBody>
          <a:bodyPr>
            <a:normAutofit fontScale="55000" lnSpcReduction="20000"/>
          </a:bodyPr>
          <a:lstStyle/>
          <a:p>
            <a:r>
              <a:rPr lang="en-US" dirty="0" smtClean="0"/>
              <a:t>Parent-adolescent interactions reveal problems related to adolescent autonomy </a:t>
            </a:r>
          </a:p>
          <a:p>
            <a:pPr lvl="1"/>
            <a:r>
              <a:rPr lang="en-US" dirty="0" smtClean="0"/>
              <a:t>Mothers of anorexic girls have high expectations for physical appearance, achievement, and social acceptance and are overprotective and controlling </a:t>
            </a:r>
          </a:p>
          <a:p>
            <a:pPr lvl="1"/>
            <a:r>
              <a:rPr lang="en-US" dirty="0" smtClean="0"/>
              <a:t>Fathers tend to be emotionally distant </a:t>
            </a:r>
          </a:p>
          <a:p>
            <a:pPr lvl="1"/>
            <a:endParaRPr lang="en-US" dirty="0" smtClean="0"/>
          </a:p>
          <a:p>
            <a:r>
              <a:rPr lang="en-US" dirty="0" smtClean="0"/>
              <a:t>These attributes, may contribute to anorexic girls’ persistent anxiety and fierce pursuit of perfection in achievement, respectable behavior, and thinness</a:t>
            </a:r>
          </a:p>
          <a:p>
            <a:endParaRPr lang="en-US" dirty="0" smtClean="0"/>
          </a:p>
          <a:p>
            <a:r>
              <a:rPr lang="en-US" dirty="0" smtClean="0"/>
              <a:t>Nevertheless, it remains unclear whether maladaptive parent-child relationships precede the disorder, emerge in response to it, or both </a:t>
            </a:r>
          </a:p>
          <a:p>
            <a:endParaRPr lang="en-US" dirty="0" smtClean="0"/>
          </a:p>
          <a:p>
            <a:r>
              <a:rPr lang="en-US" dirty="0" smtClean="0"/>
              <a:t>Because anorexic girls typically </a:t>
            </a:r>
            <a:r>
              <a:rPr lang="en-US" b="1" dirty="0" smtClean="0"/>
              <a:t>deny or minimize </a:t>
            </a:r>
            <a:r>
              <a:rPr lang="en-US" dirty="0" smtClean="0"/>
              <a:t>the seriousness of their disorder, treating it is difficult</a:t>
            </a:r>
          </a:p>
          <a:p>
            <a:pPr lvl="1"/>
            <a:r>
              <a:rPr lang="en-US" dirty="0" smtClean="0"/>
              <a:t>Hospitalization is often necessary to prevent life threatening malnutrition</a:t>
            </a:r>
          </a:p>
          <a:p>
            <a:pPr lvl="1"/>
            <a:r>
              <a:rPr lang="en-US" dirty="0" smtClean="0"/>
              <a:t>The most successful treatment is family therapy and medication to reduce anxiety and neurotransmitter imbalances</a:t>
            </a:r>
          </a:p>
          <a:p>
            <a:pPr lvl="1"/>
            <a:r>
              <a:rPr lang="en-US" dirty="0" smtClean="0"/>
              <a:t>Still only about 50% of anorexics ever fully recover</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8234" y="314380"/>
            <a:ext cx="2529440" cy="169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2971800" y="181139"/>
            <a:ext cx="1407319" cy="1828800"/>
          </a:xfrm>
          <a:prstGeom prst="rect">
            <a:avLst/>
          </a:prstGeom>
        </p:spPr>
      </p:pic>
      <p:pic>
        <p:nvPicPr>
          <p:cNvPr id="5" name="Picture 4"/>
          <p:cNvPicPr>
            <a:picLocks noChangeAspect="1"/>
          </p:cNvPicPr>
          <p:nvPr/>
        </p:nvPicPr>
        <p:blipFill>
          <a:blip r:embed="rId4"/>
          <a:stretch>
            <a:fillRect/>
          </a:stretch>
        </p:blipFill>
        <p:spPr>
          <a:xfrm>
            <a:off x="6640850" y="371530"/>
            <a:ext cx="2387144" cy="163840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Bulimia </a:t>
            </a:r>
            <a:br>
              <a:rPr lang="en-US" dirty="0" smtClean="0"/>
            </a:br>
            <a:r>
              <a:rPr lang="en-US" dirty="0" smtClean="0"/>
              <a:t>Nervosa</a:t>
            </a:r>
            <a:endParaRPr lang="en-US" dirty="0"/>
          </a:p>
        </p:txBody>
      </p:sp>
      <p:sp>
        <p:nvSpPr>
          <p:cNvPr id="3" name="Content Placeholder 2"/>
          <p:cNvSpPr>
            <a:spLocks noGrp="1"/>
          </p:cNvSpPr>
          <p:nvPr>
            <p:ph idx="1"/>
          </p:nvPr>
        </p:nvSpPr>
        <p:spPr>
          <a:xfrm>
            <a:off x="457200" y="2003392"/>
            <a:ext cx="8229600" cy="4626008"/>
          </a:xfrm>
        </p:spPr>
        <p:txBody>
          <a:bodyPr>
            <a:normAutofit fontScale="62500" lnSpcReduction="20000"/>
          </a:bodyPr>
          <a:lstStyle/>
          <a:p>
            <a:r>
              <a:rPr lang="en-US" b="1" dirty="0" smtClean="0"/>
              <a:t>Bulimia nervosa </a:t>
            </a:r>
            <a:r>
              <a:rPr lang="en-US" dirty="0" smtClean="0"/>
              <a:t>– eating disorder in which young people engage in strict dieting and excessive exercise accompanied by binge eating, often followed by deliberate vomiting and purging with laxatives </a:t>
            </a:r>
          </a:p>
          <a:p>
            <a:pPr lvl="1"/>
            <a:r>
              <a:rPr lang="en-US" dirty="0" smtClean="0"/>
              <a:t>Again, effects mainly girls, but homosexual and bisexual boys are also vulnerable </a:t>
            </a:r>
          </a:p>
          <a:p>
            <a:r>
              <a:rPr lang="en-US" dirty="0" smtClean="0"/>
              <a:t>Repetitive vomiting erodes tooth enamel </a:t>
            </a:r>
          </a:p>
          <a:p>
            <a:pPr lvl="1"/>
            <a:r>
              <a:rPr lang="en-US" dirty="0" smtClean="0"/>
              <a:t>In some cases life-threatening damage to the throat and stomach occurs </a:t>
            </a:r>
          </a:p>
          <a:p>
            <a:pPr lvl="1"/>
            <a:endParaRPr lang="en-US" dirty="0" smtClean="0"/>
          </a:p>
          <a:p>
            <a:pPr lvl="1"/>
            <a:endParaRPr lang="en-US" dirty="0" smtClean="0"/>
          </a:p>
          <a:p>
            <a:pPr lvl="1"/>
            <a:endParaRPr lang="en-US" dirty="0" smtClean="0"/>
          </a:p>
          <a:p>
            <a:r>
              <a:rPr lang="en-US" dirty="0" smtClean="0"/>
              <a:t>Bulimia is more common than anorexia</a:t>
            </a:r>
          </a:p>
          <a:p>
            <a:pPr lvl="1"/>
            <a:r>
              <a:rPr lang="en-US" dirty="0" smtClean="0"/>
              <a:t>Affecting 2-4% of teenage girls </a:t>
            </a:r>
          </a:p>
          <a:p>
            <a:r>
              <a:rPr lang="en-US" dirty="0" smtClean="0"/>
              <a:t>Twin studies show that bulimia, like anorexia, is influenced by heredity </a:t>
            </a:r>
          </a:p>
          <a:p>
            <a:r>
              <a:rPr lang="en-US" dirty="0" smtClean="0"/>
              <a:t>Overweight and early menstruation increase the risk for bulimia</a:t>
            </a:r>
            <a:endParaRPr lang="en-US" dirty="0"/>
          </a:p>
        </p:txBody>
      </p:sp>
      <p:pic>
        <p:nvPicPr>
          <p:cNvPr id="47106" name="Picture 2" descr="http://t2.gstatic.com/images?q=tbn:ANd9GcQgBJ197KpBTMkIfFzomckGWhjvplFj3PcsPm71NyVvRCytDr1K0g"/>
          <p:cNvPicPr>
            <a:picLocks noChangeAspect="1" noChangeArrowheads="1"/>
          </p:cNvPicPr>
          <p:nvPr/>
        </p:nvPicPr>
        <p:blipFill>
          <a:blip r:embed="rId2" cstate="print"/>
          <a:srcRect/>
          <a:stretch>
            <a:fillRect/>
          </a:stretch>
        </p:blipFill>
        <p:spPr bwMode="auto">
          <a:xfrm>
            <a:off x="4800600" y="152400"/>
            <a:ext cx="1371600" cy="1735074"/>
          </a:xfrm>
          <a:prstGeom prst="rect">
            <a:avLst/>
          </a:prstGeom>
          <a:noFill/>
        </p:spPr>
      </p:pic>
      <p:pic>
        <p:nvPicPr>
          <p:cNvPr id="47108" name="Picture 4" descr="http://t3.gstatic.com/images?q=tbn:ANd9GcT5B3tl0GXjSX4Z4DDESHWBhRikZRaWRT-LsxLUu2Mo-qeor9ln-Q"/>
          <p:cNvPicPr>
            <a:picLocks noChangeAspect="1" noChangeArrowheads="1"/>
          </p:cNvPicPr>
          <p:nvPr/>
        </p:nvPicPr>
        <p:blipFill>
          <a:blip r:embed="rId3" cstate="print"/>
          <a:srcRect/>
          <a:stretch>
            <a:fillRect/>
          </a:stretch>
        </p:blipFill>
        <p:spPr bwMode="auto">
          <a:xfrm>
            <a:off x="5856111" y="4038600"/>
            <a:ext cx="2144889" cy="1219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Bulimia Nervosa</a:t>
            </a:r>
            <a:endParaRPr lang="en-US" dirty="0"/>
          </a:p>
        </p:txBody>
      </p:sp>
      <p:sp>
        <p:nvSpPr>
          <p:cNvPr id="3" name="Content Placeholder 2"/>
          <p:cNvSpPr>
            <a:spLocks noGrp="1"/>
          </p:cNvSpPr>
          <p:nvPr>
            <p:ph idx="1"/>
          </p:nvPr>
        </p:nvSpPr>
        <p:spPr>
          <a:xfrm>
            <a:off x="228600" y="2133600"/>
            <a:ext cx="8229600" cy="4397408"/>
          </a:xfrm>
        </p:spPr>
        <p:txBody>
          <a:bodyPr>
            <a:normAutofit fontScale="70000" lnSpcReduction="20000"/>
          </a:bodyPr>
          <a:lstStyle/>
          <a:p>
            <a:r>
              <a:rPr lang="en-US" dirty="0" smtClean="0"/>
              <a:t>Some bulimics, like anorexics, are perfectionists</a:t>
            </a:r>
          </a:p>
          <a:p>
            <a:r>
              <a:rPr lang="en-US" dirty="0" smtClean="0"/>
              <a:t>But, most are impulsive, sensation-seeking young people who lack self-control in many areas</a:t>
            </a:r>
          </a:p>
          <a:p>
            <a:pPr lvl="1"/>
            <a:r>
              <a:rPr lang="en-US" dirty="0" smtClean="0"/>
              <a:t>Engaging in petty shoplifting, alcohol abuse, and other risky behaviors is also common</a:t>
            </a:r>
          </a:p>
          <a:p>
            <a:r>
              <a:rPr lang="en-US" dirty="0" smtClean="0"/>
              <a:t>Bulimics may have parents who are disengaged and emotionally unavailable rather than controlling, like anorexics </a:t>
            </a:r>
          </a:p>
          <a:p>
            <a:r>
              <a:rPr lang="en-US" dirty="0" smtClean="0"/>
              <a:t>Unlike anorexics, bulimics usually feel depressed and guilty about their abnormal eating habits and desperately want help</a:t>
            </a:r>
          </a:p>
          <a:p>
            <a:pPr lvl="1"/>
            <a:r>
              <a:rPr lang="en-US" dirty="0" smtClean="0"/>
              <a:t>As a result, bulimia is usually easier to treat than anorexia, through support groups, nutrition education, training in changing eating habits, and anti-anxiety, antidepressant, and appetite-control medication</a:t>
            </a:r>
            <a:endParaRPr lang="en-US" dirty="0"/>
          </a:p>
        </p:txBody>
      </p:sp>
      <p:pic>
        <p:nvPicPr>
          <p:cNvPr id="46082" name="Picture 2" descr="http://t2.gstatic.com/images?q=tbn:ANd9GcSEINR2F1W6iIV8HnI7dGlAbfdO6LCY1-F7tOHbIbDJHMNKMXocVw"/>
          <p:cNvPicPr>
            <a:picLocks noChangeAspect="1" noChangeArrowheads="1"/>
          </p:cNvPicPr>
          <p:nvPr/>
        </p:nvPicPr>
        <p:blipFill>
          <a:blip r:embed="rId2" cstate="print"/>
          <a:srcRect/>
          <a:stretch>
            <a:fillRect/>
          </a:stretch>
        </p:blipFill>
        <p:spPr bwMode="auto">
          <a:xfrm>
            <a:off x="7010400" y="152400"/>
            <a:ext cx="1676400" cy="223808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With the arrival of puberty, hormonal changes, in particular, the production of androgens in both sexes, lead to an increase in sex drive</a:t>
            </a:r>
          </a:p>
          <a:p>
            <a:r>
              <a:rPr lang="en-US" dirty="0" smtClean="0"/>
              <a:t>In response, adolescents become very concerned about managing sexuality in social relationships</a:t>
            </a:r>
          </a:p>
          <a:p>
            <a:r>
              <a:rPr lang="en-US" dirty="0" smtClean="0"/>
              <a:t>New cognitive capacities involving perspective taking and self-reflection affect their efforts to do so</a:t>
            </a:r>
          </a:p>
          <a:p>
            <a:r>
              <a:rPr lang="en-US" dirty="0" smtClean="0"/>
              <a:t>Yet like eating behaviors, adolescent sexuality is heavily influenced by the young person’s social context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The Impact of Culture</a:t>
            </a:r>
            <a:endParaRPr lang="en-US" dirty="0"/>
          </a:p>
        </p:txBody>
      </p:sp>
      <p:sp>
        <p:nvSpPr>
          <p:cNvPr id="3" name="Content Placeholder 2"/>
          <p:cNvSpPr>
            <a:spLocks noGrp="1"/>
          </p:cNvSpPr>
          <p:nvPr>
            <p:ph idx="1"/>
          </p:nvPr>
        </p:nvSpPr>
        <p:spPr>
          <a:xfrm>
            <a:off x="76200" y="1905000"/>
            <a:ext cx="8610600" cy="4549808"/>
          </a:xfrm>
        </p:spPr>
        <p:txBody>
          <a:bodyPr>
            <a:normAutofit fontScale="55000" lnSpcReduction="20000"/>
          </a:bodyPr>
          <a:lstStyle/>
          <a:p>
            <a:r>
              <a:rPr lang="en-US" dirty="0" smtClean="0"/>
              <a:t>Typically, North American parents give children little information about sex, discourage sex play, and rarely talk about sex in their presence</a:t>
            </a:r>
          </a:p>
          <a:p>
            <a:pPr lvl="1"/>
            <a:r>
              <a:rPr lang="en-US" dirty="0" smtClean="0"/>
              <a:t>Only about ½ of adolescents report getting information from parents about intercourse, pregnancy prevention, and sexually transmitted disease</a:t>
            </a:r>
          </a:p>
          <a:p>
            <a:pPr lvl="1"/>
            <a:r>
              <a:rPr lang="en-US" dirty="0" smtClean="0"/>
              <a:t>  </a:t>
            </a:r>
          </a:p>
          <a:p>
            <a:r>
              <a:rPr lang="en-US" dirty="0" smtClean="0"/>
              <a:t>If adolescents do not get information about sex from their parents, they generally turn to other sources, such as friends, books, TV, and the internet</a:t>
            </a:r>
          </a:p>
          <a:p>
            <a:pPr lvl="1"/>
            <a:r>
              <a:rPr lang="en-US" dirty="0" smtClean="0"/>
              <a:t>80% of prime-time TV shows contain sexual content, most of which depict partners as spontaneous and passionate, taking no steps to avoid pregnancy or STDs, and experiencing no negative consequences </a:t>
            </a:r>
          </a:p>
          <a:p>
            <a:pPr lvl="1"/>
            <a:endParaRPr lang="en-US" dirty="0" smtClean="0"/>
          </a:p>
          <a:p>
            <a:r>
              <a:rPr lang="en-US" dirty="0" smtClean="0"/>
              <a:t>One survey showed that 42% of U.S. 10-17 year old web users said they had viewed online pornography in the past 12 months</a:t>
            </a:r>
          </a:p>
          <a:p>
            <a:pPr lvl="1"/>
            <a:r>
              <a:rPr lang="en-US" dirty="0" smtClean="0"/>
              <a:t>66% of these indicated they had encountered the images accidentally and did not want to view them</a:t>
            </a:r>
          </a:p>
          <a:p>
            <a:pPr lvl="1"/>
            <a:endParaRPr lang="en-US" dirty="0" smtClean="0"/>
          </a:p>
          <a:p>
            <a:r>
              <a:rPr lang="en-US" dirty="0" smtClean="0"/>
              <a:t>Adolescents receive contradictory and confusing messages about sex</a:t>
            </a:r>
          </a:p>
          <a:p>
            <a:pPr lvl="1"/>
            <a:r>
              <a:rPr lang="en-US" dirty="0" smtClean="0"/>
              <a:t>Adults emphasize that sex at a young age and outside of marriage is wrong</a:t>
            </a:r>
          </a:p>
          <a:p>
            <a:pPr lvl="1"/>
            <a:r>
              <a:rPr lang="en-US" dirty="0" smtClean="0"/>
              <a:t>But, the broader social environment, including prime-time TV, depicts the excitement and romanticism of sex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2172404"/>
            <a:ext cx="2533650" cy="1809750"/>
          </a:xfrm>
          <a:prstGeom prst="rect">
            <a:avLst/>
          </a:prstGeom>
        </p:spPr>
      </p:pic>
      <p:pic>
        <p:nvPicPr>
          <p:cNvPr id="5" name="Picture 4"/>
          <p:cNvPicPr>
            <a:picLocks noChangeAspect="1"/>
          </p:cNvPicPr>
          <p:nvPr/>
        </p:nvPicPr>
        <p:blipFill>
          <a:blip r:embed="rId3"/>
          <a:stretch>
            <a:fillRect/>
          </a:stretch>
        </p:blipFill>
        <p:spPr>
          <a:xfrm>
            <a:off x="3199262" y="2276160"/>
            <a:ext cx="2438400" cy="1828800"/>
          </a:xfrm>
          <a:prstGeom prst="rect">
            <a:avLst/>
          </a:prstGeom>
        </p:spPr>
      </p:pic>
      <p:pic>
        <p:nvPicPr>
          <p:cNvPr id="6" name="Picture 5"/>
          <p:cNvPicPr>
            <a:picLocks noChangeAspect="1"/>
          </p:cNvPicPr>
          <p:nvPr/>
        </p:nvPicPr>
        <p:blipFill>
          <a:blip r:embed="rId4"/>
          <a:stretch>
            <a:fillRect/>
          </a:stretch>
        </p:blipFill>
        <p:spPr>
          <a:xfrm>
            <a:off x="228600" y="210465"/>
            <a:ext cx="2857500" cy="1600200"/>
          </a:xfrm>
          <a:prstGeom prst="rect">
            <a:avLst/>
          </a:prstGeom>
        </p:spPr>
      </p:pic>
      <p:pic>
        <p:nvPicPr>
          <p:cNvPr id="7" name="Picture 6"/>
          <p:cNvPicPr>
            <a:picLocks noChangeAspect="1"/>
          </p:cNvPicPr>
          <p:nvPr/>
        </p:nvPicPr>
        <p:blipFill>
          <a:blip r:embed="rId5"/>
          <a:stretch>
            <a:fillRect/>
          </a:stretch>
        </p:blipFill>
        <p:spPr>
          <a:xfrm>
            <a:off x="6131824" y="182032"/>
            <a:ext cx="2847975" cy="1600200"/>
          </a:xfrm>
          <a:prstGeom prst="rect">
            <a:avLst/>
          </a:prstGeom>
        </p:spPr>
      </p:pic>
      <p:pic>
        <p:nvPicPr>
          <p:cNvPr id="8" name="Picture 7"/>
          <p:cNvPicPr>
            <a:picLocks noChangeAspect="1"/>
          </p:cNvPicPr>
          <p:nvPr/>
        </p:nvPicPr>
        <p:blipFill>
          <a:blip r:embed="rId6"/>
          <a:stretch>
            <a:fillRect/>
          </a:stretch>
        </p:blipFill>
        <p:spPr>
          <a:xfrm>
            <a:off x="6124432" y="2023772"/>
            <a:ext cx="2438400" cy="1619250"/>
          </a:xfrm>
          <a:prstGeom prst="rect">
            <a:avLst/>
          </a:prstGeom>
        </p:spPr>
      </p:pic>
      <p:pic>
        <p:nvPicPr>
          <p:cNvPr id="9" name="Picture 8"/>
          <p:cNvPicPr>
            <a:picLocks noChangeAspect="1"/>
          </p:cNvPicPr>
          <p:nvPr/>
        </p:nvPicPr>
        <p:blipFill>
          <a:blip r:embed="rId7"/>
          <a:stretch>
            <a:fillRect/>
          </a:stretch>
        </p:blipFill>
        <p:spPr>
          <a:xfrm>
            <a:off x="3199262" y="190444"/>
            <a:ext cx="2714625" cy="1685925"/>
          </a:xfrm>
          <a:prstGeom prst="rect">
            <a:avLst/>
          </a:prstGeom>
        </p:spPr>
      </p:pic>
      <p:pic>
        <p:nvPicPr>
          <p:cNvPr id="10" name="Picture 9"/>
          <p:cNvPicPr>
            <a:picLocks noChangeAspect="1"/>
          </p:cNvPicPr>
          <p:nvPr/>
        </p:nvPicPr>
        <p:blipFill>
          <a:blip r:embed="rId8"/>
          <a:stretch>
            <a:fillRect/>
          </a:stretch>
        </p:blipFill>
        <p:spPr>
          <a:xfrm>
            <a:off x="6258707" y="4148802"/>
            <a:ext cx="2400300" cy="1800225"/>
          </a:xfrm>
          <a:prstGeom prst="rect">
            <a:avLst/>
          </a:prstGeom>
        </p:spPr>
      </p:pic>
      <p:pic>
        <p:nvPicPr>
          <p:cNvPr id="11" name="Picture 10"/>
          <p:cNvPicPr>
            <a:picLocks noChangeAspect="1"/>
          </p:cNvPicPr>
          <p:nvPr/>
        </p:nvPicPr>
        <p:blipFill>
          <a:blip r:embed="rId9"/>
          <a:stretch>
            <a:fillRect/>
          </a:stretch>
        </p:blipFill>
        <p:spPr>
          <a:xfrm>
            <a:off x="164555" y="4271749"/>
            <a:ext cx="2476500" cy="1847850"/>
          </a:xfrm>
          <a:prstGeom prst="rect">
            <a:avLst/>
          </a:prstGeom>
        </p:spPr>
      </p:pic>
      <p:pic>
        <p:nvPicPr>
          <p:cNvPr id="12" name="Picture 11"/>
          <p:cNvPicPr>
            <a:picLocks noChangeAspect="1"/>
          </p:cNvPicPr>
          <p:nvPr/>
        </p:nvPicPr>
        <p:blipFill>
          <a:blip r:embed="rId10"/>
          <a:stretch>
            <a:fillRect/>
          </a:stretch>
        </p:blipFill>
        <p:spPr>
          <a:xfrm>
            <a:off x="2943935" y="4495800"/>
            <a:ext cx="2819400" cy="1619250"/>
          </a:xfrm>
          <a:prstGeom prst="rect">
            <a:avLst/>
          </a:prstGeom>
        </p:spPr>
      </p:pic>
    </p:spTree>
    <p:extLst>
      <p:ext uri="{BB962C8B-B14F-4D97-AF65-F5344CB8AC3E}">
        <p14:creationId xmlns:p14="http://schemas.microsoft.com/office/powerpoint/2010/main" val="3327064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Reactions to Pubertal Changes: Boys </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Spermarche</a:t>
            </a:r>
            <a:r>
              <a:rPr lang="en-US" dirty="0" smtClean="0"/>
              <a:t> (1</a:t>
            </a:r>
            <a:r>
              <a:rPr lang="en-US" baseline="30000" dirty="0" smtClean="0"/>
              <a:t>st</a:t>
            </a:r>
            <a:r>
              <a:rPr lang="en-US" dirty="0" smtClean="0"/>
              <a:t> ejaculation) typically occurs around age 13 ½ </a:t>
            </a:r>
          </a:p>
          <a:p>
            <a:r>
              <a:rPr lang="en-US" dirty="0" smtClean="0"/>
              <a:t>Like girls, boys’ responses reflect mixed feelings </a:t>
            </a:r>
          </a:p>
          <a:p>
            <a:r>
              <a:rPr lang="en-US" dirty="0" smtClean="0"/>
              <a:t>Virtually all boys know about ejaculation ahead of time, but many say that no one spoke to them before or during puberty about physical changes</a:t>
            </a:r>
          </a:p>
          <a:p>
            <a:pPr lvl="1"/>
            <a:r>
              <a:rPr lang="en-US" dirty="0" smtClean="0"/>
              <a:t>Usually they get their information from “reading material”</a:t>
            </a:r>
          </a:p>
          <a:p>
            <a:r>
              <a:rPr lang="en-US" dirty="0" smtClean="0"/>
              <a:t>Even boys who had advance information often say that their first ejaculation occurred earlier than they expected and that they were unprepared for it </a:t>
            </a:r>
          </a:p>
          <a:p>
            <a:r>
              <a:rPr lang="en-US" dirty="0" smtClean="0"/>
              <a:t>As with girls, boys who feel better prepared tend to react more positively </a:t>
            </a:r>
          </a:p>
          <a:p>
            <a:pPr lvl="1"/>
            <a:r>
              <a:rPr lang="en-US" dirty="0" smtClean="0"/>
              <a:t>But, whereas almost all girls eventually tell a friend that they are menstruating, far fewer boys tell anyone about </a:t>
            </a:r>
            <a:r>
              <a:rPr lang="en-US" dirty="0" err="1" smtClean="0"/>
              <a:t>spermarche</a:t>
            </a:r>
            <a:r>
              <a:rPr lang="en-US" dirty="0" smtClean="0"/>
              <a:t> </a:t>
            </a:r>
          </a:p>
          <a:p>
            <a:r>
              <a:rPr lang="en-US" dirty="0" smtClean="0"/>
              <a:t>Overall, boys get much less social support than girls for the physical changes of puberty</a:t>
            </a:r>
          </a:p>
          <a:p>
            <a:pPr lvl="1"/>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Adolescent Sexual Attitudes and Behavior</a:t>
            </a:r>
            <a:endParaRPr lang="en-US" dirty="0"/>
          </a:p>
        </p:txBody>
      </p:sp>
      <p:sp>
        <p:nvSpPr>
          <p:cNvPr id="3" name="Content Placeholder 2"/>
          <p:cNvSpPr>
            <a:spLocks noGrp="1"/>
          </p:cNvSpPr>
          <p:nvPr>
            <p:ph idx="1"/>
          </p:nvPr>
        </p:nvSpPr>
        <p:spPr>
          <a:xfrm>
            <a:off x="457200" y="1882808"/>
            <a:ext cx="8229600" cy="4670392"/>
          </a:xfrm>
        </p:spPr>
        <p:txBody>
          <a:bodyPr>
            <a:normAutofit fontScale="55000" lnSpcReduction="20000"/>
          </a:bodyPr>
          <a:lstStyle/>
          <a:p>
            <a:r>
              <a:rPr lang="en-US" dirty="0" smtClean="0"/>
              <a:t>Over the past 40 years, the sexual attitudes of U.S. adolescents and adults have become more liberal</a:t>
            </a:r>
          </a:p>
          <a:p>
            <a:endParaRPr lang="en-US" dirty="0" smtClean="0"/>
          </a:p>
          <a:p>
            <a:r>
              <a:rPr lang="en-US" dirty="0" smtClean="0"/>
              <a:t>Rates of extramarital sex among U.S. young people rose for several decades but have declined recently (or at least a decline in willingness to report it)</a:t>
            </a:r>
          </a:p>
          <a:p>
            <a:pPr lvl="1"/>
            <a:r>
              <a:rPr lang="en-US" dirty="0" smtClean="0"/>
              <a:t>Largely in response to the risk of STDs, especially AIDs, and to teenage sexual abstinence programs (i.e., purity rings and such)</a:t>
            </a:r>
          </a:p>
          <a:p>
            <a:pPr lvl="1"/>
            <a:endParaRPr lang="en-US" dirty="0" smtClean="0"/>
          </a:p>
          <a:p>
            <a:r>
              <a:rPr lang="en-US" dirty="0" smtClean="0"/>
              <a:t>A substantial number of young people are sexually active by age 14 or 15, with males tending to have their first intercourse earlier than females</a:t>
            </a:r>
          </a:p>
          <a:p>
            <a:pPr lvl="1"/>
            <a:r>
              <a:rPr lang="en-US" dirty="0" smtClean="0"/>
              <a:t>About 18% of adolescent boys in the U.S. have had sexual relations with 3 or more partners</a:t>
            </a:r>
          </a:p>
          <a:p>
            <a:pPr lvl="1"/>
            <a:endParaRPr lang="en-US" dirty="0" smtClean="0"/>
          </a:p>
          <a:p>
            <a:r>
              <a:rPr lang="en-US" dirty="0" smtClean="0"/>
              <a:t>American youths begin sexual activity earlier than their Canadian and Western European agemates</a:t>
            </a:r>
          </a:p>
          <a:p>
            <a:pPr lvl="1"/>
            <a:r>
              <a:rPr lang="en-US" dirty="0" smtClean="0"/>
              <a:t>But most have had only one or two sexual partners by the end of high school</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Characteristics of Sexually Active Adolescents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Early and frequent sexual activity is linked to personal, family, peer, and educational characteristics</a:t>
            </a:r>
          </a:p>
          <a:p>
            <a:pPr lvl="1"/>
            <a:r>
              <a:rPr lang="en-US" dirty="0" smtClean="0"/>
              <a:t>Childhood impulsivity, weak sense of personal control over life events, early pubertal timing</a:t>
            </a:r>
          </a:p>
          <a:p>
            <a:pPr lvl="1"/>
            <a:r>
              <a:rPr lang="en-US" dirty="0" smtClean="0"/>
              <a:t>Parental divorce, single-parent and step-family homes, large family size, little or no religious involvement, weak parental monitoring, disrupted parent-child communication</a:t>
            </a:r>
          </a:p>
          <a:p>
            <a:pPr lvl="1"/>
            <a:r>
              <a:rPr lang="en-US" dirty="0" smtClean="0"/>
              <a:t>Sexually active friends and older siblings</a:t>
            </a:r>
          </a:p>
          <a:p>
            <a:pPr lvl="1"/>
            <a:r>
              <a:rPr lang="en-US" dirty="0" smtClean="0"/>
              <a:t>Poor school performance, lower educational aspirations, and tendency to engage in norm-violating acts, such as alcohol and drug use and delinquency </a:t>
            </a:r>
          </a:p>
          <a:p>
            <a:r>
              <a:rPr lang="en-US" dirty="0" smtClean="0"/>
              <a:t>Early sexual activity is </a:t>
            </a:r>
            <a:r>
              <a:rPr lang="en-US" b="1" u="sng" dirty="0" smtClean="0"/>
              <a:t>more common </a:t>
            </a:r>
            <a:r>
              <a:rPr lang="en-US" dirty="0" smtClean="0"/>
              <a:t>among young people who grow up in </a:t>
            </a:r>
            <a:r>
              <a:rPr lang="en-US" b="1" u="sng" dirty="0" smtClean="0"/>
              <a:t>low-income families</a:t>
            </a:r>
          </a:p>
          <a:p>
            <a:r>
              <a:rPr lang="en-US" b="1" u="sng" dirty="0" smtClean="0"/>
              <a:t>Living in a hazardous neighbo</a:t>
            </a:r>
            <a:r>
              <a:rPr lang="en-US" dirty="0" smtClean="0"/>
              <a:t>rhood also increases the likelihood that teenagers will be sexually active</a:t>
            </a:r>
          </a:p>
          <a:p>
            <a:pPr lvl="1"/>
            <a:r>
              <a:rPr lang="en-US" dirty="0" smtClean="0"/>
              <a:t>This largely accounts for the high rate of premarital intercourse among African-American teenagers (67% versus 48% of all U.S. young people)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Sexual Orientation</a:t>
            </a:r>
            <a:endParaRPr lang="en-US" dirty="0"/>
          </a:p>
        </p:txBody>
      </p:sp>
      <p:sp>
        <p:nvSpPr>
          <p:cNvPr id="3" name="Content Placeholder 2"/>
          <p:cNvSpPr>
            <a:spLocks noGrp="1"/>
          </p:cNvSpPr>
          <p:nvPr>
            <p:ph idx="1"/>
          </p:nvPr>
        </p:nvSpPr>
        <p:spPr>
          <a:xfrm>
            <a:off x="457200" y="1600200"/>
            <a:ext cx="8229600" cy="4854608"/>
          </a:xfrm>
        </p:spPr>
        <p:txBody>
          <a:bodyPr>
            <a:normAutofit fontScale="62500" lnSpcReduction="20000"/>
          </a:bodyPr>
          <a:lstStyle/>
          <a:p>
            <a:r>
              <a:rPr lang="en-US" dirty="0" smtClean="0"/>
              <a:t>About 2-3% of young people identify as lesbian, gay, or bisexual</a:t>
            </a:r>
          </a:p>
          <a:p>
            <a:r>
              <a:rPr lang="en-US" dirty="0" smtClean="0"/>
              <a:t>Adolescence is a crucial time for the sexual development of these young people, and societal attitudes influence how well they fare</a:t>
            </a:r>
          </a:p>
          <a:p>
            <a:r>
              <a:rPr lang="en-US" dirty="0" smtClean="0"/>
              <a:t>Heredity makes an important contribution to homosexuality </a:t>
            </a:r>
          </a:p>
          <a:p>
            <a:pPr lvl="1"/>
            <a:r>
              <a:rPr lang="en-US" dirty="0" smtClean="0"/>
              <a:t>Identical twins of both sexes are much more likely than fraternal twins to share a homosexual orientation</a:t>
            </a:r>
          </a:p>
          <a:p>
            <a:pPr lvl="1"/>
            <a:r>
              <a:rPr lang="en-US" dirty="0" smtClean="0"/>
              <a:t>So are biological, as opposed to adoptive, relatives </a:t>
            </a:r>
          </a:p>
          <a:p>
            <a:r>
              <a:rPr lang="en-US" dirty="0" smtClean="0"/>
              <a:t>According to some researchers, certain genes may affect the level or impact of prenatal sex hormones, which modify brain structures in ways that induce homosexual feelings and behavior</a:t>
            </a:r>
          </a:p>
          <a:p>
            <a:r>
              <a:rPr lang="en-US" dirty="0" smtClean="0"/>
              <a:t>Environmental factors can also alter prenatal hormones </a:t>
            </a:r>
          </a:p>
          <a:p>
            <a:pPr lvl="1"/>
            <a:r>
              <a:rPr lang="en-US" dirty="0" smtClean="0"/>
              <a:t>Girls exposed prenatally to very high levels of androgens or estrogens (either because of a genetic defect or from drugs given to the mother to prevent miscarriage) are more likely to become homosexual or bisexual </a:t>
            </a:r>
          </a:p>
          <a:p>
            <a:pPr lvl="1"/>
            <a:r>
              <a:rPr lang="en-US" dirty="0" smtClean="0"/>
              <a:t>Homosexual men tend to be later in birth order and to have a higher-than-average number of older brothers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Sexual Orientation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Stereotypes and misconceptions about homosexuality persist</a:t>
            </a:r>
          </a:p>
          <a:p>
            <a:pPr lvl="1"/>
            <a:r>
              <a:rPr lang="en-US" dirty="0" smtClean="0"/>
              <a:t>Contrary to common belief, most homosexual adolescents are not “gender-deviant” in dress or behavior </a:t>
            </a:r>
          </a:p>
          <a:p>
            <a:pPr lvl="1"/>
            <a:r>
              <a:rPr lang="en-US" dirty="0" smtClean="0"/>
              <a:t>Attraction to members of the same sex is not limited to gay, lesbian, and bisexual teenagers</a:t>
            </a:r>
          </a:p>
          <a:p>
            <a:pPr lvl="2"/>
            <a:r>
              <a:rPr lang="en-US" dirty="0" smtClean="0"/>
              <a:t>About 50-60% of adolescents who report having engaged in homosexual acts identify as heterosexual</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Contraceptive Use</a:t>
            </a:r>
            <a:endParaRPr lang="en-US" dirty="0"/>
          </a:p>
        </p:txBody>
      </p:sp>
      <p:sp>
        <p:nvSpPr>
          <p:cNvPr id="3" name="Content Placeholder 2"/>
          <p:cNvSpPr>
            <a:spLocks noGrp="1"/>
          </p:cNvSpPr>
          <p:nvPr>
            <p:ph idx="1"/>
          </p:nvPr>
        </p:nvSpPr>
        <p:spPr>
          <a:xfrm>
            <a:off x="457200" y="1676400"/>
            <a:ext cx="8229600" cy="4778408"/>
          </a:xfrm>
        </p:spPr>
        <p:txBody>
          <a:bodyPr>
            <a:normAutofit fontScale="62500" lnSpcReduction="20000"/>
          </a:bodyPr>
          <a:lstStyle/>
          <a:p>
            <a:r>
              <a:rPr lang="en-US" dirty="0" smtClean="0"/>
              <a:t>Although adolescent contraceptive use has increased in recent years, about 20% of sexually active U.S. teenagers do not use contraception consistently (again, or are willing to report not doing so)</a:t>
            </a:r>
          </a:p>
          <a:p>
            <a:endParaRPr lang="en-US" dirty="0" smtClean="0"/>
          </a:p>
          <a:p>
            <a:r>
              <a:rPr lang="en-US" dirty="0" smtClean="0"/>
              <a:t>Most sexually active teens do not do the kind of planning and decision making necessary to take adequate precautions</a:t>
            </a:r>
          </a:p>
          <a:p>
            <a:pPr lvl="1"/>
            <a:r>
              <a:rPr lang="en-US" dirty="0" smtClean="0"/>
              <a:t>Although they can consider multiple possibilities when faced with a problem, they </a:t>
            </a:r>
            <a:r>
              <a:rPr lang="en-US" b="1" dirty="0" smtClean="0"/>
              <a:t>often fail to apply this reasoning to everyday situations</a:t>
            </a:r>
          </a:p>
          <a:p>
            <a:pPr lvl="1"/>
            <a:r>
              <a:rPr lang="en-US" dirty="0" smtClean="0"/>
              <a:t>One reason is that advances in perspective taking lead teenagers, for a time, to be extremely concerned about others’ opinions of them</a:t>
            </a:r>
          </a:p>
          <a:p>
            <a:pPr lvl="1"/>
            <a:endParaRPr lang="en-US" dirty="0" smtClean="0"/>
          </a:p>
          <a:p>
            <a:r>
              <a:rPr lang="en-US" dirty="0" smtClean="0"/>
              <a:t>Teenagers who lack the rewards of meaningful education and work are especially likely to engage in irresponsible sex</a:t>
            </a:r>
          </a:p>
          <a:p>
            <a:pPr lvl="1"/>
            <a:r>
              <a:rPr lang="en-US" dirty="0" smtClean="0"/>
              <a:t>Sometimes within exploitive relationships (about 11% of girls and 5% of boys report having been pressured to have intercourse when they were unwilling)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Contraceptive Use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Teenagers who talk openly with their parents about sex are more likely to use birth control</a:t>
            </a:r>
          </a:p>
          <a:p>
            <a:pPr lvl="1"/>
            <a:r>
              <a:rPr lang="en-US" dirty="0" smtClean="0"/>
              <a:t>But few adolescents believe their parents would be understanding and supportive</a:t>
            </a:r>
          </a:p>
          <a:p>
            <a:pPr lvl="1"/>
            <a:endParaRPr lang="en-US" dirty="0" smtClean="0"/>
          </a:p>
          <a:p>
            <a:r>
              <a:rPr lang="en-US" dirty="0" smtClean="0"/>
              <a:t>Sex education classes often provide incomplete or inaccurate information </a:t>
            </a:r>
          </a:p>
          <a:p>
            <a:pPr lvl="1"/>
            <a:r>
              <a:rPr lang="en-US" dirty="0" smtClean="0"/>
              <a:t>Some do not know where to get birth control, counseling, and other contraceptives </a:t>
            </a:r>
          </a:p>
          <a:p>
            <a:pPr lvl="1"/>
            <a:r>
              <a:rPr lang="en-US" dirty="0" smtClean="0"/>
              <a:t>Those who do often worry that a doctor or family planning clinic might not keep their visits confidential</a:t>
            </a:r>
          </a:p>
          <a:p>
            <a:pPr lvl="1"/>
            <a:r>
              <a:rPr lang="en-US" dirty="0" smtClean="0"/>
              <a:t>About 20% of adolescents using health services say that if their parents were notified, they would still have sex, but with out contraception</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Sexually Transmitted Diseases </a:t>
            </a:r>
            <a:endParaRPr lang="en-US" dirty="0"/>
          </a:p>
        </p:txBody>
      </p:sp>
      <p:sp>
        <p:nvSpPr>
          <p:cNvPr id="3" name="Content Placeholder 2"/>
          <p:cNvSpPr>
            <a:spLocks noGrp="1"/>
          </p:cNvSpPr>
          <p:nvPr>
            <p:ph idx="1"/>
          </p:nvPr>
        </p:nvSpPr>
        <p:spPr>
          <a:xfrm>
            <a:off x="457200" y="1600200"/>
            <a:ext cx="8229600" cy="4854608"/>
          </a:xfrm>
        </p:spPr>
        <p:txBody>
          <a:bodyPr>
            <a:normAutofit fontScale="62500" lnSpcReduction="20000"/>
          </a:bodyPr>
          <a:lstStyle/>
          <a:p>
            <a:r>
              <a:rPr lang="en-US" dirty="0" smtClean="0"/>
              <a:t>Sexually active adolescents have the highest rates of STDs of all age groups</a:t>
            </a:r>
          </a:p>
          <a:p>
            <a:pPr lvl="1"/>
            <a:r>
              <a:rPr lang="en-US" dirty="0" smtClean="0"/>
              <a:t>1 out of every 6 sexually active teenagers contracts an STD each year, which is 3 or more times the rate of Canada and Western Europe</a:t>
            </a:r>
          </a:p>
          <a:p>
            <a:r>
              <a:rPr lang="en-US" dirty="0" smtClean="0"/>
              <a:t>STDs, left untreated, can lead to sterility and life-threatening complications</a:t>
            </a:r>
          </a:p>
          <a:p>
            <a:r>
              <a:rPr lang="en-US" dirty="0" smtClean="0"/>
              <a:t>Teenagers in greatest danger are poverty-stricken young people who feel a sense of hopelessness about their lives</a:t>
            </a:r>
          </a:p>
          <a:p>
            <a:pPr lvl="1"/>
            <a:r>
              <a:rPr lang="en-US" dirty="0" smtClean="0"/>
              <a:t>The same ones most likely to engages in sexual behavior</a:t>
            </a:r>
          </a:p>
          <a:p>
            <a:r>
              <a:rPr lang="en-US" dirty="0" smtClean="0"/>
              <a:t>The most serious STD is AIDS</a:t>
            </a:r>
          </a:p>
          <a:p>
            <a:pPr lvl="1"/>
            <a:r>
              <a:rPr lang="en-US" dirty="0" smtClean="0"/>
              <a:t>In contrast to other Western nations, where the incidence of AIDS among people under 30 is low, 1/5 of U.S. AIDS cases occur in young people between ages 20-29</a:t>
            </a:r>
          </a:p>
          <a:p>
            <a:pPr lvl="1"/>
            <a:r>
              <a:rPr lang="en-US" dirty="0" smtClean="0"/>
              <a:t>Because AIDS symptoms typically do not emerge until 8-10 years after infection with HIV, most of the cases originated in adolescence </a:t>
            </a:r>
          </a:p>
          <a:p>
            <a:pPr lvl="1"/>
            <a:r>
              <a:rPr lang="en-US" dirty="0" smtClean="0"/>
              <a:t>Drug-abusing adolescents and male teenagers who have sex with HIV-positive males account for most cases</a:t>
            </a:r>
          </a:p>
          <a:p>
            <a:pPr lvl="1"/>
            <a:r>
              <a:rPr lang="en-US" dirty="0" smtClean="0"/>
              <a:t>But heterosexual spread of the disease remains high, especially in those with more than one partner in the previous 18 months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Sexually Transmitted Diseases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It is </a:t>
            </a:r>
            <a:r>
              <a:rPr lang="en-US" b="1" dirty="0" smtClean="0"/>
              <a:t>at least twice </a:t>
            </a:r>
            <a:r>
              <a:rPr lang="en-US" dirty="0" smtClean="0"/>
              <a:t>as easy for a male to infect a female with any STD as for a female to infect a male</a:t>
            </a:r>
          </a:p>
          <a:p>
            <a:endParaRPr lang="en-US" dirty="0" smtClean="0"/>
          </a:p>
          <a:p>
            <a:r>
              <a:rPr lang="en-US" dirty="0" smtClean="0"/>
              <a:t>As a result of school courses and media campaigns, about 60% of middle school students and 90% of high school students are aware of the </a:t>
            </a:r>
            <a:r>
              <a:rPr lang="en-US" b="1" dirty="0" smtClean="0"/>
              <a:t>basic facts of AIDS</a:t>
            </a:r>
          </a:p>
          <a:p>
            <a:pPr lvl="1"/>
            <a:r>
              <a:rPr lang="en-US" b="1" dirty="0" smtClean="0"/>
              <a:t>BUT</a:t>
            </a:r>
            <a:r>
              <a:rPr lang="en-US" dirty="0" smtClean="0"/>
              <a:t> most have limited information about other STDs and are poorly informed about how to protect themselves </a:t>
            </a:r>
          </a:p>
          <a:p>
            <a:pPr lvl="1"/>
            <a:endParaRPr lang="en-US" dirty="0" smtClean="0"/>
          </a:p>
          <a:p>
            <a:r>
              <a:rPr lang="en-US" dirty="0" smtClean="0"/>
              <a:t>Furthermore, high school students report engaging in oral sex much more often than intercourse, and with more partners</a:t>
            </a:r>
          </a:p>
          <a:p>
            <a:pPr lvl="1"/>
            <a:r>
              <a:rPr lang="en-US" dirty="0" smtClean="0"/>
              <a:t>But few report consistently using STD protection during oral sex, which is a significant mode of transmission of several STDs</a:t>
            </a:r>
          </a:p>
          <a:p>
            <a:pPr lvl="1"/>
            <a:r>
              <a:rPr lang="en-US" dirty="0" smtClean="0"/>
              <a:t>Orally transmitted STDs include: herpes, gonorrhea, syphilis, chlamydia, and hepatitis A, B, and C</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Adolescent Pregnancy and Parenthood</a:t>
            </a:r>
            <a:endParaRPr lang="en-US" dirty="0"/>
          </a:p>
        </p:txBody>
      </p:sp>
      <p:sp>
        <p:nvSpPr>
          <p:cNvPr id="3" name="Content Placeholder 2"/>
          <p:cNvSpPr>
            <a:spLocks noGrp="1"/>
          </p:cNvSpPr>
          <p:nvPr>
            <p:ph idx="1"/>
          </p:nvPr>
        </p:nvSpPr>
        <p:spPr>
          <a:xfrm>
            <a:off x="457200" y="1752600"/>
            <a:ext cx="8229600" cy="4822792"/>
          </a:xfrm>
        </p:spPr>
        <p:txBody>
          <a:bodyPr>
            <a:normAutofit fontScale="55000" lnSpcReduction="20000"/>
          </a:bodyPr>
          <a:lstStyle/>
          <a:p>
            <a:r>
              <a:rPr lang="en-US" dirty="0" smtClean="0"/>
              <a:t>Each year, about 750,000 to 850,000 U.S. teenage girls become pregnant</a:t>
            </a:r>
          </a:p>
          <a:p>
            <a:pPr lvl="1"/>
            <a:r>
              <a:rPr lang="en-US" dirty="0" smtClean="0"/>
              <a:t>25,000 of them younger than age 15</a:t>
            </a:r>
          </a:p>
          <a:p>
            <a:pPr lvl="1"/>
            <a:endParaRPr lang="en-US" dirty="0" smtClean="0"/>
          </a:p>
          <a:p>
            <a:r>
              <a:rPr lang="en-US" dirty="0" smtClean="0"/>
              <a:t>The U.S. adolescent pregnancy rate is higher than that of most other industrialized nations</a:t>
            </a:r>
          </a:p>
          <a:p>
            <a:endParaRPr lang="en-US" dirty="0" smtClean="0"/>
          </a:p>
          <a:p>
            <a:r>
              <a:rPr lang="en-US" dirty="0" smtClean="0"/>
              <a:t>3 major factors heighten the incidence of adolescent pregnancy</a:t>
            </a:r>
          </a:p>
          <a:p>
            <a:pPr lvl="1"/>
            <a:r>
              <a:rPr lang="en-US" dirty="0" smtClean="0"/>
              <a:t>Effective sex education reaches far too few teenagers</a:t>
            </a:r>
          </a:p>
          <a:p>
            <a:pPr lvl="1"/>
            <a:r>
              <a:rPr lang="en-US" dirty="0" smtClean="0"/>
              <a:t>Convenient, low-cost contraceptive services for adolescents are scarce</a:t>
            </a:r>
          </a:p>
          <a:p>
            <a:pPr lvl="1"/>
            <a:r>
              <a:rPr lang="en-US" dirty="0" smtClean="0"/>
              <a:t>Many families live in poverty, which encourages young people to take risks without considering the future implications of their behavior </a:t>
            </a:r>
          </a:p>
          <a:p>
            <a:pPr lvl="1"/>
            <a:endParaRPr lang="en-US" dirty="0" smtClean="0"/>
          </a:p>
          <a:p>
            <a:r>
              <a:rPr lang="en-US" dirty="0" smtClean="0"/>
              <a:t>Because 40% of U.S. teenage pregnancies end in abortion, the number of teenage births is lower than is was 50 years ago</a:t>
            </a:r>
          </a:p>
          <a:p>
            <a:endParaRPr lang="en-US" dirty="0" smtClean="0"/>
          </a:p>
          <a:p>
            <a:r>
              <a:rPr lang="en-US" dirty="0" smtClean="0"/>
              <a:t>However, teens who do give birth are far less likely than in the past to marry before childbirth, and only a small number of girls give up their infants for adoption</a:t>
            </a:r>
          </a:p>
          <a:p>
            <a:pPr lvl="1"/>
            <a:r>
              <a:rPr lang="en-US" dirty="0" smtClean="0"/>
              <a:t>In 1960, only about 15% of teenage births were to unwed females, compared to 86% today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Correlates and Consequences of Adolescent Parenthood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Teenage parents are much more likely to be poor than agemates who postpone parenthood</a:t>
            </a:r>
          </a:p>
          <a:p>
            <a:pPr lvl="1"/>
            <a:r>
              <a:rPr lang="en-US" dirty="0" smtClean="0"/>
              <a:t>Their backgrounds often include low parental warmth and involvement, domestic violence and child abuse, repeated parental divorce and remarriage, adult models of early unmarried parenthood, and residence in neighborhoods where other adolescents display these risks</a:t>
            </a:r>
          </a:p>
          <a:p>
            <a:r>
              <a:rPr lang="en-US" dirty="0" smtClean="0"/>
              <a:t>A high percentage of out-of-wedlock births are to low-income ethnic minority teenagers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Reactions to Pubertal Changes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Many tribal and village societies celebrate the onset of puberty with an initiation ceremony (ritualized announcement to the community) that marks an important change in privilege and responsibility </a:t>
            </a:r>
          </a:p>
          <a:p>
            <a:pPr lvl="1"/>
            <a:r>
              <a:rPr lang="en-US" dirty="0" smtClean="0"/>
              <a:t>Consequently, young people know that reaching puberty is valued in their culture</a:t>
            </a:r>
          </a:p>
          <a:p>
            <a:r>
              <a:rPr lang="en-US" dirty="0" smtClean="0"/>
              <a:t>In contrast, Western societies grant little formal recognition to movement from childhood to adolescence or from adolescence to adulthood</a:t>
            </a:r>
          </a:p>
          <a:p>
            <a:pPr lvl="1"/>
            <a:r>
              <a:rPr lang="en-US" dirty="0" smtClean="0"/>
              <a:t>Ceremonies such as the Jewish bar or bat mitzvah and the </a:t>
            </a:r>
            <a:r>
              <a:rPr lang="en-US" i="1" dirty="0" err="1" smtClean="0"/>
              <a:t>quinceanera</a:t>
            </a:r>
            <a:r>
              <a:rPr lang="en-US" dirty="0" smtClean="0"/>
              <a:t> in Hispanic communities (celebrating a 15 year old girl’s sexual maturity and marriage availability), resemble initiation ceremonies</a:t>
            </a:r>
          </a:p>
          <a:p>
            <a:pPr lvl="2"/>
            <a:r>
              <a:rPr lang="en-US" dirty="0" smtClean="0"/>
              <a:t>But only within the ethnic or religious subculture, not in social status or the larger society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Correlates and Consequences of Adolescent Parenthood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After the birth of a child, adolescents’ lives often worsen</a:t>
            </a:r>
          </a:p>
          <a:p>
            <a:pPr lvl="1"/>
            <a:r>
              <a:rPr lang="en-US" b="1" i="1" dirty="0" smtClean="0"/>
              <a:t>Educational attainment</a:t>
            </a:r>
            <a:r>
              <a:rPr lang="en-US" b="1" dirty="0" smtClean="0"/>
              <a:t>: </a:t>
            </a:r>
            <a:r>
              <a:rPr lang="en-US" dirty="0" smtClean="0"/>
              <a:t>only about 70% of U.S. adolescent mothers graduate from high school, compared with 95% of those who wait to become parents</a:t>
            </a:r>
          </a:p>
          <a:p>
            <a:pPr lvl="1"/>
            <a:endParaRPr lang="en-US" dirty="0" smtClean="0"/>
          </a:p>
          <a:p>
            <a:pPr lvl="1"/>
            <a:r>
              <a:rPr lang="en-US" b="1" i="1" dirty="0" smtClean="0"/>
              <a:t>Marital patterns</a:t>
            </a:r>
            <a:r>
              <a:rPr lang="en-US" b="1" dirty="0" smtClean="0"/>
              <a:t>: </a:t>
            </a:r>
            <a:r>
              <a:rPr lang="en-US" dirty="0" smtClean="0"/>
              <a:t>teenage motherhood reduces the chances of marriage, and these mothers are more likely to divorce than their peers who delay childbearing</a:t>
            </a:r>
          </a:p>
          <a:p>
            <a:pPr lvl="2"/>
            <a:r>
              <a:rPr lang="en-US" dirty="0" smtClean="0"/>
              <a:t>About 35% become pregnant again within two years</a:t>
            </a:r>
          </a:p>
          <a:p>
            <a:pPr lvl="2"/>
            <a:endParaRPr lang="en-US" dirty="0" smtClean="0"/>
          </a:p>
          <a:p>
            <a:pPr lvl="1"/>
            <a:r>
              <a:rPr lang="en-US" b="1" i="1" dirty="0" smtClean="0"/>
              <a:t>Economic circumstance</a:t>
            </a:r>
            <a:r>
              <a:rPr lang="en-US" b="1" dirty="0" smtClean="0"/>
              <a:t>: </a:t>
            </a:r>
            <a:r>
              <a:rPr lang="en-US" dirty="0" smtClean="0"/>
              <a:t>teenage mothers are likely to be on welfare or working low-paid jobs, earning too little to provide basic necessities for their children</a:t>
            </a:r>
          </a:p>
          <a:p>
            <a:pPr lvl="2"/>
            <a:r>
              <a:rPr lang="en-US" dirty="0" smtClean="0"/>
              <a:t>Many adolescent fathers, too, are unemployed or work at unskilled jobs</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Correlates and Consequences of Adolescent Parenthood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Because of maternal smoking and alcohol and drug use during pregnancy and poor prenatal care, babies of adolescent mothers often suffer prenatal and birth complications</a:t>
            </a:r>
          </a:p>
          <a:p>
            <a:endParaRPr lang="en-US" dirty="0" smtClean="0"/>
          </a:p>
          <a:p>
            <a:r>
              <a:rPr lang="en-US" dirty="0" smtClean="0"/>
              <a:t>Compared to adult mothers, adolescent mothers interact less effectively with their babies</a:t>
            </a:r>
          </a:p>
          <a:p>
            <a:endParaRPr lang="en-US" dirty="0" smtClean="0"/>
          </a:p>
          <a:p>
            <a:r>
              <a:rPr lang="en-US" dirty="0" smtClean="0"/>
              <a:t>Adolescent parenthood is frequently repeated in the next generation </a:t>
            </a:r>
          </a:p>
          <a:p>
            <a:endParaRPr lang="en-US" dirty="0" smtClean="0"/>
          </a:p>
          <a:p>
            <a:r>
              <a:rPr lang="en-US" dirty="0" smtClean="0"/>
              <a:t>If the teen mother finishes high school, avoids additional births, and finds a stable marriage partner, long-term disruptions to her child’s development are less severe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152400"/>
            <a:ext cx="8229600" cy="1399032"/>
          </a:xfrm>
        </p:spPr>
        <p:txBody>
          <a:bodyPr/>
          <a:lstStyle/>
          <a:p>
            <a:r>
              <a:rPr lang="en-US" dirty="0" smtClean="0"/>
              <a:t>Prevention Strategies </a:t>
            </a:r>
            <a:endParaRPr lang="en-US" dirty="0"/>
          </a:p>
        </p:txBody>
      </p:sp>
      <p:sp>
        <p:nvSpPr>
          <p:cNvPr id="3" name="Content Placeholder 2"/>
          <p:cNvSpPr>
            <a:spLocks noGrp="1"/>
          </p:cNvSpPr>
          <p:nvPr>
            <p:ph idx="1"/>
          </p:nvPr>
        </p:nvSpPr>
        <p:spPr>
          <a:xfrm>
            <a:off x="457200" y="1246632"/>
            <a:ext cx="8229600" cy="5208176"/>
          </a:xfrm>
        </p:spPr>
        <p:txBody>
          <a:bodyPr>
            <a:normAutofit fontScale="62500" lnSpcReduction="20000"/>
          </a:bodyPr>
          <a:lstStyle/>
          <a:p>
            <a:r>
              <a:rPr lang="en-US" dirty="0" smtClean="0"/>
              <a:t>Informing adolescents about sex and contraception beyond the facts of anatomy and reproduction is crucial </a:t>
            </a:r>
          </a:p>
          <a:p>
            <a:pPr lvl="1"/>
            <a:r>
              <a:rPr lang="en-US" dirty="0" smtClean="0"/>
              <a:t>Too often, sex education courses are given late, after sexual activity has begun, last only a few sessions, and are limited to a catalog of facts about anatomy and reproduction</a:t>
            </a:r>
          </a:p>
          <a:p>
            <a:pPr lvl="1"/>
            <a:r>
              <a:rPr lang="en-US" dirty="0" smtClean="0"/>
              <a:t>Sex education that goes beyond this minimum does not encourage early sex, as some opponents claim</a:t>
            </a:r>
          </a:p>
          <a:p>
            <a:pPr lvl="1"/>
            <a:r>
              <a:rPr lang="en-US" dirty="0" smtClean="0"/>
              <a:t>It does improve awareness of sexual facts, which is necessary for responsible behavior</a:t>
            </a:r>
          </a:p>
          <a:p>
            <a:pPr lvl="1"/>
            <a:r>
              <a:rPr lang="en-US" dirty="0">
                <a:hlinkClick r:id="rId2"/>
              </a:rPr>
              <a:t>http://</a:t>
            </a:r>
            <a:r>
              <a:rPr lang="en-US" dirty="0" smtClean="0">
                <a:hlinkClick r:id="rId2"/>
              </a:rPr>
              <a:t>www.youtube.com/watch?v=jFhqNNfNKR4</a:t>
            </a:r>
            <a:endParaRPr lang="en-US" dirty="0" smtClean="0"/>
          </a:p>
          <a:p>
            <a:pPr lvl="1"/>
            <a:endParaRPr lang="en-US" dirty="0" smtClean="0"/>
          </a:p>
          <a:p>
            <a:r>
              <a:rPr lang="en-US" dirty="0" smtClean="0"/>
              <a:t>Effective sex education programs should combine several key elements</a:t>
            </a:r>
          </a:p>
          <a:p>
            <a:pPr lvl="1"/>
            <a:r>
              <a:rPr lang="en-US" dirty="0" smtClean="0"/>
              <a:t>Teaching techniques for handling sexual situations</a:t>
            </a:r>
          </a:p>
          <a:p>
            <a:pPr lvl="2"/>
            <a:r>
              <a:rPr lang="en-US" dirty="0" smtClean="0"/>
              <a:t>Including refusal skills for avoiding risky sexual behaviors and communication skills for improving contraceptive use</a:t>
            </a:r>
          </a:p>
          <a:p>
            <a:pPr lvl="1"/>
            <a:r>
              <a:rPr lang="en-US" dirty="0" smtClean="0"/>
              <a:t>Deliver clear, accurate messages that are appropriate in view of participating adolescents’ culture and sexual experiences</a:t>
            </a:r>
          </a:p>
          <a:p>
            <a:pPr lvl="1"/>
            <a:r>
              <a:rPr lang="en-US" dirty="0" smtClean="0"/>
              <a:t>Last long enough to have an impact</a:t>
            </a:r>
          </a:p>
          <a:p>
            <a:pPr lvl="1"/>
            <a:r>
              <a:rPr lang="en-US" dirty="0" smtClean="0"/>
              <a:t>Provide specific information about contraceptives and ready access to them</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Strategies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most controversial aspect of adolescent pregnancy prevention involves providing easy access to contraceptives</a:t>
            </a:r>
          </a:p>
          <a:p>
            <a:pPr lvl="1"/>
            <a:r>
              <a:rPr lang="en-US" dirty="0" smtClean="0"/>
              <a:t>Many adults argue that placing birth control pills or condoms in the hands of teenagers is equivalent to approving of early sex</a:t>
            </a:r>
          </a:p>
          <a:p>
            <a:pPr lvl="1"/>
            <a:r>
              <a:rPr lang="en-US" dirty="0" smtClean="0"/>
              <a:t>Yet, an abstinence-only focus has been ineffective in delaying sexual activity and preventing pregnancy </a:t>
            </a:r>
          </a:p>
          <a:p>
            <a:pPr lvl="1"/>
            <a:endParaRPr lang="en-US" dirty="0" smtClean="0"/>
          </a:p>
          <a:p>
            <a:r>
              <a:rPr lang="en-US" dirty="0" smtClean="0"/>
              <a:t>In Canada and Western Europe, where community and school based clinics offer adolescents contraceptives and where universal health insurance helps pay for them, teenage sexual activity is no higher than in the U.S.</a:t>
            </a:r>
          </a:p>
          <a:p>
            <a:pPr lvl="1"/>
            <a:r>
              <a:rPr lang="en-US" b="1" dirty="0" smtClean="0"/>
              <a:t>BUT, pregnancy, childbirth, and abortions rates are much lower</a:t>
            </a:r>
            <a:endParaRPr 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Intervening with Adolescent Parents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most difficult and costly way to deal with adolescent parenthood is to wait until it happens…</a:t>
            </a:r>
          </a:p>
          <a:p>
            <a:r>
              <a:rPr lang="en-US" dirty="0" smtClean="0"/>
              <a:t>Young parents need health care, encouragement to stay in school, job training, instruction in parenting and life-management skills, and high-quality, affordable child care</a:t>
            </a:r>
          </a:p>
          <a:p>
            <a:r>
              <a:rPr lang="en-US" dirty="0" smtClean="0"/>
              <a:t>Adolescent mothers benefit from relationships with family members who are sensitive to their developmental needs</a:t>
            </a:r>
          </a:p>
          <a:p>
            <a:pPr lvl="1"/>
            <a:r>
              <a:rPr lang="en-US" dirty="0" smtClean="0"/>
              <a:t>Older teenage mothers display more effective parenting when they establish their own residence with the help of relatives</a:t>
            </a:r>
          </a:p>
          <a:p>
            <a:pPr lvl="2"/>
            <a:r>
              <a:rPr lang="en-US" dirty="0" smtClean="0"/>
              <a:t>Which allows a balance of autonomy and support</a:t>
            </a:r>
          </a:p>
          <a:p>
            <a:r>
              <a:rPr lang="en-US" dirty="0" smtClean="0"/>
              <a:t>Programs focusing on fathers try to increase their financial and emotional commitment to the baby</a:t>
            </a:r>
          </a:p>
          <a:p>
            <a:pPr lvl="1"/>
            <a:r>
              <a:rPr lang="en-US" dirty="0" smtClean="0"/>
              <a:t>Although nearly half of young fathers visit their children during the first few years, contact usually diminishes</a:t>
            </a:r>
          </a:p>
          <a:p>
            <a:pPr lvl="1"/>
            <a:r>
              <a:rPr lang="en-US" dirty="0" smtClean="0"/>
              <a:t>By the time the child starts school, fewer than ¼ have regular paternal contact</a:t>
            </a:r>
          </a:p>
          <a:p>
            <a:pPr lvl="1"/>
            <a:r>
              <a:rPr lang="en-US" dirty="0" smtClean="0"/>
              <a:t>Support from family members helps fathers stay involved</a:t>
            </a:r>
          </a:p>
          <a:p>
            <a:pPr lvl="1"/>
            <a:r>
              <a:rPr lang="en-US" dirty="0" smtClean="0"/>
              <a:t>Teenage mothers who receive financial and child-care assistance and emotional support from their child’s father are less distressed</a:t>
            </a:r>
          </a:p>
          <a:p>
            <a:pPr lvl="1"/>
            <a:r>
              <a:rPr lang="en-US" dirty="0" smtClean="0"/>
              <a:t>Infants with lasting ties to their teenage fathers show better long-term adjustment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Use and Abuse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Teenage alcohol and drug use is pervasive in industrialized nations</a:t>
            </a:r>
          </a:p>
          <a:p>
            <a:r>
              <a:rPr lang="en-US" dirty="0" smtClean="0"/>
              <a:t>Most recent representative survey of U.S. high school students by 10</a:t>
            </a:r>
            <a:r>
              <a:rPr lang="en-US" baseline="30000" dirty="0" smtClean="0"/>
              <a:t>th</a:t>
            </a:r>
            <a:r>
              <a:rPr lang="en-US" dirty="0" smtClean="0"/>
              <a:t> grade:</a:t>
            </a:r>
          </a:p>
          <a:p>
            <a:pPr lvl="1"/>
            <a:r>
              <a:rPr lang="en-US" dirty="0" smtClean="0"/>
              <a:t>40% have tried cigarettes</a:t>
            </a:r>
          </a:p>
          <a:p>
            <a:pPr lvl="1"/>
            <a:r>
              <a:rPr lang="en-US" dirty="0" smtClean="0"/>
              <a:t>63% have tried alcohol</a:t>
            </a:r>
          </a:p>
          <a:p>
            <a:pPr lvl="1"/>
            <a:r>
              <a:rPr lang="en-US" dirty="0" smtClean="0"/>
              <a:t>38% have tried at least one illegal drug (usually marijuana)</a:t>
            </a:r>
          </a:p>
          <a:p>
            <a:r>
              <a:rPr lang="en-US" dirty="0" smtClean="0"/>
              <a:t>At the end of high school:</a:t>
            </a:r>
          </a:p>
          <a:p>
            <a:pPr lvl="1"/>
            <a:r>
              <a:rPr lang="en-US" dirty="0" smtClean="0"/>
              <a:t>17% smoke cigarettes regularly </a:t>
            </a:r>
          </a:p>
          <a:p>
            <a:pPr lvl="1"/>
            <a:r>
              <a:rPr lang="en-US" dirty="0" smtClean="0"/>
              <a:t>28% have engaged in heavy drinking during the past 2 weeks</a:t>
            </a:r>
          </a:p>
          <a:p>
            <a:pPr lvl="1"/>
            <a:r>
              <a:rPr lang="en-US" dirty="0" smtClean="0"/>
              <a:t>40% have experimented with illegal drugs</a:t>
            </a:r>
          </a:p>
          <a:p>
            <a:pPr lvl="1"/>
            <a:r>
              <a:rPr lang="en-US" dirty="0" smtClean="0"/>
              <a:t>20% have tried at least one highly addictive and toxic substance, such as amphetamines, cocaine, phencyclidine (PCP), Ecstasy (MDMA), inhalants, heroin, sedatives, or </a:t>
            </a:r>
            <a:r>
              <a:rPr lang="en-US" dirty="0" err="1" smtClean="0"/>
              <a:t>OxyContin</a:t>
            </a:r>
            <a:r>
              <a:rPr lang="en-US" dirty="0" smtClean="0"/>
              <a:t> (</a:t>
            </a:r>
            <a:r>
              <a:rPr lang="en-US" dirty="0" err="1" smtClean="0"/>
              <a:t>opiod</a:t>
            </a:r>
            <a:r>
              <a:rPr lang="en-US" dirty="0" smtClean="0"/>
              <a:t> painkiller)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Use and Abuse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Although these figures have declined substantially since the mid-1990s, the use of inhalants, sedatives and </a:t>
            </a:r>
            <a:r>
              <a:rPr lang="en-US" dirty="0" err="1" smtClean="0"/>
              <a:t>OxyContin</a:t>
            </a:r>
            <a:r>
              <a:rPr lang="en-US" dirty="0" smtClean="0"/>
              <a:t> has risen dramatically in recent years</a:t>
            </a:r>
          </a:p>
          <a:p>
            <a:endParaRPr lang="en-US" dirty="0" smtClean="0"/>
          </a:p>
          <a:p>
            <a:r>
              <a:rPr lang="en-US" dirty="0" smtClean="0"/>
              <a:t>In part, drug taking reflects the sensation seeking of the teenage years, but adolescents also live in drug-dependent cultural contexts</a:t>
            </a:r>
          </a:p>
          <a:p>
            <a:pPr lvl="1"/>
            <a:r>
              <a:rPr lang="en-US" dirty="0" smtClean="0"/>
              <a:t>They see adults relying on caffeine to stay alert, alcohol and cigarettes to cope with daily hassles, and other remedies to relieve stress, depression, and physical discomfort</a:t>
            </a:r>
          </a:p>
          <a:p>
            <a:pPr lvl="1"/>
            <a:r>
              <a:rPr lang="en-US" dirty="0" smtClean="0"/>
              <a:t>Compared to a decade ago, today doctors more often prescribe, and parents frequently seek, medication to treat children’s problems</a:t>
            </a:r>
          </a:p>
          <a:p>
            <a:pPr lvl="2"/>
            <a:r>
              <a:rPr lang="en-US" dirty="0" smtClean="0"/>
              <a:t>And in adolescence, these young people may readily “self-medicate” when stressed </a:t>
            </a:r>
          </a:p>
          <a:p>
            <a:pPr lvl="2"/>
            <a:endParaRPr lang="en-US" dirty="0" smtClean="0"/>
          </a:p>
          <a:p>
            <a:r>
              <a:rPr lang="en-US" dirty="0" smtClean="0"/>
              <a:t>Further, over 90% of teenagers say they are aware of cigarette and alcohol ads that specifically target them</a:t>
            </a:r>
          </a:p>
          <a:p>
            <a:pPr lvl="1"/>
            <a:r>
              <a:rPr lang="en-US" dirty="0" smtClean="0"/>
              <a:t>And most say these ads influence their behavior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RFk5WVKXBdY-C3ejuxCWY2tFp4I38AxjwoGunNYFTlSKTZMbD3"/>
          <p:cNvPicPr>
            <a:picLocks noChangeAspect="1" noChangeArrowheads="1"/>
          </p:cNvPicPr>
          <p:nvPr/>
        </p:nvPicPr>
        <p:blipFill>
          <a:blip r:embed="rId2" cstate="print"/>
          <a:srcRect/>
          <a:stretch>
            <a:fillRect/>
          </a:stretch>
        </p:blipFill>
        <p:spPr bwMode="auto">
          <a:xfrm>
            <a:off x="6570017" y="134939"/>
            <a:ext cx="2269183" cy="2975408"/>
          </a:xfrm>
          <a:prstGeom prst="rect">
            <a:avLst/>
          </a:prstGeom>
          <a:noFill/>
        </p:spPr>
      </p:pic>
      <p:pic>
        <p:nvPicPr>
          <p:cNvPr id="1028" name="Picture 4" descr="http://t0.gstatic.com/images?q=tbn:ANd9GcRchvfLcEgyFXNl1BS7nOBE9u-QLeoRpTdBrzqNNAVNsLKA0g8q5w"/>
          <p:cNvPicPr>
            <a:picLocks noChangeAspect="1" noChangeArrowheads="1"/>
          </p:cNvPicPr>
          <p:nvPr/>
        </p:nvPicPr>
        <p:blipFill>
          <a:blip r:embed="rId3" cstate="print"/>
          <a:srcRect/>
          <a:stretch>
            <a:fillRect/>
          </a:stretch>
        </p:blipFill>
        <p:spPr bwMode="auto">
          <a:xfrm>
            <a:off x="0" y="457200"/>
            <a:ext cx="2575861" cy="2705244"/>
          </a:xfrm>
          <a:prstGeom prst="rect">
            <a:avLst/>
          </a:prstGeom>
          <a:noFill/>
        </p:spPr>
      </p:pic>
      <p:pic>
        <p:nvPicPr>
          <p:cNvPr id="1032" name="Picture 8" descr="http://t1.gstatic.com/images?q=tbn:ANd9GcR9jL_iBZmZEzrUfUNSDsoXB2Km8lnLj5oQDskqdJcCK81-yRCL"/>
          <p:cNvPicPr>
            <a:picLocks noChangeAspect="1" noChangeArrowheads="1"/>
          </p:cNvPicPr>
          <p:nvPr/>
        </p:nvPicPr>
        <p:blipFill>
          <a:blip r:embed="rId4" cstate="print"/>
          <a:srcRect/>
          <a:stretch>
            <a:fillRect/>
          </a:stretch>
        </p:blipFill>
        <p:spPr bwMode="auto">
          <a:xfrm>
            <a:off x="27709" y="4166881"/>
            <a:ext cx="3128226" cy="2343150"/>
          </a:xfrm>
          <a:prstGeom prst="rect">
            <a:avLst/>
          </a:prstGeom>
          <a:noFill/>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429" y="2219326"/>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93375"/>
            <a:ext cx="3328828" cy="18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156426"/>
            <a:ext cx="31242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3381149"/>
            <a:ext cx="20574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Use and Abuse</a:t>
            </a:r>
            <a:endParaRPr lang="en-US" dirty="0"/>
          </a:p>
        </p:txBody>
      </p:sp>
      <p:sp>
        <p:nvSpPr>
          <p:cNvPr id="3" name="Content Placeholder 2"/>
          <p:cNvSpPr>
            <a:spLocks noGrp="1"/>
          </p:cNvSpPr>
          <p:nvPr>
            <p:ph idx="1"/>
          </p:nvPr>
        </p:nvSpPr>
        <p:spPr/>
        <p:txBody>
          <a:bodyPr>
            <a:normAutofit lnSpcReduction="10000"/>
          </a:bodyPr>
          <a:lstStyle/>
          <a:p>
            <a:r>
              <a:rPr lang="en-US" dirty="0" smtClean="0"/>
              <a:t>The majority of teenagers who dabble in alcohol, tobacco, and marijuana are not headed for a life of addiction</a:t>
            </a:r>
          </a:p>
          <a:p>
            <a:pPr lvl="1"/>
            <a:r>
              <a:rPr lang="en-US" dirty="0" smtClean="0"/>
              <a:t>But, a minority do move from drug use to abuse</a:t>
            </a:r>
          </a:p>
          <a:p>
            <a:r>
              <a:rPr lang="en-US" dirty="0" smtClean="0"/>
              <a:t>Although tobacco and alcohol use is somewhat greater among European than U.S. adolescents, illegal drug use is far more prevalent among U.S. teenagers</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Correlates and Consequences of Adolescent Substance Abuse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Unlike experimenters, drug abusers are seriously troubled young people</a:t>
            </a:r>
          </a:p>
          <a:p>
            <a:pPr lvl="1"/>
            <a:r>
              <a:rPr lang="en-US" dirty="0" smtClean="0"/>
              <a:t>Their impulsive, disruptive, hostile style is often evident in early childhood, and they are inclined to express their unhappiness through antisocial acts</a:t>
            </a:r>
          </a:p>
          <a:p>
            <a:pPr lvl="1"/>
            <a:r>
              <a:rPr lang="en-US" dirty="0"/>
              <a:t>Compared with other young people, their drug taking starts earlier and may have genetic roots</a:t>
            </a:r>
          </a:p>
          <a:p>
            <a:pPr lvl="1"/>
            <a:endParaRPr lang="en-US" dirty="0" smtClean="0"/>
          </a:p>
          <a:p>
            <a:r>
              <a:rPr lang="en-US" dirty="0" smtClean="0"/>
              <a:t>But, environmental factors also contribute</a:t>
            </a:r>
          </a:p>
          <a:p>
            <a:pPr lvl="1"/>
            <a:r>
              <a:rPr lang="en-US" dirty="0" smtClean="0"/>
              <a:t>Low-SES, family mental health problems, parental and older sibling drug abuse, lack of parental warmth and involvement, physical and sexual abuse, and poor school performance</a:t>
            </a:r>
          </a:p>
          <a:p>
            <a:pPr lvl="1"/>
            <a:r>
              <a:rPr lang="en-US" dirty="0" smtClean="0"/>
              <a:t>Especially among teenagers with family difficulties, encouragement from friends who use and provide drugs increases substance abuse</a:t>
            </a:r>
          </a:p>
          <a:p>
            <a:pPr lvl="1"/>
            <a:endParaRPr lang="en-US" dirty="0" smtClean="0"/>
          </a:p>
          <a:p>
            <a:r>
              <a:rPr lang="en-US" dirty="0" smtClean="0"/>
              <a:t>Teenagers who depend on alcohol and drugs to deal with stresses fail to learn responsible decision-making skills and alternative coping techniques</a:t>
            </a:r>
          </a:p>
          <a:p>
            <a:pPr lvl="1"/>
            <a:r>
              <a:rPr lang="en-US" dirty="0" smtClean="0"/>
              <a:t>They show serious adjustment problems, including chronic anxiety, depression and antisocial behavior, that are both a cause and a consequence of heavy drug taking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Reactions to Pubertal Changes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Western adolescents are granted partial adult status at many different ages</a:t>
            </a:r>
          </a:p>
          <a:p>
            <a:pPr lvl="1"/>
            <a:r>
              <a:rPr lang="en-US" dirty="0" smtClean="0"/>
              <a:t>Ex. There are separate ages for starting employment (ranging from 14-16 in the U.S.), driving (usually 16), for leaving high school, for voting (18 in U.S.), and for drinking alcohol (21 in U.S.)</a:t>
            </a:r>
          </a:p>
          <a:p>
            <a:pPr lvl="1"/>
            <a:r>
              <a:rPr lang="en-US" dirty="0" smtClean="0"/>
              <a:t>Also, even when some of these ages have been reached, in some contexts (at home and at school) they are still regarded as children</a:t>
            </a:r>
          </a:p>
          <a:p>
            <a:r>
              <a:rPr lang="en-US" dirty="0" smtClean="0"/>
              <a:t>The absence of a widely accepted marker of physical and social maturity makes the process of becoming an adult more confusing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and Treatment</a:t>
            </a:r>
            <a:endParaRPr lang="en-US" dirty="0"/>
          </a:p>
        </p:txBody>
      </p:sp>
      <p:sp>
        <p:nvSpPr>
          <p:cNvPr id="3" name="Content Placeholder 2"/>
          <p:cNvSpPr>
            <a:spLocks noGrp="1"/>
          </p:cNvSpPr>
          <p:nvPr>
            <p:ph idx="1"/>
          </p:nvPr>
        </p:nvSpPr>
        <p:spPr>
          <a:xfrm>
            <a:off x="457200" y="1600200"/>
            <a:ext cx="8229600" cy="4854608"/>
          </a:xfrm>
        </p:spPr>
        <p:txBody>
          <a:bodyPr>
            <a:normAutofit fontScale="55000" lnSpcReduction="20000"/>
          </a:bodyPr>
          <a:lstStyle/>
          <a:p>
            <a:r>
              <a:rPr lang="en-US" dirty="0" smtClean="0"/>
              <a:t>School and community programs that reduce drug experimentation typically combine several components</a:t>
            </a:r>
          </a:p>
          <a:p>
            <a:pPr lvl="1"/>
            <a:r>
              <a:rPr lang="en-US" dirty="0" smtClean="0"/>
              <a:t>Promoting effective parenting, including monitoring of teenagers’ activities</a:t>
            </a:r>
          </a:p>
          <a:p>
            <a:pPr lvl="1"/>
            <a:r>
              <a:rPr lang="en-US" dirty="0" smtClean="0"/>
              <a:t>Teaching skills for resisting peer pressure</a:t>
            </a:r>
          </a:p>
          <a:p>
            <a:pPr lvl="1"/>
            <a:r>
              <a:rPr lang="en-US" dirty="0" smtClean="0"/>
              <a:t>Reducing the social acceptability of drug taking by emphasizing health and safety risks</a:t>
            </a:r>
          </a:p>
          <a:p>
            <a:pPr lvl="1"/>
            <a:r>
              <a:rPr lang="en-US" dirty="0" smtClean="0"/>
              <a:t>Getting adolescents to commit to not using drugs</a:t>
            </a:r>
          </a:p>
          <a:p>
            <a:pPr lvl="1"/>
            <a:endParaRPr lang="en-US" dirty="0" smtClean="0"/>
          </a:p>
          <a:p>
            <a:r>
              <a:rPr lang="en-US" dirty="0" smtClean="0"/>
              <a:t>But because some drug taking seems inevitable, interventions that prevent teenagers from harming themselves and others when they do experiment are essential</a:t>
            </a:r>
          </a:p>
          <a:p>
            <a:pPr lvl="1"/>
            <a:r>
              <a:rPr lang="en-US" dirty="0" smtClean="0"/>
              <a:t>Ex. Some communities offer weekend on-call transportation services that any young person can contact for a safe ride home, with no questions asked</a:t>
            </a:r>
          </a:p>
          <a:p>
            <a:pPr lvl="1"/>
            <a:endParaRPr lang="en-US" dirty="0" smtClean="0"/>
          </a:p>
          <a:p>
            <a:r>
              <a:rPr lang="en-US" dirty="0" smtClean="0"/>
              <a:t>Preventing drug abuse requires different strategies</a:t>
            </a:r>
          </a:p>
          <a:p>
            <a:pPr lvl="1"/>
            <a:r>
              <a:rPr lang="en-US" dirty="0" smtClean="0"/>
              <a:t>Including working with parents and teaching at-risk teenagers strategies for handling life stressors</a:t>
            </a:r>
          </a:p>
          <a:p>
            <a:pPr lvl="1"/>
            <a:endParaRPr lang="en-US" dirty="0" smtClean="0"/>
          </a:p>
          <a:p>
            <a:r>
              <a:rPr lang="en-US" dirty="0" smtClean="0"/>
              <a:t>When an adolescent becomes a drug abuser, family and individual therapy are usually needed, along with academic and vocational training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Development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Adolescence brings vastly expanded powers of reasoning</a:t>
            </a:r>
          </a:p>
          <a:p>
            <a:pPr lvl="1"/>
            <a:r>
              <a:rPr lang="en-US" dirty="0" smtClean="0"/>
              <a:t>At age 11, children find it hard to move beyond firsthand experiences to a world of possibilities</a:t>
            </a:r>
          </a:p>
          <a:p>
            <a:pPr lvl="1"/>
            <a:r>
              <a:rPr lang="en-US" dirty="0" smtClean="0"/>
              <a:t>But, over the next few years, thinking acquires complex qualities such as the ability to consider multiple variables simultaneously and think about situations that are not easily detected in the real world or that do not exist at all</a:t>
            </a:r>
          </a:p>
          <a:p>
            <a:r>
              <a:rPr lang="en-US" dirty="0" smtClean="0"/>
              <a:t>As a result, adolescents can grasp advanced scientific and mathematical principles and grapple with social and political issues</a:t>
            </a:r>
          </a:p>
          <a:p>
            <a:pPr lvl="1"/>
            <a:r>
              <a:rPr lang="en-US" dirty="0" smtClean="0"/>
              <a:t>Compared with school-age children’s thinking, adolescent thought is more enlightened, imaginative, and rational</a:t>
            </a:r>
          </a:p>
          <a:p>
            <a:r>
              <a:rPr lang="en-US" dirty="0" smtClean="0"/>
              <a:t>Research on adolescent cognitive development began with testing Piaget’s ideas</a:t>
            </a:r>
          </a:p>
          <a:p>
            <a:r>
              <a:rPr lang="en-US" dirty="0" smtClean="0"/>
              <a:t>Recently, information-processing research has greatly enhanced our understanding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Piaget’s Theory: The Formal Operational Stage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According to Piaget, around age 11, young people enter the </a:t>
            </a:r>
            <a:r>
              <a:rPr lang="en-US" b="1" dirty="0" smtClean="0"/>
              <a:t>formal operational stage </a:t>
            </a:r>
            <a:r>
              <a:rPr lang="en-US" dirty="0" smtClean="0"/>
              <a:t>– in which they develop the capacity for abstract, systematic, scientific thinking </a:t>
            </a:r>
          </a:p>
          <a:p>
            <a:r>
              <a:rPr lang="en-US" dirty="0" smtClean="0"/>
              <a:t>Whereas concrete operational children can “operate on reality,” formal operational adolescents can “operate on operations”</a:t>
            </a:r>
          </a:p>
          <a:p>
            <a:pPr lvl="1"/>
            <a:r>
              <a:rPr lang="en-US" dirty="0" smtClean="0"/>
              <a:t>They no longer require concrete things and events as objects of though</a:t>
            </a:r>
          </a:p>
          <a:p>
            <a:pPr lvl="1"/>
            <a:r>
              <a:rPr lang="en-US" dirty="0" smtClean="0"/>
              <a:t>Instead, they can come up with new, more general logical rules through internal reflection</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3000" cy="1399032"/>
          </a:xfrm>
        </p:spPr>
        <p:txBody>
          <a:bodyPr>
            <a:normAutofit fontScale="90000"/>
          </a:bodyPr>
          <a:lstStyle/>
          <a:p>
            <a:r>
              <a:rPr lang="en-US" dirty="0" smtClean="0"/>
              <a:t>Formal Operational Stage: </a:t>
            </a:r>
            <a:r>
              <a:rPr lang="en-US" dirty="0" err="1" smtClean="0"/>
              <a:t>Hypothetico</a:t>
            </a:r>
            <a:r>
              <a:rPr lang="en-US" dirty="0" smtClean="0"/>
              <a:t>-Deductive Reasoning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Piaget believed that at adolescence, young people first become capable of </a:t>
            </a:r>
            <a:r>
              <a:rPr lang="en-US" b="1" dirty="0" err="1" smtClean="0"/>
              <a:t>hypothetico</a:t>
            </a:r>
            <a:r>
              <a:rPr lang="en-US" b="1" dirty="0" smtClean="0"/>
              <a:t>-deductive reasoning</a:t>
            </a:r>
          </a:p>
          <a:p>
            <a:pPr lvl="1"/>
            <a:r>
              <a:rPr lang="en-US" dirty="0" smtClean="0"/>
              <a:t>When faced with a problem, they start with a hypothesis, or prediction about variables that might affect an outcome</a:t>
            </a:r>
          </a:p>
          <a:p>
            <a:pPr lvl="1"/>
            <a:r>
              <a:rPr lang="en-US" dirty="0" smtClean="0"/>
              <a:t>From the hypothesis, they deduce logical, testable inferences</a:t>
            </a:r>
          </a:p>
          <a:p>
            <a:pPr lvl="1"/>
            <a:r>
              <a:rPr lang="en-US" dirty="0" smtClean="0"/>
              <a:t>Then, they systematically isolate and combine variables to see which of these inferences are confirmed in the real world</a:t>
            </a:r>
          </a:p>
          <a:p>
            <a:r>
              <a:rPr lang="en-US" dirty="0" smtClean="0"/>
              <a:t>This form of problem solving starts with possibility and proceeds to reality </a:t>
            </a:r>
          </a:p>
          <a:p>
            <a:pPr lvl="1"/>
            <a:r>
              <a:rPr lang="en-US" dirty="0" smtClean="0"/>
              <a:t>In contrast, concrete operational children start with reality, with the most obvious predictions about a situation</a:t>
            </a:r>
          </a:p>
          <a:p>
            <a:pPr lvl="1"/>
            <a:r>
              <a:rPr lang="en-US" dirty="0" smtClean="0"/>
              <a:t>When these are not confirmed, they usually cannot think of alternatives and fail to solve the problem</a:t>
            </a:r>
          </a:p>
          <a:p>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399032"/>
          </a:xfrm>
        </p:spPr>
        <p:txBody>
          <a:bodyPr>
            <a:normAutofit/>
          </a:bodyPr>
          <a:lstStyle/>
          <a:p>
            <a:r>
              <a:rPr lang="en-US" sz="4000" dirty="0" err="1" smtClean="0"/>
              <a:t>Hypothetico</a:t>
            </a:r>
            <a:r>
              <a:rPr lang="en-US" sz="4000" dirty="0" smtClean="0"/>
              <a:t>-Deductive Reasoning</a:t>
            </a:r>
            <a:endParaRPr lang="en-US" sz="4000" dirty="0"/>
          </a:p>
        </p:txBody>
      </p:sp>
      <p:sp>
        <p:nvSpPr>
          <p:cNvPr id="3" name="Content Placeholder 2"/>
          <p:cNvSpPr>
            <a:spLocks noGrp="1"/>
          </p:cNvSpPr>
          <p:nvPr>
            <p:ph idx="1"/>
          </p:nvPr>
        </p:nvSpPr>
        <p:spPr>
          <a:xfrm>
            <a:off x="152400" y="1600200"/>
            <a:ext cx="8534400" cy="4953000"/>
          </a:xfrm>
        </p:spPr>
        <p:txBody>
          <a:bodyPr>
            <a:normAutofit fontScale="62500" lnSpcReduction="20000"/>
          </a:bodyPr>
          <a:lstStyle/>
          <a:p>
            <a:r>
              <a:rPr lang="en-US" dirty="0" smtClean="0"/>
              <a:t>Demonstration: Piaget’s famous </a:t>
            </a:r>
            <a:r>
              <a:rPr lang="en-US" i="1" dirty="0" smtClean="0"/>
              <a:t>pendulum problem</a:t>
            </a:r>
          </a:p>
          <a:p>
            <a:r>
              <a:rPr lang="en-US" dirty="0" smtClean="0"/>
              <a:t>Present several school-age children and adolescents with strings of different lengths, objects of different weights to attach to the strings, and a bar from which to hang the strings</a:t>
            </a:r>
          </a:p>
          <a:p>
            <a:r>
              <a:rPr lang="en-US" dirty="0" smtClean="0"/>
              <a:t>Ask each of them to figure out what influences the speed with which a pendulum swings through its arc</a:t>
            </a:r>
          </a:p>
          <a:p>
            <a:r>
              <a:rPr lang="en-US" dirty="0" smtClean="0"/>
              <a:t>Formal operational adolescents</a:t>
            </a:r>
          </a:p>
          <a:p>
            <a:pPr lvl="1"/>
            <a:r>
              <a:rPr lang="en-US" dirty="0" smtClean="0"/>
              <a:t>Hypothesize that 4 variables might be influential</a:t>
            </a:r>
          </a:p>
          <a:p>
            <a:pPr lvl="2"/>
            <a:r>
              <a:rPr lang="en-US" dirty="0" smtClean="0"/>
              <a:t>Length of the string, weight of the object attached to the string, how high the object is raised before release, and how forcefully the object is pushed</a:t>
            </a:r>
          </a:p>
          <a:p>
            <a:pPr lvl="1"/>
            <a:r>
              <a:rPr lang="en-US" dirty="0" smtClean="0"/>
              <a:t>By varying one factor at a time while holding the other 3 constant, they test each variable separately and, if necessary, also in combination</a:t>
            </a:r>
          </a:p>
          <a:p>
            <a:pPr lvl="1"/>
            <a:r>
              <a:rPr lang="en-US" dirty="0" smtClean="0"/>
              <a:t>Eventually they discover that only string length makes a difference</a:t>
            </a:r>
          </a:p>
          <a:p>
            <a:r>
              <a:rPr lang="en-US" dirty="0" smtClean="0"/>
              <a:t>In contrast, concrete operational children cannot separate the effects of each variable</a:t>
            </a:r>
          </a:p>
          <a:p>
            <a:pPr lvl="1"/>
            <a:r>
              <a:rPr lang="en-US" dirty="0" smtClean="0"/>
              <a:t>They may test for the effect of string length without holding weight constant</a:t>
            </a:r>
          </a:p>
          <a:p>
            <a:pPr lvl="2"/>
            <a:r>
              <a:rPr lang="en-US" dirty="0" smtClean="0"/>
              <a:t>Maybe comparing a short, light pendulum with a long, heavy one</a:t>
            </a:r>
          </a:p>
          <a:p>
            <a:pPr lvl="1"/>
            <a:r>
              <a:rPr lang="en-US" dirty="0" smtClean="0"/>
              <a:t>Also they typically fail to notice variables that are not immediately suggested by the concrete materials of the task</a:t>
            </a:r>
          </a:p>
          <a:p>
            <a:pPr lvl="2"/>
            <a:r>
              <a:rPr lang="en-US" dirty="0" smtClean="0"/>
              <a:t>Like how high the object s raised or how forcefully it is released </a:t>
            </a:r>
            <a:endParaRPr lang="en-US" dirty="0"/>
          </a:p>
        </p:txBody>
      </p:sp>
      <p:pic>
        <p:nvPicPr>
          <p:cNvPr id="4" name="Picture 3" descr="BCD06F15"/>
          <p:cNvPicPr>
            <a:picLocks noChangeAspect="1" noChangeArrowheads="1"/>
          </p:cNvPicPr>
          <p:nvPr/>
        </p:nvPicPr>
        <p:blipFill>
          <a:blip r:embed="rId2" cstate="print"/>
          <a:srcRect b="35056"/>
          <a:stretch>
            <a:fillRect/>
          </a:stretch>
        </p:blipFill>
        <p:spPr>
          <a:xfrm>
            <a:off x="6781800" y="250396"/>
            <a:ext cx="1752600" cy="1332342"/>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Operational Stage: Propositional Thought</a:t>
            </a:r>
            <a:endParaRPr lang="en-US" dirty="0"/>
          </a:p>
        </p:txBody>
      </p:sp>
      <p:sp>
        <p:nvSpPr>
          <p:cNvPr id="3" name="Content Placeholder 2"/>
          <p:cNvSpPr>
            <a:spLocks noGrp="1"/>
          </p:cNvSpPr>
          <p:nvPr>
            <p:ph idx="1"/>
          </p:nvPr>
        </p:nvSpPr>
        <p:spPr/>
        <p:txBody>
          <a:bodyPr>
            <a:normAutofit lnSpcReduction="10000"/>
          </a:bodyPr>
          <a:lstStyle/>
          <a:p>
            <a:r>
              <a:rPr lang="en-US" dirty="0" smtClean="0"/>
              <a:t>Second important characteristic of formal operational stage is </a:t>
            </a:r>
            <a:r>
              <a:rPr lang="en-US" b="1" dirty="0" smtClean="0"/>
              <a:t>propositional thought </a:t>
            </a:r>
            <a:r>
              <a:rPr lang="en-US" dirty="0" smtClean="0"/>
              <a:t>– adolescents’ ability to evaluate the logic of propositions (verbal statements) without referring to real-world circumstances </a:t>
            </a:r>
          </a:p>
          <a:p>
            <a:r>
              <a:rPr lang="en-US" dirty="0" smtClean="0"/>
              <a:t>In contrast, concrete operational children evaluate the logic of statements only by considering them against concrete evidence in the real world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Formal Operational Stage: Propositional Thought</a:t>
            </a:r>
            <a:endParaRPr lang="en-US" dirty="0"/>
          </a:p>
        </p:txBody>
      </p:sp>
      <p:sp>
        <p:nvSpPr>
          <p:cNvPr id="3" name="Content Placeholder 2"/>
          <p:cNvSpPr>
            <a:spLocks noGrp="1"/>
          </p:cNvSpPr>
          <p:nvPr>
            <p:ph idx="1"/>
          </p:nvPr>
        </p:nvSpPr>
        <p:spPr>
          <a:xfrm>
            <a:off x="228600" y="1524000"/>
            <a:ext cx="7543800" cy="4930808"/>
          </a:xfrm>
        </p:spPr>
        <p:txBody>
          <a:bodyPr>
            <a:normAutofit fontScale="62500" lnSpcReduction="20000"/>
          </a:bodyPr>
          <a:lstStyle/>
          <a:p>
            <a:r>
              <a:rPr lang="en-US" dirty="0" smtClean="0"/>
              <a:t>Study: a researcher showed children and adolescents a pile of poker chips and asked whether statements about the chips were true, false, or uncertain</a:t>
            </a:r>
          </a:p>
          <a:p>
            <a:pPr lvl="1"/>
            <a:r>
              <a:rPr lang="en-US" dirty="0" smtClean="0"/>
              <a:t>In one condition: the researcher hid a chip in her hand and presented these prepositions</a:t>
            </a:r>
          </a:p>
          <a:p>
            <a:pPr lvl="2"/>
            <a:r>
              <a:rPr lang="en-US" dirty="0" smtClean="0"/>
              <a:t>“</a:t>
            </a:r>
            <a:r>
              <a:rPr lang="en-US" i="1" dirty="0" smtClean="0"/>
              <a:t>either</a:t>
            </a:r>
            <a:r>
              <a:rPr lang="en-US" dirty="0" smtClean="0"/>
              <a:t> the chip in my hand is green or it is not green”</a:t>
            </a:r>
          </a:p>
          <a:p>
            <a:pPr lvl="2"/>
            <a:r>
              <a:rPr lang="en-US" dirty="0" smtClean="0"/>
              <a:t>“the chip in my hand is green </a:t>
            </a:r>
            <a:r>
              <a:rPr lang="en-US" i="1" dirty="0" smtClean="0"/>
              <a:t>and</a:t>
            </a:r>
            <a:r>
              <a:rPr lang="en-US" dirty="0" smtClean="0"/>
              <a:t> it is not green”</a:t>
            </a:r>
          </a:p>
          <a:p>
            <a:pPr lvl="1"/>
            <a:r>
              <a:rPr lang="en-US" dirty="0" smtClean="0"/>
              <a:t>In another condition: the researcher made the same statements while holding either a red or green chip in full view</a:t>
            </a:r>
          </a:p>
          <a:p>
            <a:r>
              <a:rPr lang="en-US" dirty="0" smtClean="0"/>
              <a:t>School-age children focused on the concrete properties of the poker chips</a:t>
            </a:r>
          </a:p>
          <a:p>
            <a:pPr lvl="1"/>
            <a:r>
              <a:rPr lang="en-US" dirty="0" smtClean="0"/>
              <a:t>When the chip was hidden, they replied that they were uncertain about both statements</a:t>
            </a:r>
          </a:p>
          <a:p>
            <a:pPr lvl="1"/>
            <a:r>
              <a:rPr lang="en-US" dirty="0" smtClean="0"/>
              <a:t>When the chip was visible, they judged both statements to be true if the chip was green and false if it was red</a:t>
            </a:r>
          </a:p>
          <a:p>
            <a:r>
              <a:rPr lang="en-US" dirty="0" smtClean="0"/>
              <a:t>In contrast, adolescents analyzed the logic of the statements</a:t>
            </a:r>
          </a:p>
          <a:p>
            <a:pPr lvl="1"/>
            <a:r>
              <a:rPr lang="en-US" dirty="0" smtClean="0"/>
              <a:t>They understood that the “either-or” statement is always true and the “and” statement is always false, regardless of the chip’s color</a:t>
            </a:r>
          </a:p>
          <a:p>
            <a:endParaRPr lang="en-US" dirty="0"/>
          </a:p>
        </p:txBody>
      </p:sp>
      <p:pic>
        <p:nvPicPr>
          <p:cNvPr id="1026" name="Picture 2" descr="http://t1.gstatic.com/images?q=tbn:ANd9GcRjjPURrChLHeW9PRQWJJrf8chHprjv90D8MBxilgSjV6YPEkenRg"/>
          <p:cNvPicPr>
            <a:picLocks noChangeAspect="1" noChangeArrowheads="1"/>
          </p:cNvPicPr>
          <p:nvPr/>
        </p:nvPicPr>
        <p:blipFill>
          <a:blip r:embed="rId2" cstate="print"/>
          <a:srcRect/>
          <a:stretch>
            <a:fillRect/>
          </a:stretch>
        </p:blipFill>
        <p:spPr bwMode="auto">
          <a:xfrm>
            <a:off x="7543800" y="1981200"/>
            <a:ext cx="1245277" cy="828675"/>
          </a:xfrm>
          <a:prstGeom prst="rect">
            <a:avLst/>
          </a:prstGeom>
          <a:noFill/>
        </p:spPr>
      </p:pic>
      <p:pic>
        <p:nvPicPr>
          <p:cNvPr id="1028" name="Picture 4" descr="http://t3.gstatic.com/images?q=tbn:ANd9GcSFFWqOXLOHtcOOyWVq2gQMaePVrsqzL-N1I-h0Di0zHNzTv6eoKw"/>
          <p:cNvPicPr>
            <a:picLocks noChangeAspect="1" noChangeArrowheads="1"/>
          </p:cNvPicPr>
          <p:nvPr/>
        </p:nvPicPr>
        <p:blipFill>
          <a:blip r:embed="rId3" cstate="print"/>
          <a:srcRect/>
          <a:stretch>
            <a:fillRect/>
          </a:stretch>
        </p:blipFill>
        <p:spPr bwMode="auto">
          <a:xfrm>
            <a:off x="8001000" y="2895600"/>
            <a:ext cx="685800" cy="831273"/>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Operational Stage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Although Piaget did not view language as playing a central role in children’s cognitive development, he acknowledged its importance in adolescence</a:t>
            </a:r>
          </a:p>
          <a:p>
            <a:r>
              <a:rPr lang="en-US" dirty="0" smtClean="0"/>
              <a:t>Formal operations require language-based and other symbolic systems that do not stand for real things</a:t>
            </a:r>
          </a:p>
          <a:p>
            <a:pPr lvl="1"/>
            <a:r>
              <a:rPr lang="en-US" dirty="0" smtClean="0"/>
              <a:t>Like those in higher mathematics</a:t>
            </a:r>
          </a:p>
          <a:p>
            <a:r>
              <a:rPr lang="en-US" dirty="0" smtClean="0"/>
              <a:t>Secondary </a:t>
            </a:r>
            <a:r>
              <a:rPr lang="en-US" dirty="0" smtClean="0"/>
              <a:t>school (i.e., high school) </a:t>
            </a:r>
            <a:r>
              <a:rPr lang="en-US" dirty="0" smtClean="0"/>
              <a:t>students use such systems in algebra and geometry </a:t>
            </a:r>
          </a:p>
          <a:p>
            <a:r>
              <a:rPr lang="en-US" dirty="0" smtClean="0"/>
              <a:t>Formal operational thought also involves verbal reasoning about abstract concepts</a:t>
            </a:r>
          </a:p>
          <a:p>
            <a:pPr lvl="1"/>
            <a:r>
              <a:rPr lang="en-US" dirty="0" smtClean="0"/>
              <a:t>Like thinking about relationships among time, space, and matter in physics and wondering about justice and freedom in philosophy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Research on Formal Operational Thought</a:t>
            </a:r>
            <a:endParaRPr lang="en-US" dirty="0"/>
          </a:p>
        </p:txBody>
      </p:sp>
      <p:sp>
        <p:nvSpPr>
          <p:cNvPr id="3" name="Content Placeholder 2"/>
          <p:cNvSpPr>
            <a:spLocks noGrp="1"/>
          </p:cNvSpPr>
          <p:nvPr>
            <p:ph idx="1"/>
          </p:nvPr>
        </p:nvSpPr>
        <p:spPr/>
        <p:txBody>
          <a:bodyPr/>
          <a:lstStyle/>
          <a:p>
            <a:r>
              <a:rPr lang="en-US" dirty="0" smtClean="0"/>
              <a:t>Research on formal operational thought poses similar questions to those of Piaget’s earlier stages</a:t>
            </a:r>
          </a:p>
          <a:p>
            <a:pPr lvl="1"/>
            <a:r>
              <a:rPr lang="en-US" dirty="0" smtClean="0"/>
              <a:t>Does formal operational thinking appear earlier than Piaget though?</a:t>
            </a:r>
          </a:p>
          <a:p>
            <a:pPr lvl="1"/>
            <a:r>
              <a:rPr lang="en-US" dirty="0" smtClean="0"/>
              <a:t>Do all individuals reach formal operations during their teenage years?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Follow-Up Research: </a:t>
            </a:r>
            <a:r>
              <a:rPr lang="en-US" sz="3600" dirty="0" err="1" smtClean="0"/>
              <a:t>Hypothetico</a:t>
            </a:r>
            <a:r>
              <a:rPr lang="en-US" sz="3600" dirty="0" smtClean="0"/>
              <a:t>-Deductive &amp; Propositional Thinking</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School-age children can understand hypotheses in simplified situations involving no more than 2 variables</a:t>
            </a:r>
          </a:p>
          <a:p>
            <a:pPr lvl="1"/>
            <a:r>
              <a:rPr lang="en-US" dirty="0" smtClean="0"/>
              <a:t>They can understand that hypotheses must be confirmed by appropriate evidence</a:t>
            </a:r>
          </a:p>
          <a:p>
            <a:pPr lvl="1"/>
            <a:r>
              <a:rPr lang="en-US" dirty="0" smtClean="0"/>
              <a:t>But they cannot sort out evidence bearing on 3 or more variables at once</a:t>
            </a:r>
          </a:p>
          <a:p>
            <a:pPr lvl="1"/>
            <a:r>
              <a:rPr lang="en-US" dirty="0" smtClean="0"/>
              <a:t>Their capacity, is beginning, but it is limited</a:t>
            </a:r>
          </a:p>
          <a:p>
            <a:r>
              <a:rPr lang="en-US" dirty="0" smtClean="0"/>
              <a:t>Gain in the capacity to analyze the logic of propositions occurs gradually from childhood on</a:t>
            </a:r>
          </a:p>
          <a:p>
            <a:pPr lvl="1"/>
            <a:r>
              <a:rPr lang="en-US" dirty="0" smtClean="0"/>
              <a:t>Which calls into question the emergence of a discrete new stage of cognitive development at adolescence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Pubertal Change, Emotion, and Social Behavior</a:t>
            </a:r>
            <a:endParaRPr lang="en-US" dirty="0"/>
          </a:p>
        </p:txBody>
      </p:sp>
      <p:sp>
        <p:nvSpPr>
          <p:cNvPr id="3" name="Content Placeholder 2"/>
          <p:cNvSpPr>
            <a:spLocks noGrp="1"/>
          </p:cNvSpPr>
          <p:nvPr>
            <p:ph idx="1"/>
          </p:nvPr>
        </p:nvSpPr>
        <p:spPr/>
        <p:txBody>
          <a:bodyPr/>
          <a:lstStyle/>
          <a:p>
            <a:r>
              <a:rPr lang="en-US" dirty="0" smtClean="0"/>
              <a:t>A common belief is that puberty has something to do with adolescent moodiness and the desire for greater physical and psychological separation from parents </a:t>
            </a:r>
          </a:p>
          <a:p>
            <a:r>
              <a:rPr lang="en-US" dirty="0" smtClean="0"/>
              <a:t>But research has shown that there are multiple causes for these reactions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Follow-Up Research: Do All Individuals Reach the Formal Operational Stage?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Even many well-educated adults fail </a:t>
            </a:r>
            <a:r>
              <a:rPr lang="en-US" dirty="0" err="1" smtClean="0"/>
              <a:t>hypothetico</a:t>
            </a:r>
            <a:r>
              <a:rPr lang="en-US" dirty="0" smtClean="0"/>
              <a:t>-deductive tasks and have difficulty reasoning with sets of propositions that contradict real-world facts</a:t>
            </a:r>
          </a:p>
          <a:p>
            <a:r>
              <a:rPr lang="en-US" dirty="0" smtClean="0"/>
              <a:t>Why? People are most likely to think abstractly and systematically in situations in which they have had extensive experience</a:t>
            </a:r>
          </a:p>
          <a:p>
            <a:pPr lvl="1"/>
            <a:r>
              <a:rPr lang="en-US" dirty="0" smtClean="0"/>
              <a:t>Supported by evidence that taking college courses leads to improvements in formal reasoning related to course content</a:t>
            </a:r>
          </a:p>
          <a:p>
            <a:pPr lvl="1"/>
            <a:r>
              <a:rPr lang="en-US" dirty="0" smtClean="0"/>
              <a:t>Like concrete operations, formal operations do not emerge in all contexts at once, but are specific to situation and task</a:t>
            </a:r>
          </a:p>
          <a:p>
            <a:r>
              <a:rPr lang="en-US" dirty="0" smtClean="0"/>
              <a:t>Individuals in village and tribal societies rarely master formal operational tasks</a:t>
            </a:r>
          </a:p>
          <a:p>
            <a:pPr lvl="1"/>
            <a:r>
              <a:rPr lang="en-US" dirty="0" smtClean="0"/>
              <a:t>Even Piaget acknowledged that without the opportunity to solve hypothetical problems, some people in some societies might not display formal operations </a:t>
            </a:r>
          </a:p>
          <a:p>
            <a:r>
              <a:rPr lang="en-US" dirty="0" smtClean="0"/>
              <a:t>Recent research shows that, in school, adolescents find opportunities to realize their neurological potential to think more effectively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normAutofit/>
          </a:bodyPr>
          <a:lstStyle/>
          <a:p>
            <a:r>
              <a:rPr lang="en-US" sz="3400" dirty="0" smtClean="0"/>
              <a:t>Information-Processing View of Adolescent Cognitive Development</a:t>
            </a:r>
            <a:endParaRPr lang="en-US" sz="3400" dirty="0"/>
          </a:p>
        </p:txBody>
      </p:sp>
      <p:sp>
        <p:nvSpPr>
          <p:cNvPr id="3" name="Content Placeholder 2"/>
          <p:cNvSpPr>
            <a:spLocks noGrp="1"/>
          </p:cNvSpPr>
          <p:nvPr>
            <p:ph idx="1"/>
          </p:nvPr>
        </p:nvSpPr>
        <p:spPr>
          <a:xfrm>
            <a:off x="457200" y="1447800"/>
            <a:ext cx="8229600" cy="5007008"/>
          </a:xfrm>
        </p:spPr>
        <p:txBody>
          <a:bodyPr>
            <a:normAutofit fontScale="62500" lnSpcReduction="20000"/>
          </a:bodyPr>
          <a:lstStyle/>
          <a:p>
            <a:r>
              <a:rPr lang="en-US" dirty="0" smtClean="0"/>
              <a:t>Information-processing theorists refer to a variety of specific mechanisms that underlie cognitive change in adolescence</a:t>
            </a:r>
          </a:p>
          <a:p>
            <a:pPr lvl="1"/>
            <a:r>
              <a:rPr lang="en-US" i="1" dirty="0" smtClean="0"/>
              <a:t>Attention</a:t>
            </a:r>
            <a:r>
              <a:rPr lang="en-US" dirty="0" smtClean="0"/>
              <a:t> becomes more selective</a:t>
            </a:r>
          </a:p>
          <a:p>
            <a:pPr lvl="2"/>
            <a:r>
              <a:rPr lang="en-US" dirty="0" smtClean="0"/>
              <a:t>Better able to focus on relevant information and adapt to changing tasks</a:t>
            </a:r>
          </a:p>
          <a:p>
            <a:pPr lvl="1"/>
            <a:r>
              <a:rPr lang="en-US" i="1" dirty="0" smtClean="0"/>
              <a:t>Inhibition</a:t>
            </a:r>
            <a:r>
              <a:rPr lang="en-US" dirty="0" smtClean="0"/>
              <a:t> improves</a:t>
            </a:r>
          </a:p>
          <a:p>
            <a:pPr lvl="2"/>
            <a:r>
              <a:rPr lang="en-US" dirty="0" smtClean="0"/>
              <a:t>Both of irrelevant stimuli and of well-learned responses in situations where they are inappropriate </a:t>
            </a:r>
          </a:p>
          <a:p>
            <a:pPr lvl="1"/>
            <a:r>
              <a:rPr lang="en-US" i="1" dirty="0" smtClean="0"/>
              <a:t>Strategies</a:t>
            </a:r>
            <a:r>
              <a:rPr lang="en-US" dirty="0" smtClean="0"/>
              <a:t> become more effective</a:t>
            </a:r>
          </a:p>
          <a:p>
            <a:pPr lvl="2"/>
            <a:r>
              <a:rPr lang="en-US" dirty="0" smtClean="0"/>
              <a:t>Improving storage, representation, and retrieval of information</a:t>
            </a:r>
          </a:p>
          <a:p>
            <a:pPr lvl="1"/>
            <a:r>
              <a:rPr lang="en-US" i="1" dirty="0" smtClean="0"/>
              <a:t>Knowledge</a:t>
            </a:r>
            <a:r>
              <a:rPr lang="en-US" dirty="0" smtClean="0"/>
              <a:t> increases (eases strategy use)</a:t>
            </a:r>
          </a:p>
          <a:p>
            <a:pPr lvl="1"/>
            <a:r>
              <a:rPr lang="en-US" i="1" dirty="0" smtClean="0"/>
              <a:t>Metacognition</a:t>
            </a:r>
            <a:r>
              <a:rPr lang="en-US" dirty="0" smtClean="0"/>
              <a:t> expands </a:t>
            </a:r>
          </a:p>
          <a:p>
            <a:pPr lvl="2"/>
            <a:r>
              <a:rPr lang="en-US" dirty="0" smtClean="0"/>
              <a:t>Leads to new insights into effective strategies for acquiring information and solving problems</a:t>
            </a:r>
          </a:p>
          <a:p>
            <a:pPr lvl="1"/>
            <a:r>
              <a:rPr lang="en-US" i="1" dirty="0" smtClean="0"/>
              <a:t>Cognitive self-regulation </a:t>
            </a:r>
            <a:r>
              <a:rPr lang="en-US" dirty="0" smtClean="0"/>
              <a:t>improves</a:t>
            </a:r>
          </a:p>
          <a:p>
            <a:pPr lvl="2"/>
            <a:r>
              <a:rPr lang="en-US" dirty="0" smtClean="0"/>
              <a:t>Better moment-by-moment monitoring, evaluation, and redirection of thinking</a:t>
            </a:r>
          </a:p>
          <a:p>
            <a:pPr lvl="1"/>
            <a:r>
              <a:rPr lang="en-US" i="1" dirty="0" smtClean="0"/>
              <a:t>Speed of thinking and processing capacity </a:t>
            </a:r>
            <a:r>
              <a:rPr lang="en-US" dirty="0" smtClean="0"/>
              <a:t>increase</a:t>
            </a:r>
          </a:p>
          <a:p>
            <a:pPr lvl="2"/>
            <a:r>
              <a:rPr lang="en-US" dirty="0" smtClean="0"/>
              <a:t>Ability to hold more information in working memory at once and also to combine that information into more complex, efficient representations</a:t>
            </a:r>
          </a:p>
          <a:p>
            <a:r>
              <a:rPr lang="en-US" b="1" dirty="0" smtClean="0"/>
              <a:t>Metacognition</a:t>
            </a:r>
            <a:r>
              <a:rPr lang="en-US" dirty="0" smtClean="0"/>
              <a:t> is the most important change, and is central to adolescent cognitive development</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915400" cy="1399032"/>
          </a:xfrm>
        </p:spPr>
        <p:txBody>
          <a:bodyPr>
            <a:normAutofit fontScale="90000"/>
          </a:bodyPr>
          <a:lstStyle/>
          <a:p>
            <a:r>
              <a:rPr lang="en-US" dirty="0" smtClean="0"/>
              <a:t>Scientific Reasoning: Coordinating Theory with Evidence</a:t>
            </a:r>
            <a:endParaRPr lang="en-US" dirty="0"/>
          </a:p>
        </p:txBody>
      </p:sp>
      <p:sp>
        <p:nvSpPr>
          <p:cNvPr id="3" name="Content Placeholder 2"/>
          <p:cNvSpPr>
            <a:spLocks noGrp="1"/>
          </p:cNvSpPr>
          <p:nvPr>
            <p:ph idx="1"/>
          </p:nvPr>
        </p:nvSpPr>
        <p:spPr>
          <a:xfrm>
            <a:off x="457200" y="1676400"/>
            <a:ext cx="8229600" cy="4778408"/>
          </a:xfrm>
        </p:spPr>
        <p:txBody>
          <a:bodyPr>
            <a:normAutofit fontScale="70000" lnSpcReduction="20000"/>
          </a:bodyPr>
          <a:lstStyle/>
          <a:p>
            <a:r>
              <a:rPr lang="en-US" dirty="0" smtClean="0"/>
              <a:t>The heart of scientific reasoning is coordinating theory with evidence </a:t>
            </a:r>
          </a:p>
          <a:p>
            <a:r>
              <a:rPr lang="en-US" dirty="0" smtClean="0"/>
              <a:t>The ability to distinguish theory from evidence and to use logical rules to examine their relationship improves steadily from childhood into adolescence, continuing into adulthood</a:t>
            </a:r>
          </a:p>
          <a:p>
            <a:pPr lvl="1"/>
            <a:r>
              <a:rPr lang="en-US" dirty="0" smtClean="0"/>
              <a:t>Young children often view evidence and theory together into “the way things are”</a:t>
            </a:r>
          </a:p>
          <a:p>
            <a:pPr lvl="2"/>
            <a:r>
              <a:rPr lang="en-US" dirty="0" smtClean="0"/>
              <a:t>Ex. Theory: Someone tells a young child that they think the color of a ball influences how far it can be thrown, “red balls can be thrown farther than green balls”</a:t>
            </a:r>
          </a:p>
          <a:p>
            <a:pPr lvl="2"/>
            <a:r>
              <a:rPr lang="en-US" dirty="0" smtClean="0"/>
              <a:t>Evidence: And the child sees red balls in a basket labeled “long distance” and green balls in a basket labeled “short distance” </a:t>
            </a:r>
          </a:p>
          <a:p>
            <a:pPr lvl="2"/>
            <a:r>
              <a:rPr lang="en-US" dirty="0" smtClean="0"/>
              <a:t>The child will probably not think so far as to recognize that this theory is implausible</a:t>
            </a:r>
          </a:p>
          <a:p>
            <a:pPr lvl="2"/>
            <a:r>
              <a:rPr lang="en-US" dirty="0" smtClean="0"/>
              <a:t>He/she will probably just blend what the person said together with the evidence of the balls in the labeled baskets into “red balls can be thrown farther than green balls, that’s the way it is”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Scientific Reasoning Develops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Greater working-memory capacity permits a theory and the effects of several variables to be compared at once</a:t>
            </a:r>
          </a:p>
          <a:p>
            <a:r>
              <a:rPr lang="en-US" dirty="0" smtClean="0"/>
              <a:t>Adolescents also benefit from exposure to increasingly complex problems and to teaching that highlights features of scientific reasoning</a:t>
            </a:r>
          </a:p>
          <a:p>
            <a:pPr lvl="1"/>
            <a:r>
              <a:rPr lang="en-US" dirty="0" smtClean="0"/>
              <a:t>Like why a scientist’s expectations in a particular situation (red balls can be thrown farther) are inconsistent with everyday beliefs and experiences (color doesn’t influence how far a ball can be thrown)</a:t>
            </a:r>
          </a:p>
          <a:p>
            <a:r>
              <a:rPr lang="en-US" dirty="0" smtClean="0"/>
              <a:t>Researchers believe that </a:t>
            </a:r>
            <a:r>
              <a:rPr lang="en-US" b="1" dirty="0" smtClean="0"/>
              <a:t>sophisticated metacognitive understanding</a:t>
            </a:r>
            <a:r>
              <a:rPr lang="en-US" dirty="0" smtClean="0"/>
              <a:t> is at the heart of scientific reasoning</a:t>
            </a:r>
          </a:p>
          <a:p>
            <a:pPr lvl="1"/>
            <a:r>
              <a:rPr lang="en-US" dirty="0" smtClean="0"/>
              <a:t>Metacognitive abilities develop in adolescence when young people regularly pit theory against evidence </a:t>
            </a:r>
          </a:p>
          <a:p>
            <a:pPr lvl="2"/>
            <a:r>
              <a:rPr lang="en-US" dirty="0" smtClean="0"/>
              <a:t>Experiment with various strategies and reflect on and revise them, this facilitates awareness of the nature of logic</a:t>
            </a:r>
          </a:p>
          <a:p>
            <a:pPr lvl="1"/>
            <a:r>
              <a:rPr lang="en-US" dirty="0" smtClean="0"/>
              <a:t>Thus, the ability to </a:t>
            </a:r>
            <a:r>
              <a:rPr lang="en-US" i="1" dirty="0" smtClean="0"/>
              <a:t>think about </a:t>
            </a:r>
            <a:r>
              <a:rPr lang="en-US" dirty="0" smtClean="0"/>
              <a:t>theories, </a:t>
            </a:r>
            <a:r>
              <a:rPr lang="en-US" i="1" dirty="0" smtClean="0"/>
              <a:t>deliberately isolate </a:t>
            </a:r>
            <a:r>
              <a:rPr lang="en-US" dirty="0" smtClean="0"/>
              <a:t>variables, and </a:t>
            </a:r>
            <a:r>
              <a:rPr lang="en-US" i="1" dirty="0" smtClean="0"/>
              <a:t>actively seek </a:t>
            </a:r>
            <a:r>
              <a:rPr lang="en-US" dirty="0" smtClean="0"/>
              <a:t>disconfirming evidence is rarely present before adolescence </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Scientific Reasoning Develops</a:t>
            </a:r>
            <a:endParaRPr lang="en-US" dirty="0"/>
          </a:p>
        </p:txBody>
      </p:sp>
      <p:sp>
        <p:nvSpPr>
          <p:cNvPr id="3" name="Content Placeholder 2"/>
          <p:cNvSpPr>
            <a:spLocks noGrp="1"/>
          </p:cNvSpPr>
          <p:nvPr>
            <p:ph idx="1"/>
          </p:nvPr>
        </p:nvSpPr>
        <p:spPr/>
        <p:txBody>
          <a:bodyPr>
            <a:normAutofit lnSpcReduction="10000"/>
          </a:bodyPr>
          <a:lstStyle/>
          <a:p>
            <a:r>
              <a:rPr lang="en-US" dirty="0" smtClean="0"/>
              <a:t>Adolescents and adults vary widely in scientific reasoning skills</a:t>
            </a:r>
          </a:p>
          <a:p>
            <a:pPr lvl="1"/>
            <a:r>
              <a:rPr lang="en-US" dirty="0" smtClean="0"/>
              <a:t>They often apply logic more effectively to ideas they doubt than to those they favor</a:t>
            </a:r>
          </a:p>
          <a:p>
            <a:pPr lvl="1"/>
            <a:r>
              <a:rPr lang="en-US" dirty="0" smtClean="0"/>
              <a:t>Because they lack the metacognitive capacity to evaluate their own objectivity</a:t>
            </a:r>
          </a:p>
          <a:p>
            <a:r>
              <a:rPr lang="en-US" dirty="0" smtClean="0"/>
              <a:t>Adolescents develop scientific reasoning skills in step-by-step fashion on different types of tasks, as they gradually expand their metacognitive awareness </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399032"/>
          </a:xfrm>
        </p:spPr>
        <p:txBody>
          <a:bodyPr>
            <a:normAutofit fontScale="90000"/>
          </a:bodyPr>
          <a:lstStyle/>
          <a:p>
            <a:r>
              <a:rPr lang="en-US" dirty="0" smtClean="0"/>
              <a:t>Consequences of Adolescent Cognitive Changes</a:t>
            </a:r>
            <a:endParaRPr lang="en-US" dirty="0"/>
          </a:p>
        </p:txBody>
      </p:sp>
      <p:sp>
        <p:nvSpPr>
          <p:cNvPr id="3" name="Content Placeholder 2"/>
          <p:cNvSpPr>
            <a:spLocks noGrp="1"/>
          </p:cNvSpPr>
          <p:nvPr>
            <p:ph idx="1"/>
          </p:nvPr>
        </p:nvSpPr>
        <p:spPr>
          <a:xfrm>
            <a:off x="457200" y="1447800"/>
            <a:ext cx="8229600" cy="1676400"/>
          </a:xfrm>
        </p:spPr>
        <p:txBody>
          <a:bodyPr>
            <a:normAutofit fontScale="62500" lnSpcReduction="20000"/>
          </a:bodyPr>
          <a:lstStyle/>
          <a:p>
            <a:r>
              <a:rPr lang="en-US" dirty="0" smtClean="0"/>
              <a:t>The development of increasingly complex, effective thinking leads to dramatic revisions in the way adolescents see themselves, others, and the world in general</a:t>
            </a:r>
          </a:p>
          <a:p>
            <a:r>
              <a:rPr lang="en-US" dirty="0" smtClean="0"/>
              <a:t>But, just as adolescents are occasionally awkward in using their transformed bodies, they initially falter in their abstract thinking</a:t>
            </a:r>
          </a:p>
        </p:txBody>
      </p:sp>
      <p:graphicFrame>
        <p:nvGraphicFramePr>
          <p:cNvPr id="4" name="Table 3"/>
          <p:cNvGraphicFramePr>
            <a:graphicFrameLocks noGrp="1"/>
          </p:cNvGraphicFramePr>
          <p:nvPr/>
        </p:nvGraphicFramePr>
        <p:xfrm>
          <a:off x="457200" y="2819400"/>
          <a:ext cx="8305800" cy="3815080"/>
        </p:xfrm>
        <a:graphic>
          <a:graphicData uri="http://schemas.openxmlformats.org/drawingml/2006/table">
            <a:tbl>
              <a:tblPr firstRow="1" bandRow="1">
                <a:tableStyleId>{5C22544A-7EE6-4342-B048-85BDC9FD1C3A}</a:tableStyleId>
              </a:tblPr>
              <a:tblGrid>
                <a:gridCol w="1752600"/>
                <a:gridCol w="6553200"/>
              </a:tblGrid>
              <a:tr h="370840">
                <a:tc gridSpan="2">
                  <a:txBody>
                    <a:bodyPr/>
                    <a:lstStyle/>
                    <a:p>
                      <a:r>
                        <a:rPr lang="en-US" dirty="0" smtClean="0"/>
                        <a:t>Handling Consequences of Teenagers’ New Cognitive Capacities</a:t>
                      </a:r>
                      <a:endParaRPr lang="en-US" dirty="0"/>
                    </a:p>
                  </a:txBody>
                  <a:tcPr/>
                </a:tc>
                <a:tc hMerge="1">
                  <a:txBody>
                    <a:bodyPr/>
                    <a:lstStyle/>
                    <a:p>
                      <a:endParaRPr lang="en-US"/>
                    </a:p>
                  </a:txBody>
                  <a:tcPr/>
                </a:tc>
              </a:tr>
              <a:tr h="370840">
                <a:tc>
                  <a:txBody>
                    <a:bodyPr/>
                    <a:lstStyle/>
                    <a:p>
                      <a:r>
                        <a:rPr lang="en-US" sz="1400" b="1" dirty="0" smtClean="0"/>
                        <a:t>Thought expressed as…</a:t>
                      </a:r>
                      <a:endParaRPr lang="en-US" sz="1400" b="1" dirty="0"/>
                    </a:p>
                  </a:txBody>
                  <a:tcPr>
                    <a:solidFill>
                      <a:schemeClr val="accent1">
                        <a:lumMod val="60000"/>
                        <a:lumOff val="40000"/>
                      </a:schemeClr>
                    </a:solidFill>
                  </a:tcPr>
                </a:tc>
                <a:tc>
                  <a:txBody>
                    <a:bodyPr/>
                    <a:lstStyle/>
                    <a:p>
                      <a:r>
                        <a:rPr lang="en-US" sz="1400" b="1" dirty="0" smtClean="0"/>
                        <a:t>Suggestion</a:t>
                      </a:r>
                      <a:endParaRPr lang="en-US" sz="1400" b="1" dirty="0"/>
                    </a:p>
                  </a:txBody>
                  <a:tcPr>
                    <a:solidFill>
                      <a:schemeClr val="accent1">
                        <a:lumMod val="60000"/>
                        <a:lumOff val="40000"/>
                      </a:schemeClr>
                    </a:solidFill>
                  </a:tcPr>
                </a:tc>
              </a:tr>
              <a:tr h="370840">
                <a:tc>
                  <a:txBody>
                    <a:bodyPr/>
                    <a:lstStyle/>
                    <a:p>
                      <a:r>
                        <a:rPr lang="en-US" sz="1400" dirty="0" smtClean="0"/>
                        <a:t>Sensitive to public criticism</a:t>
                      </a:r>
                      <a:endParaRPr lang="en-US" sz="1400" dirty="0"/>
                    </a:p>
                  </a:txBody>
                  <a:tcPr/>
                </a:tc>
                <a:tc>
                  <a:txBody>
                    <a:bodyPr/>
                    <a:lstStyle/>
                    <a:p>
                      <a:r>
                        <a:rPr lang="en-US" sz="1400" dirty="0" smtClean="0"/>
                        <a:t>Refrain from finding fault with the adolescent in front of others. If the matter is important, wait until you can speak to the teenager alone</a:t>
                      </a:r>
                      <a:endParaRPr lang="en-US" sz="1400" dirty="0"/>
                    </a:p>
                  </a:txBody>
                  <a:tcPr/>
                </a:tc>
              </a:tr>
              <a:tr h="370840">
                <a:tc>
                  <a:txBody>
                    <a:bodyPr/>
                    <a:lstStyle/>
                    <a:p>
                      <a:r>
                        <a:rPr lang="en-US" sz="1400" dirty="0" smtClean="0"/>
                        <a:t>Exaggerated sense of personal uniqueness</a:t>
                      </a:r>
                      <a:endParaRPr lang="en-US" sz="1400" dirty="0"/>
                    </a:p>
                  </a:txBody>
                  <a:tcPr/>
                </a:tc>
                <a:tc>
                  <a:txBody>
                    <a:bodyPr/>
                    <a:lstStyle/>
                    <a:p>
                      <a:r>
                        <a:rPr lang="en-US" sz="1400" dirty="0" smtClean="0"/>
                        <a:t>Acknowledge the adolescent’s unique characteristics. At opportune times, encourage a more balanced perspective by pointing out that you had similar</a:t>
                      </a:r>
                      <a:r>
                        <a:rPr lang="en-US" sz="1400" baseline="0" dirty="0" smtClean="0"/>
                        <a:t> feelings as a teenager</a:t>
                      </a:r>
                      <a:endParaRPr lang="en-US" sz="1400" dirty="0"/>
                    </a:p>
                  </a:txBody>
                  <a:tcPr/>
                </a:tc>
              </a:tr>
              <a:tr h="370840">
                <a:tc>
                  <a:txBody>
                    <a:bodyPr/>
                    <a:lstStyle/>
                    <a:p>
                      <a:r>
                        <a:rPr lang="en-US" sz="1400" dirty="0" smtClean="0"/>
                        <a:t>Idealism and criticism</a:t>
                      </a:r>
                      <a:endParaRPr lang="en-US" sz="1400" dirty="0"/>
                    </a:p>
                  </a:txBody>
                  <a:tcPr/>
                </a:tc>
                <a:tc>
                  <a:txBody>
                    <a:bodyPr/>
                    <a:lstStyle/>
                    <a:p>
                      <a:r>
                        <a:rPr lang="en-US" sz="1400" dirty="0" smtClean="0"/>
                        <a:t>Respond patiently to the adolescent’s grand expectations and critical remarks. Point out positive features of targets, helping the</a:t>
                      </a:r>
                      <a:r>
                        <a:rPr lang="en-US" sz="1400" baseline="0" dirty="0" smtClean="0"/>
                        <a:t> teenager see that all societies and people are blends of virtues and imperfections</a:t>
                      </a:r>
                      <a:endParaRPr lang="en-US" sz="1400" dirty="0"/>
                    </a:p>
                  </a:txBody>
                  <a:tcPr/>
                </a:tc>
              </a:tr>
              <a:tr h="370840">
                <a:tc>
                  <a:txBody>
                    <a:bodyPr/>
                    <a:lstStyle/>
                    <a:p>
                      <a:r>
                        <a:rPr lang="en-US" sz="1400" dirty="0" smtClean="0"/>
                        <a:t>Difficulty making everyday decisions</a:t>
                      </a:r>
                      <a:endParaRPr lang="en-US" sz="1400" dirty="0"/>
                    </a:p>
                  </a:txBody>
                  <a:tcPr/>
                </a:tc>
                <a:tc>
                  <a:txBody>
                    <a:bodyPr/>
                    <a:lstStyle/>
                    <a:p>
                      <a:r>
                        <a:rPr lang="en-US" sz="1400" dirty="0" smtClean="0"/>
                        <a:t>Refrain from deciding for the adolescent. Model effective decision making and offer diplomatic suggestions about the pros and cons of alternatives,</a:t>
                      </a:r>
                      <a:r>
                        <a:rPr lang="en-US" sz="1400" baseline="0" dirty="0" smtClean="0"/>
                        <a:t> the likelihood of various outcomes, and learning from poor choices </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9032"/>
          </a:xfrm>
        </p:spPr>
        <p:txBody>
          <a:bodyPr/>
          <a:lstStyle/>
          <a:p>
            <a:r>
              <a:rPr lang="en-US" dirty="0" smtClean="0"/>
              <a:t>Self-Consciousness &amp; Self-Focus</a:t>
            </a:r>
            <a:endParaRPr lang="en-US" dirty="0"/>
          </a:p>
        </p:txBody>
      </p:sp>
      <p:sp>
        <p:nvSpPr>
          <p:cNvPr id="5" name="Content Placeholder 4"/>
          <p:cNvSpPr>
            <a:spLocks noGrp="1"/>
          </p:cNvSpPr>
          <p:nvPr>
            <p:ph idx="1"/>
          </p:nvPr>
        </p:nvSpPr>
        <p:spPr>
          <a:xfrm>
            <a:off x="457200" y="1371600"/>
            <a:ext cx="8229600" cy="5311808"/>
          </a:xfrm>
        </p:spPr>
        <p:txBody>
          <a:bodyPr>
            <a:normAutofit fontScale="55000" lnSpcReduction="20000"/>
          </a:bodyPr>
          <a:lstStyle/>
          <a:p>
            <a:r>
              <a:rPr lang="en-US" dirty="0" smtClean="0"/>
              <a:t>Adolescents’ ability to reflect on their own thoughts, combined with physical and psychological changes, leads them to think more about themselves</a:t>
            </a:r>
          </a:p>
          <a:p>
            <a:r>
              <a:rPr lang="en-US" dirty="0" smtClean="0"/>
              <a:t>Piaget believed that a new form of egocentrism arises </a:t>
            </a:r>
          </a:p>
          <a:p>
            <a:pPr lvl="1"/>
            <a:r>
              <a:rPr lang="en-US" dirty="0" smtClean="0"/>
              <a:t>Adolescents again have difficulty distinguishing their own and others’ perspectives</a:t>
            </a:r>
          </a:p>
          <a:p>
            <a:r>
              <a:rPr lang="en-US" dirty="0" smtClean="0"/>
              <a:t>2 distorted images of the relation between self and others appear</a:t>
            </a:r>
          </a:p>
          <a:p>
            <a:r>
              <a:rPr lang="en-US" b="1" dirty="0" smtClean="0"/>
              <a:t>Imaginary audience </a:t>
            </a:r>
            <a:r>
              <a:rPr lang="en-US" dirty="0" smtClean="0"/>
              <a:t>– adolescents’ belief that they are the focus of everyone else’s attention and concern</a:t>
            </a:r>
          </a:p>
          <a:p>
            <a:pPr lvl="1"/>
            <a:r>
              <a:rPr lang="en-US" dirty="0" smtClean="0"/>
              <a:t>They become extremely self-conscious</a:t>
            </a:r>
          </a:p>
          <a:p>
            <a:pPr lvl="1"/>
            <a:r>
              <a:rPr lang="en-US" dirty="0" smtClean="0"/>
              <a:t>May explain why they spend long hours inspecting every detail of their appearance and why they are so sensitive to public criticism</a:t>
            </a:r>
          </a:p>
          <a:p>
            <a:pPr lvl="2"/>
            <a:r>
              <a:rPr lang="en-US" dirty="0" smtClean="0"/>
              <a:t>To teenagers, who believe that everyone is monitoring their performance, a critical remark from a parent or teacher can be mortifying </a:t>
            </a:r>
          </a:p>
          <a:p>
            <a:pPr lvl="1"/>
            <a:r>
              <a:rPr lang="en-US" dirty="0" smtClean="0"/>
              <a:t>Ex. A teenager who wakes up one morning with a pimple on her chin thinks “I can’t possibly go to school today! Everyone will notice how ugly I look!”</a:t>
            </a:r>
          </a:p>
          <a:p>
            <a:r>
              <a:rPr lang="en-US" b="1" dirty="0" smtClean="0"/>
              <a:t>Personal fable </a:t>
            </a:r>
            <a:r>
              <a:rPr lang="en-US" dirty="0" smtClean="0"/>
              <a:t>– teenagers are certain that others are observing and thinking about them and they develop an inflated opinion of their own importance (a feeling that they are special and unique)</a:t>
            </a:r>
          </a:p>
          <a:p>
            <a:pPr lvl="1"/>
            <a:r>
              <a:rPr lang="en-US" dirty="0" smtClean="0"/>
              <a:t>Many adolescents view themselves as reaching great heights of all-powerfulness and  also sinking to unusual depths of despair (experiences that others cannot possibly understand)</a:t>
            </a:r>
          </a:p>
          <a:p>
            <a:pPr lvl="1"/>
            <a:r>
              <a:rPr lang="en-US" dirty="0" smtClean="0"/>
              <a:t>Ex. A teenager who is upset over a boyfriend’s behavior, when her mother tries to comfort her, says “Mom, you don’t know what it’s like to be in love!”</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83208"/>
          </a:xfrm>
        </p:spPr>
        <p:txBody>
          <a:bodyPr>
            <a:normAutofit fontScale="55000" lnSpcReduction="20000"/>
          </a:bodyPr>
          <a:lstStyle/>
          <a:p>
            <a:r>
              <a:rPr lang="en-US" dirty="0" smtClean="0"/>
              <a:t>The personal fable and the imaginary audience do not result from egocentrism, as Piaget suggested</a:t>
            </a:r>
          </a:p>
          <a:p>
            <a:pPr lvl="1"/>
            <a:r>
              <a:rPr lang="en-US" dirty="0" smtClean="0"/>
              <a:t>Rather, they are partly an outgrowth of advances in </a:t>
            </a:r>
            <a:r>
              <a:rPr lang="en-US" b="1" dirty="0" smtClean="0"/>
              <a:t>perspective taking</a:t>
            </a:r>
          </a:p>
          <a:p>
            <a:pPr lvl="1"/>
            <a:r>
              <a:rPr lang="en-US" dirty="0" smtClean="0"/>
              <a:t>Which cause young teenagers to be more concerned with what others think</a:t>
            </a:r>
          </a:p>
          <a:p>
            <a:r>
              <a:rPr lang="en-US" dirty="0" smtClean="0"/>
              <a:t>Certain aspects of the imaginary audience may serve positive, protective functions</a:t>
            </a:r>
          </a:p>
          <a:p>
            <a:pPr lvl="1"/>
            <a:r>
              <a:rPr lang="en-US" dirty="0" smtClean="0"/>
              <a:t>When asked why they worry about the opinions of others adolescents respond that other’s evaluations have important real consequences</a:t>
            </a:r>
          </a:p>
          <a:p>
            <a:pPr lvl="2"/>
            <a:r>
              <a:rPr lang="en-US" dirty="0" smtClean="0"/>
              <a:t>Self-esteem, peer acceptance, and social support </a:t>
            </a:r>
          </a:p>
          <a:p>
            <a:pPr lvl="1"/>
            <a:r>
              <a:rPr lang="en-US" dirty="0" smtClean="0"/>
              <a:t>The idea that others care about their appearance and behavior also has emotional value</a:t>
            </a:r>
          </a:p>
          <a:p>
            <a:pPr lvl="2"/>
            <a:r>
              <a:rPr lang="en-US" dirty="0" smtClean="0"/>
              <a:t>Helping teenagers hold onto important relationships as they struggle to establish an independent sense of self</a:t>
            </a:r>
          </a:p>
          <a:p>
            <a:r>
              <a:rPr lang="en-US" dirty="0" smtClean="0"/>
              <a:t>Regarding the personal fable</a:t>
            </a:r>
          </a:p>
          <a:p>
            <a:pPr lvl="1"/>
            <a:r>
              <a:rPr lang="en-US" dirty="0" smtClean="0"/>
              <a:t>In a study of 6</a:t>
            </a:r>
            <a:r>
              <a:rPr lang="en-US" baseline="30000" dirty="0" smtClean="0"/>
              <a:t>th</a:t>
            </a:r>
            <a:r>
              <a:rPr lang="en-US" dirty="0" smtClean="0"/>
              <a:t> -10</a:t>
            </a:r>
            <a:r>
              <a:rPr lang="en-US" baseline="30000" dirty="0" smtClean="0"/>
              <a:t>th</a:t>
            </a:r>
            <a:r>
              <a:rPr lang="en-US" dirty="0" smtClean="0"/>
              <a:t> graders, sense of all-powerfulness predicted self-esteem and overall positive adjustment </a:t>
            </a:r>
          </a:p>
          <a:p>
            <a:pPr lvl="1"/>
            <a:r>
              <a:rPr lang="en-US" dirty="0" smtClean="0"/>
              <a:t>Viewing the self as highly capable and influential may help young people cope with the challenges of adolescence </a:t>
            </a:r>
          </a:p>
          <a:p>
            <a:r>
              <a:rPr lang="en-US" dirty="0" smtClean="0"/>
              <a:t>In contrast, focusing on the distinctiveness of one’s own experiences may interfere with formation of close, rewarding relationships, which provide social support in stressful times</a:t>
            </a:r>
          </a:p>
          <a:p>
            <a:pPr lvl="1"/>
            <a:r>
              <a:rPr lang="en-US" dirty="0" smtClean="0"/>
              <a:t>When combined with a sensation-seeking personality, the personal fable seems to contribute to adolescent risk taking by reducing teenagers sense of vulnerability </a:t>
            </a:r>
          </a:p>
        </p:txBody>
      </p:sp>
      <p:sp>
        <p:nvSpPr>
          <p:cNvPr id="4" name="Title 1"/>
          <p:cNvSpPr>
            <a:spLocks noGrp="1"/>
          </p:cNvSpPr>
          <p:nvPr>
            <p:ph type="title"/>
          </p:nvPr>
        </p:nvSpPr>
        <p:spPr>
          <a:xfrm>
            <a:off x="0" y="0"/>
            <a:ext cx="9144000" cy="1399032"/>
          </a:xfrm>
        </p:spPr>
        <p:txBody>
          <a:bodyPr/>
          <a:lstStyle/>
          <a:p>
            <a:r>
              <a:rPr lang="en-US" dirty="0" smtClean="0"/>
              <a:t>Self-Consciousness &amp; Self-Focus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Idealism and Criticism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Adolescents’ capacity to think about possibilities opens up the world of the ideal</a:t>
            </a:r>
          </a:p>
          <a:p>
            <a:pPr lvl="1"/>
            <a:r>
              <a:rPr lang="en-US" dirty="0" smtClean="0"/>
              <a:t>They can imagine an ideal world and want to explore it</a:t>
            </a:r>
          </a:p>
          <a:p>
            <a:pPr lvl="1"/>
            <a:r>
              <a:rPr lang="en-US" dirty="0" smtClean="0"/>
              <a:t>They can imagine alternative family, religious, political, and moral systems</a:t>
            </a:r>
          </a:p>
          <a:p>
            <a:r>
              <a:rPr lang="en-US" dirty="0" smtClean="0"/>
              <a:t>The disparity between teenagers’ idealism and adults’ greater realism creates tension between parent and child</a:t>
            </a:r>
          </a:p>
          <a:p>
            <a:pPr lvl="1"/>
            <a:r>
              <a:rPr lang="en-US" dirty="0" smtClean="0"/>
              <a:t>Envisioning a perfect family against which their parents and siblings fall short, adolescents become fault-finding critics</a:t>
            </a:r>
          </a:p>
          <a:p>
            <a:r>
              <a:rPr lang="en-US" dirty="0" smtClean="0"/>
              <a:t>Overall, however, teenage idealism and criticism are advantageous </a:t>
            </a:r>
          </a:p>
          <a:p>
            <a:pPr lvl="1"/>
            <a:r>
              <a:rPr lang="en-US" dirty="0" smtClean="0"/>
              <a:t>Once adolescents come to see other people as having both strengths and weaknesses, they have a greater capacity to work constructively with others and form positive, lasting relationships </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a:t>
            </a:r>
            <a:endParaRPr lang="en-US" dirty="0"/>
          </a:p>
        </p:txBody>
      </p:sp>
      <p:sp>
        <p:nvSpPr>
          <p:cNvPr id="3" name="Content Placeholder 2"/>
          <p:cNvSpPr>
            <a:spLocks noGrp="1"/>
          </p:cNvSpPr>
          <p:nvPr>
            <p:ph idx="1"/>
          </p:nvPr>
        </p:nvSpPr>
        <p:spPr>
          <a:xfrm>
            <a:off x="457200" y="1676400"/>
            <a:ext cx="8229600" cy="4778408"/>
          </a:xfrm>
        </p:spPr>
        <p:txBody>
          <a:bodyPr>
            <a:normAutofit fontScale="62500" lnSpcReduction="20000"/>
          </a:bodyPr>
          <a:lstStyle/>
          <a:p>
            <a:r>
              <a:rPr lang="en-US" dirty="0" smtClean="0"/>
              <a:t>In their everyday decision making, adolescents often do not think rationally </a:t>
            </a:r>
          </a:p>
          <a:p>
            <a:pPr lvl="1"/>
            <a:r>
              <a:rPr lang="en-US" dirty="0" smtClean="0"/>
              <a:t>1</a:t>
            </a:r>
            <a:r>
              <a:rPr lang="en-US" baseline="30000" dirty="0" smtClean="0"/>
              <a:t>st</a:t>
            </a:r>
            <a:r>
              <a:rPr lang="en-US" dirty="0" smtClean="0"/>
              <a:t> identifying the pros and cons of each alternative</a:t>
            </a:r>
          </a:p>
          <a:p>
            <a:pPr lvl="1"/>
            <a:r>
              <a:rPr lang="en-US" dirty="0" smtClean="0"/>
              <a:t>2</a:t>
            </a:r>
            <a:r>
              <a:rPr lang="en-US" baseline="30000" dirty="0" smtClean="0"/>
              <a:t>nd</a:t>
            </a:r>
            <a:r>
              <a:rPr lang="en-US" dirty="0" smtClean="0"/>
              <a:t> assessing the likelihood of various outcomes</a:t>
            </a:r>
          </a:p>
          <a:p>
            <a:pPr lvl="1"/>
            <a:r>
              <a:rPr lang="en-US" dirty="0" smtClean="0"/>
              <a:t>3</a:t>
            </a:r>
            <a:r>
              <a:rPr lang="en-US" baseline="30000" dirty="0" smtClean="0"/>
              <a:t>rd</a:t>
            </a:r>
            <a:r>
              <a:rPr lang="en-US" dirty="0" smtClean="0"/>
              <a:t> evaluating their choice in terms of whether their goals were met and, if not</a:t>
            </a:r>
          </a:p>
          <a:p>
            <a:pPr lvl="1"/>
            <a:r>
              <a:rPr lang="en-US" dirty="0" smtClean="0"/>
              <a:t>4</a:t>
            </a:r>
            <a:r>
              <a:rPr lang="en-US" baseline="30000" dirty="0" smtClean="0"/>
              <a:t>th</a:t>
            </a:r>
            <a:r>
              <a:rPr lang="en-US" dirty="0" smtClean="0"/>
              <a:t> learning from the mistake and making a better future decision</a:t>
            </a:r>
          </a:p>
          <a:p>
            <a:r>
              <a:rPr lang="en-US" dirty="0" smtClean="0"/>
              <a:t>Teenagers find decision making difficult because they do not have sufficient knowledge to predict potential outcomes </a:t>
            </a:r>
          </a:p>
          <a:p>
            <a:r>
              <a:rPr lang="en-US" dirty="0" smtClean="0"/>
              <a:t>In unfamiliar circumstances and when making a good decision would mean inhibiting “feel-good” behavior (smoking, over-eating, unsafe sex), adolescents are far more likely than adults to emphasize short-term over long-term goals </a:t>
            </a:r>
          </a:p>
          <a:p>
            <a:r>
              <a:rPr lang="en-US" dirty="0" smtClean="0"/>
              <a:t>Teenagers often feel overwhelmed by their expanding range of options</a:t>
            </a:r>
          </a:p>
          <a:p>
            <a:pPr lvl="1"/>
            <a:r>
              <a:rPr lang="en-US" dirty="0" smtClean="0"/>
              <a:t>As a result, their efforts to choose frequently break down, and they resort to habit, act on impulse, or postpone decisions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Moodiness</a:t>
            </a:r>
            <a:endParaRPr lang="en-US" dirty="0"/>
          </a:p>
        </p:txBody>
      </p:sp>
      <p:sp>
        <p:nvSpPr>
          <p:cNvPr id="3" name="Content Placeholder 2"/>
          <p:cNvSpPr>
            <a:spLocks noGrp="1"/>
          </p:cNvSpPr>
          <p:nvPr>
            <p:ph idx="1"/>
          </p:nvPr>
        </p:nvSpPr>
        <p:spPr>
          <a:xfrm>
            <a:off x="457200" y="1600200"/>
            <a:ext cx="8229600" cy="4572000"/>
          </a:xfrm>
        </p:spPr>
        <p:txBody>
          <a:bodyPr>
            <a:normAutofit fontScale="92500" lnSpcReduction="10000"/>
          </a:bodyPr>
          <a:lstStyle/>
          <a:p>
            <a:r>
              <a:rPr lang="en-US" dirty="0" smtClean="0"/>
              <a:t>Higher pubertal hormone levels are linked to greater moodiness</a:t>
            </a:r>
          </a:p>
          <a:p>
            <a:pPr lvl="1"/>
            <a:r>
              <a:rPr lang="en-US" dirty="0" smtClean="0"/>
              <a:t>But only modestly </a:t>
            </a:r>
          </a:p>
          <a:p>
            <a:r>
              <a:rPr lang="en-US" dirty="0" smtClean="0"/>
              <a:t>Other factors have been investigated in studies asking children, adolescents, and adults to wear electronic pagers over a one-week period</a:t>
            </a:r>
          </a:p>
          <a:p>
            <a:pPr lvl="1"/>
            <a:r>
              <a:rPr lang="en-US" dirty="0" smtClean="0"/>
              <a:t>The pagers would beep on random intervals and each time they were beeped, participants would write down what they were doing, who they were with, and how they felt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Differences in Mental Abilities </a:t>
            </a:r>
            <a:endParaRPr lang="en-US" dirty="0"/>
          </a:p>
        </p:txBody>
      </p:sp>
      <p:sp>
        <p:nvSpPr>
          <p:cNvPr id="3" name="Content Placeholder 2"/>
          <p:cNvSpPr>
            <a:spLocks noGrp="1"/>
          </p:cNvSpPr>
          <p:nvPr>
            <p:ph idx="1"/>
          </p:nvPr>
        </p:nvSpPr>
        <p:spPr/>
        <p:txBody>
          <a:bodyPr/>
          <a:lstStyle/>
          <a:p>
            <a:r>
              <a:rPr lang="en-US" dirty="0" smtClean="0"/>
              <a:t>Sex differences in mental abilities have sparked almost as much controversy as the ethnic and SES differences in IQ</a:t>
            </a:r>
          </a:p>
          <a:p>
            <a:r>
              <a:rPr lang="en-US" dirty="0" smtClean="0"/>
              <a:t>Although boys and girls do not differ in general intelligence, they do vary in specific mental abilities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99032"/>
          </a:xfrm>
        </p:spPr>
        <p:txBody>
          <a:bodyPr/>
          <a:lstStyle/>
          <a:p>
            <a:r>
              <a:rPr lang="en-US" dirty="0" smtClean="0"/>
              <a:t>Sex Differences: Verbal Abilities</a:t>
            </a:r>
            <a:endParaRPr lang="en-US" dirty="0"/>
          </a:p>
        </p:txBody>
      </p:sp>
      <p:sp>
        <p:nvSpPr>
          <p:cNvPr id="3" name="Content Placeholder 2"/>
          <p:cNvSpPr>
            <a:spLocks noGrp="1"/>
          </p:cNvSpPr>
          <p:nvPr>
            <p:ph idx="1"/>
          </p:nvPr>
        </p:nvSpPr>
        <p:spPr>
          <a:xfrm>
            <a:off x="228600" y="1600200"/>
            <a:ext cx="8534400" cy="5007008"/>
          </a:xfrm>
        </p:spPr>
        <p:txBody>
          <a:bodyPr>
            <a:normAutofit fontScale="55000" lnSpcReduction="20000"/>
          </a:bodyPr>
          <a:lstStyle/>
          <a:p>
            <a:r>
              <a:rPr lang="en-US" dirty="0" smtClean="0"/>
              <a:t>Through out the school years, girls achieve higher scores than boys in reading</a:t>
            </a:r>
          </a:p>
          <a:p>
            <a:r>
              <a:rPr lang="en-US" dirty="0" smtClean="0"/>
              <a:t>In middle childhood and adolescence, girls continue to score slightly higher than boys on tests of verbal ability in every country in which assessments have been conducted </a:t>
            </a:r>
          </a:p>
          <a:p>
            <a:pPr lvl="1"/>
            <a:r>
              <a:rPr lang="en-US" dirty="0" smtClean="0"/>
              <a:t>Girls advantage over boys in reading and writing achievement increases in adolescence</a:t>
            </a:r>
          </a:p>
          <a:p>
            <a:r>
              <a:rPr lang="en-US" dirty="0" smtClean="0"/>
              <a:t>These differences in </a:t>
            </a:r>
            <a:r>
              <a:rPr lang="en-US" b="1" dirty="0" smtClean="0"/>
              <a:t>literacy skills </a:t>
            </a:r>
            <a:r>
              <a:rPr lang="en-US" dirty="0" smtClean="0"/>
              <a:t>contribute to a widening gender gap in college enrollments</a:t>
            </a:r>
          </a:p>
          <a:p>
            <a:pPr lvl="1"/>
            <a:r>
              <a:rPr lang="en-US" dirty="0" smtClean="0"/>
              <a:t>30 years ago, males accounted for 60% of North American undergraduate students</a:t>
            </a:r>
          </a:p>
          <a:p>
            <a:pPr lvl="1"/>
            <a:r>
              <a:rPr lang="en-US" dirty="0" smtClean="0"/>
              <a:t>Today, males represent only 42%</a:t>
            </a:r>
          </a:p>
          <a:p>
            <a:r>
              <a:rPr lang="en-US" dirty="0" smtClean="0"/>
              <a:t>A number of factors account for the female advantage in literacy skills</a:t>
            </a:r>
          </a:p>
          <a:p>
            <a:pPr lvl="1"/>
            <a:r>
              <a:rPr lang="en-US" dirty="0" smtClean="0"/>
              <a:t>Girls have a biological advantage in earlier development of the left hemisphere of the cerebral cortex, where language is usually localized </a:t>
            </a:r>
          </a:p>
          <a:p>
            <a:pPr lvl="1"/>
            <a:r>
              <a:rPr lang="en-US" dirty="0" smtClean="0"/>
              <a:t>Girls also receive more verbal stimulation from mothers </a:t>
            </a:r>
          </a:p>
          <a:p>
            <a:pPr lvl="1"/>
            <a:r>
              <a:rPr lang="en-US" dirty="0" smtClean="0"/>
              <a:t>Children tend to view language arts as a “feminine” subject</a:t>
            </a:r>
          </a:p>
          <a:p>
            <a:pPr lvl="1"/>
            <a:r>
              <a:rPr lang="en-US" dirty="0" smtClean="0"/>
              <a:t>The emphasis on high-stakes testing means that students now spend more time at their desks being taught in a regimented way, which is less effective with boys than with girls due to boys’ higher activity level and assertiveness</a:t>
            </a:r>
          </a:p>
          <a:p>
            <a:pPr lvl="1"/>
            <a:r>
              <a:rPr lang="en-US" dirty="0" smtClean="0"/>
              <a:t>Due to high divorce rates more children today grow up without a father who models and encourages them to work hard and achieve at reading and writing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534400" cy="1399032"/>
          </a:xfrm>
        </p:spPr>
        <p:txBody>
          <a:bodyPr/>
          <a:lstStyle/>
          <a:p>
            <a:r>
              <a:rPr lang="en-US" dirty="0" smtClean="0"/>
              <a:t>Sex Differences: Mathematics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Studies of mathematical abilities in the early school grades are inconsistent</a:t>
            </a:r>
          </a:p>
          <a:p>
            <a:pPr lvl="1"/>
            <a:r>
              <a:rPr lang="en-US" dirty="0" smtClean="0"/>
              <a:t>Some find no sex differences, other slight disparities depending on the skill assessed</a:t>
            </a:r>
          </a:p>
          <a:p>
            <a:r>
              <a:rPr lang="en-US" dirty="0" smtClean="0"/>
              <a:t>Around early adolescence, when math concepts become more abstract and spatial, boys start to outperform girls</a:t>
            </a:r>
          </a:p>
          <a:p>
            <a:pPr lvl="1"/>
            <a:r>
              <a:rPr lang="en-US" dirty="0" smtClean="0"/>
              <a:t>The difference is especially evident on tests of complex reasoning and geometry </a:t>
            </a:r>
          </a:p>
          <a:p>
            <a:r>
              <a:rPr lang="en-US" dirty="0" smtClean="0"/>
              <a:t>This male advantage is evident in virtually every country where males and females have equal access to secondary education</a:t>
            </a:r>
          </a:p>
          <a:p>
            <a:pPr lvl="1"/>
            <a:r>
              <a:rPr lang="en-US" dirty="0" smtClean="0"/>
              <a:t>But the gap is small and has diminished over the past 30 years</a:t>
            </a:r>
          </a:p>
          <a:p>
            <a:r>
              <a:rPr lang="en-US" dirty="0" smtClean="0"/>
              <a:t>The gender gap is greater among the most capable students </a:t>
            </a:r>
          </a:p>
          <a:p>
            <a:pPr lvl="1"/>
            <a:r>
              <a:rPr lang="en-US" dirty="0" smtClean="0"/>
              <a:t>Widely publicized research on more than 100,000 bright 7</a:t>
            </a:r>
            <a:r>
              <a:rPr lang="en-US" baseline="30000" dirty="0" smtClean="0"/>
              <a:t>th</a:t>
            </a:r>
            <a:r>
              <a:rPr lang="en-US" dirty="0" smtClean="0"/>
              <a:t> and 8</a:t>
            </a:r>
            <a:r>
              <a:rPr lang="en-US" baseline="30000" dirty="0" smtClean="0"/>
              <a:t>th</a:t>
            </a:r>
            <a:r>
              <a:rPr lang="en-US" dirty="0" smtClean="0"/>
              <a:t> graders invited to take the Scholastic Assessment Test (SAT), boys outscored girls on the mathematics subtest year after year</a:t>
            </a:r>
          </a:p>
          <a:p>
            <a:pPr lvl="1"/>
            <a:r>
              <a:rPr lang="en-US" dirty="0" smtClean="0"/>
              <a:t>But, even this disparity has been shrinking in recent years</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399032"/>
          </a:xfrm>
        </p:spPr>
        <p:txBody>
          <a:bodyPr/>
          <a:lstStyle/>
          <a:p>
            <a:r>
              <a:rPr lang="en-US" dirty="0" smtClean="0"/>
              <a:t>Sex Differences: Mathematics </a:t>
            </a:r>
            <a:endParaRPr lang="en-US" dirty="0"/>
          </a:p>
        </p:txBody>
      </p:sp>
      <p:sp>
        <p:nvSpPr>
          <p:cNvPr id="3" name="Content Placeholder 2"/>
          <p:cNvSpPr>
            <a:spLocks noGrp="1"/>
          </p:cNvSpPr>
          <p:nvPr>
            <p:ph idx="1"/>
          </p:nvPr>
        </p:nvSpPr>
        <p:spPr>
          <a:xfrm>
            <a:off x="457200" y="1524000"/>
            <a:ext cx="8229600" cy="4930808"/>
          </a:xfrm>
        </p:spPr>
        <p:txBody>
          <a:bodyPr>
            <a:normAutofit fontScale="62500" lnSpcReduction="20000"/>
          </a:bodyPr>
          <a:lstStyle/>
          <a:p>
            <a:r>
              <a:rPr lang="en-US" dirty="0" smtClean="0"/>
              <a:t>Some researchers believe that heredity contributes substantially to the gender gap in math, especially to the tendency for more boys to be extremely talented</a:t>
            </a:r>
          </a:p>
          <a:p>
            <a:r>
              <a:rPr lang="en-US" dirty="0" smtClean="0"/>
              <a:t>Accumulating evidence indicates that boys’ advantage originates in 2 skill areas</a:t>
            </a:r>
          </a:p>
          <a:p>
            <a:pPr lvl="1"/>
            <a:r>
              <a:rPr lang="en-US" dirty="0" smtClean="0"/>
              <a:t>More rapid numerical memory</a:t>
            </a:r>
          </a:p>
          <a:p>
            <a:pPr lvl="2"/>
            <a:r>
              <a:rPr lang="en-US" dirty="0" smtClean="0"/>
              <a:t>Which permits them to devote more energy to complex mental operations</a:t>
            </a:r>
          </a:p>
          <a:p>
            <a:pPr lvl="1"/>
            <a:r>
              <a:rPr lang="en-US" dirty="0" smtClean="0"/>
              <a:t>Superior spatial reasoning</a:t>
            </a:r>
          </a:p>
          <a:p>
            <a:pPr lvl="2"/>
            <a:r>
              <a:rPr lang="en-US" dirty="0" smtClean="0"/>
              <a:t>Which enhances their mathematical problem solving</a:t>
            </a:r>
          </a:p>
          <a:p>
            <a:r>
              <a:rPr lang="en-US" dirty="0" smtClean="0"/>
              <a:t>Social pressures are also influential</a:t>
            </a:r>
          </a:p>
          <a:p>
            <a:pPr lvl="1"/>
            <a:r>
              <a:rPr lang="en-US" dirty="0" smtClean="0"/>
              <a:t>Long before sex differences in math achievement appear, many children view math as a “masculine” subject</a:t>
            </a:r>
          </a:p>
          <a:p>
            <a:pPr lvl="1"/>
            <a:r>
              <a:rPr lang="en-US" dirty="0" smtClean="0"/>
              <a:t>Many parents think boys are better at math, which encourages girls to blame their errors on lack of ability and to consider math less useful for their future lives</a:t>
            </a:r>
          </a:p>
          <a:p>
            <a:pPr lvl="1"/>
            <a:r>
              <a:rPr lang="en-US" dirty="0" smtClean="0"/>
              <a:t>These beliefs in turn reduce girls’ confidence and interest in math and their willingness to consider math or science related careers </a:t>
            </a:r>
          </a:p>
          <a:p>
            <a:pPr lvl="1"/>
            <a:r>
              <a:rPr lang="en-US" dirty="0" smtClean="0"/>
              <a:t>Stereotype threat (fear of being judged on the basis of a negative stereotype) causes girls to do worse than their actual abilities on difficult math problems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1399032"/>
          </a:xfrm>
        </p:spPr>
        <p:txBody>
          <a:bodyPr/>
          <a:lstStyle/>
          <a:p>
            <a:r>
              <a:rPr lang="en-US" dirty="0" smtClean="0"/>
              <a:t>Sex Differences: Mathematics </a:t>
            </a:r>
            <a:endParaRPr lang="en-US" dirty="0"/>
          </a:p>
        </p:txBody>
      </p:sp>
      <p:sp>
        <p:nvSpPr>
          <p:cNvPr id="3" name="Content Placeholder 2"/>
          <p:cNvSpPr>
            <a:spLocks noGrp="1"/>
          </p:cNvSpPr>
          <p:nvPr>
            <p:ph idx="1"/>
          </p:nvPr>
        </p:nvSpPr>
        <p:spPr>
          <a:xfrm>
            <a:off x="304800" y="1882808"/>
            <a:ext cx="8382000" cy="4572000"/>
          </a:xfrm>
        </p:spPr>
        <p:txBody>
          <a:bodyPr>
            <a:normAutofit fontScale="70000" lnSpcReduction="20000"/>
          </a:bodyPr>
          <a:lstStyle/>
          <a:p>
            <a:r>
              <a:rPr lang="en-US" dirty="0" smtClean="0"/>
              <a:t>A positive sign is that today, boys and girls reach advanced levels of high school math and science study in equal proportions</a:t>
            </a:r>
          </a:p>
          <a:p>
            <a:pPr lvl="1"/>
            <a:r>
              <a:rPr lang="en-US" dirty="0" smtClean="0"/>
              <a:t>A crucial factor in reducing sex differences in knowledge and skill</a:t>
            </a:r>
          </a:p>
          <a:p>
            <a:r>
              <a:rPr lang="en-US" dirty="0" smtClean="0"/>
              <a:t>Steps should be taken to promote girls’ interest and confidence in math and science</a:t>
            </a:r>
          </a:p>
          <a:p>
            <a:pPr lvl="1"/>
            <a:r>
              <a:rPr lang="en-US" dirty="0" smtClean="0"/>
              <a:t>When parents hold non-stereotyped beliefs, daughters are less likely to avoid math and science and more likely to achieve well</a:t>
            </a:r>
          </a:p>
          <a:p>
            <a:pPr lvl="1"/>
            <a:r>
              <a:rPr lang="en-US" dirty="0" smtClean="0"/>
              <a:t>A math curriculum beginning in kindergarten that teaches children how to apply effective spatial strategies</a:t>
            </a:r>
          </a:p>
          <a:p>
            <a:pPr lvl="2"/>
            <a:r>
              <a:rPr lang="en-US" dirty="0" smtClean="0"/>
              <a:t>Drawing diagrams, mentally manipulating visual images, searching for numerical patterns, and graphing aids in teaching children to apply effective spatial strategies </a:t>
            </a:r>
          </a:p>
          <a:p>
            <a:pPr lvl="1"/>
            <a:r>
              <a:rPr lang="en-US" dirty="0" smtClean="0"/>
              <a:t>Because girls are biased toward verbal processing, they may not realize their math and science potential unless they are taught how to think spatially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Moodiness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Results showed that adolescents reported less favorable moods than school-age children and adults</a:t>
            </a:r>
          </a:p>
          <a:p>
            <a:endParaRPr lang="en-US" dirty="0" smtClean="0"/>
          </a:p>
          <a:p>
            <a:r>
              <a:rPr lang="en-US" dirty="0" smtClean="0"/>
              <a:t>But, negative moods were linked to a greater number of negative life events, such as difficulty getting along with parents, disciplinary actions at school, and breaking up with a boyfriend or girlfriend</a:t>
            </a:r>
          </a:p>
          <a:p>
            <a:endParaRPr lang="en-US" dirty="0" smtClean="0"/>
          </a:p>
          <a:p>
            <a:r>
              <a:rPr lang="en-US" dirty="0" smtClean="0"/>
              <a:t>Negative events increased steadily from childhood to adolescence, and teenagers also seemed to react to them with greater emotion than children </a:t>
            </a:r>
          </a:p>
          <a:p>
            <a:pPr lvl="1"/>
            <a:r>
              <a:rPr lang="en-US" dirty="0" smtClean="0"/>
              <a:t>which may be partially due to the fact that stress reactivity is heightened by changes in brain neurotransmitter activity during adolescence</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2939</TotalTime>
  <Words>9514</Words>
  <Application>Microsoft Office PowerPoint</Application>
  <PresentationFormat>On-screen Show (4:3)</PresentationFormat>
  <Paragraphs>692</Paragraphs>
  <Slides>84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84</vt:i4>
      </vt:variant>
    </vt:vector>
  </HeadingPairs>
  <TitlesOfParts>
    <vt:vector size="88" baseType="lpstr">
      <vt:lpstr>Century Gothic</vt:lpstr>
      <vt:lpstr>Verdana</vt:lpstr>
      <vt:lpstr>Wingdings 2</vt:lpstr>
      <vt:lpstr>Verve</vt:lpstr>
      <vt:lpstr>Physical and Cognitive Development in Adolescence </vt:lpstr>
      <vt:lpstr>The Psychological Impact of Pubertal Events</vt:lpstr>
      <vt:lpstr>Reactions to Pubertal Changes: Girls</vt:lpstr>
      <vt:lpstr>Reactions to Pubertal Changes: Boys </vt:lpstr>
      <vt:lpstr>Reactions to Pubertal Changes</vt:lpstr>
      <vt:lpstr>Reactions to Pubertal Changes</vt:lpstr>
      <vt:lpstr>Pubertal Change, Emotion, and Social Behavior</vt:lpstr>
      <vt:lpstr>Adolescent Moodiness</vt:lpstr>
      <vt:lpstr>Adolescent Moodiness</vt:lpstr>
      <vt:lpstr>Adolescent Moodiness</vt:lpstr>
      <vt:lpstr>Younger and older adolescents’ emotional experiences across the week.</vt:lpstr>
      <vt:lpstr>Adolescent Moodiness</vt:lpstr>
      <vt:lpstr>Parent-Child Relationships </vt:lpstr>
      <vt:lpstr>Parent-Child Relationships</vt:lpstr>
      <vt:lpstr>Parent-Child Relationships</vt:lpstr>
      <vt:lpstr>Pubertal Timing: Boys</vt:lpstr>
      <vt:lpstr>Pubertal Timing: Girls</vt:lpstr>
      <vt:lpstr>Pubertal Timing</vt:lpstr>
      <vt:lpstr>The Role of Physical Attractiveness</vt:lpstr>
      <vt:lpstr>PowerPoint Presentation</vt:lpstr>
      <vt:lpstr>The Importance of Fitting In With Peers </vt:lpstr>
      <vt:lpstr>The Importance of Fitting In With Peers </vt:lpstr>
      <vt:lpstr>Long-Term Consequences</vt:lpstr>
      <vt:lpstr>Health Issues</vt:lpstr>
      <vt:lpstr>Nutritional Needs </vt:lpstr>
      <vt:lpstr>Nutritional Needs </vt:lpstr>
      <vt:lpstr>Nutritional Needs</vt:lpstr>
      <vt:lpstr>Eating Disorders</vt:lpstr>
      <vt:lpstr>Anorexia Nervosa</vt:lpstr>
      <vt:lpstr>Anorexia Nervosa</vt:lpstr>
      <vt:lpstr>Anorexia Nervosa</vt:lpstr>
      <vt:lpstr>Anorexia Nervosa</vt:lpstr>
      <vt:lpstr>Anorexia Nervosa</vt:lpstr>
      <vt:lpstr>Anorexia  Nervosa</vt:lpstr>
      <vt:lpstr>Bulimia  Nervosa</vt:lpstr>
      <vt:lpstr>Bulimia Nervosa</vt:lpstr>
      <vt:lpstr>Sexuality</vt:lpstr>
      <vt:lpstr>Sexuality: The Impact of Culture</vt:lpstr>
      <vt:lpstr>PowerPoint Presentation</vt:lpstr>
      <vt:lpstr>Sexuality: Adolescent Sexual Attitudes and Behavior</vt:lpstr>
      <vt:lpstr>Sexuality: Characteristics of Sexually Active Adolescents</vt:lpstr>
      <vt:lpstr>Sexuality: Sexual Orientation</vt:lpstr>
      <vt:lpstr>Sexuality: Sexual Orientation</vt:lpstr>
      <vt:lpstr>Sexuality: Contraceptive Use</vt:lpstr>
      <vt:lpstr>Sexuality: Contraceptive Use</vt:lpstr>
      <vt:lpstr>Sexually Transmitted Diseases </vt:lpstr>
      <vt:lpstr>Sexually Transmitted Diseases </vt:lpstr>
      <vt:lpstr>Adolescent Pregnancy and Parenthood</vt:lpstr>
      <vt:lpstr>Correlates and Consequences of Adolescent Parenthood</vt:lpstr>
      <vt:lpstr>Correlates and Consequences of Adolescent Parenthood</vt:lpstr>
      <vt:lpstr>Correlates and Consequences of Adolescent Parenthood</vt:lpstr>
      <vt:lpstr>Prevention Strategies </vt:lpstr>
      <vt:lpstr>Prevention Strategies </vt:lpstr>
      <vt:lpstr>Intervening with Adolescent Parents </vt:lpstr>
      <vt:lpstr>Substance Use and Abuse</vt:lpstr>
      <vt:lpstr>Substance Use and Abuse</vt:lpstr>
      <vt:lpstr>PowerPoint Presentation</vt:lpstr>
      <vt:lpstr>Substance Use and Abuse</vt:lpstr>
      <vt:lpstr>Correlates and Consequences of Adolescent Substance Abuse</vt:lpstr>
      <vt:lpstr>Prevention and Treatment</vt:lpstr>
      <vt:lpstr>Cognitive Development </vt:lpstr>
      <vt:lpstr>Piaget’s Theory: The Formal Operational Stage</vt:lpstr>
      <vt:lpstr>Formal Operational Stage: Hypothetico-Deductive Reasoning</vt:lpstr>
      <vt:lpstr>Hypothetico-Deductive Reasoning</vt:lpstr>
      <vt:lpstr>Formal Operational Stage: Propositional Thought</vt:lpstr>
      <vt:lpstr>Formal Operational Stage: Propositional Thought</vt:lpstr>
      <vt:lpstr>Formal Operational Stage </vt:lpstr>
      <vt:lpstr>Follow-Up Research on Formal Operational Thought</vt:lpstr>
      <vt:lpstr>Follow-Up Research: Hypothetico-Deductive &amp; Propositional Thinking</vt:lpstr>
      <vt:lpstr>Follow-Up Research: Do All Individuals Reach the Formal Operational Stage?</vt:lpstr>
      <vt:lpstr>Information-Processing View of Adolescent Cognitive Development</vt:lpstr>
      <vt:lpstr>Scientific Reasoning: Coordinating Theory with Evidence</vt:lpstr>
      <vt:lpstr>How Scientific Reasoning Develops</vt:lpstr>
      <vt:lpstr>How Scientific Reasoning Develops</vt:lpstr>
      <vt:lpstr>Consequences of Adolescent Cognitive Changes</vt:lpstr>
      <vt:lpstr>Self-Consciousness &amp; Self-Focus</vt:lpstr>
      <vt:lpstr>Self-Consciousness &amp; Self-Focus</vt:lpstr>
      <vt:lpstr>Idealism and Criticism</vt:lpstr>
      <vt:lpstr>Decision Making</vt:lpstr>
      <vt:lpstr>Sex Differences in Mental Abilities </vt:lpstr>
      <vt:lpstr>Sex Differences: Verbal Abilities</vt:lpstr>
      <vt:lpstr>Sex Differences: Mathematics </vt:lpstr>
      <vt:lpstr>Sex Differences: Mathematics </vt:lpstr>
      <vt:lpstr>Sex Differences: Mathematics </vt:lpstr>
    </vt:vector>
  </TitlesOfParts>
  <Company>Western Carolina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Cognitive Development in Adolescence </dc:title>
  <dc:creator>Ashton Caroline Southard</dc:creator>
  <cp:lastModifiedBy>Ashton C. Southard</cp:lastModifiedBy>
  <cp:revision>40</cp:revision>
  <dcterms:created xsi:type="dcterms:W3CDTF">2011-10-21T18:04:30Z</dcterms:created>
  <dcterms:modified xsi:type="dcterms:W3CDTF">2013-10-28T18:22:37Z</dcterms:modified>
</cp:coreProperties>
</file>